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7" r:id="rId1"/>
  </p:sldMasterIdLst>
  <p:notesMasterIdLst>
    <p:notesMasterId r:id="rId13"/>
  </p:notesMasterIdLst>
  <p:sldIdLst>
    <p:sldId id="256" r:id="rId2"/>
    <p:sldId id="259" r:id="rId3"/>
    <p:sldId id="264" r:id="rId4"/>
    <p:sldId id="258" r:id="rId5"/>
    <p:sldId id="260" r:id="rId6"/>
    <p:sldId id="266" r:id="rId7"/>
    <p:sldId id="265" r:id="rId8"/>
    <p:sldId id="261" r:id="rId9"/>
    <p:sldId id="267" r:id="rId10"/>
    <p:sldId id="262" r:id="rId11"/>
    <p:sldId id="263" r:id="rId12"/>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 Rahman" initials="AR" lastIdx="1" clrIdx="0">
    <p:extLst>
      <p:ext uri="{19B8F6BF-5375-455C-9EA6-DF929625EA0E}">
        <p15:presenceInfo xmlns:p15="http://schemas.microsoft.com/office/powerpoint/2012/main" userId="Abdul Rah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6357" autoAdjust="0"/>
  </p:normalViewPr>
  <p:slideViewPr>
    <p:cSldViewPr snapToGrid="0">
      <p:cViewPr varScale="1">
        <p:scale>
          <a:sx n="110" d="100"/>
          <a:sy n="110" d="100"/>
        </p:scale>
        <p:origin x="768" y="96"/>
      </p:cViewPr>
      <p:guideLst/>
    </p:cSldViewPr>
  </p:slideViewPr>
  <p:outlineViewPr>
    <p:cViewPr>
      <p:scale>
        <a:sx n="33" d="100"/>
        <a:sy n="33" d="100"/>
      </p:scale>
      <p:origin x="0" y="-5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66E08-4A48-445F-95E8-CACD09C34337}" type="datetimeFigureOut">
              <a:rPr lang="en-US" smtClean="0"/>
              <a:t>12/16/2020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EC448-C298-4ED7-B6CD-542BBE0D2DC2}" type="slidenum">
              <a:rPr lang="en-US" smtClean="0"/>
              <a:t>‹#›</a:t>
            </a:fld>
            <a:endParaRPr lang="en-US"/>
          </a:p>
        </p:txBody>
      </p:sp>
    </p:spTree>
    <p:extLst>
      <p:ext uri="{BB962C8B-B14F-4D97-AF65-F5344CB8AC3E}">
        <p14:creationId xmlns:p14="http://schemas.microsoft.com/office/powerpoint/2010/main" val="77081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BA5EC448-C298-4ED7-B6CD-542BBE0D2DC2}" type="slidenum">
              <a:rPr lang="en-US" smtClean="0"/>
              <a:t>1</a:t>
            </a:fld>
            <a:endParaRPr lang="en-US"/>
          </a:p>
        </p:txBody>
      </p:sp>
    </p:spTree>
    <p:extLst>
      <p:ext uri="{BB962C8B-B14F-4D97-AF65-F5344CB8AC3E}">
        <p14:creationId xmlns:p14="http://schemas.microsoft.com/office/powerpoint/2010/main" val="177824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3</a:t>
            </a:fld>
            <a:endParaRPr lang="en-US"/>
          </a:p>
        </p:txBody>
      </p:sp>
    </p:spTree>
    <p:extLst>
      <p:ext uri="{BB962C8B-B14F-4D97-AF65-F5344CB8AC3E}">
        <p14:creationId xmlns:p14="http://schemas.microsoft.com/office/powerpoint/2010/main" val="4031781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A438-6290-4599-ABDA-5E754069D9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0156A7E6-C2EF-4CA1-9330-3E6C7691C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FA8FB75E-8731-4A56-8CE7-0B05A27069AF}"/>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950C1C7C-2C4C-496F-B153-7457AA867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5C31A9-1B5D-4CA2-A804-C27485EDA40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1259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855A-1A7E-4F04-9F6A-30E563FC9C7B}"/>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A495AFBA-8F97-4867-B806-540129B662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EA80CE97-F04F-4BA2-8B04-D44506CFA41B}"/>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B3C72B2A-106D-4093-A0F1-AED46D544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F0AF61-76CC-45C4-8DAC-9055497766E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548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69C01-ECBE-4F19-9B9B-D599DCBF68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E2C73818-480E-46FE-B37A-87DE3F07B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AA7F1CF-1A57-4789-A6CB-52BDA4F6B3BE}"/>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0D5C9174-B957-4E14-A290-F1E3AF2CEC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A4C51-0403-4BE0-B4D8-BBA5840A41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0769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34137-C269-4C87-9F8B-01A8643FADB6}"/>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4256617C-8BAC-4F57-85AD-50D9CC4E83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FCAC71F-D569-4D16-94AE-C4F84E871711}"/>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5A123427-52B5-4362-99FB-B79AB71309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5680E8-3A46-479C-8A83-0E8C1104404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48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599C-8282-4B6E-9CC7-7873D625B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C45BDC74-BA01-4473-8246-3BE04A74A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47C5A1-ABC6-45F6-9AFC-B649A522AC07}"/>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847310F5-9102-46AD-90FB-7F7BB5990D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DE4891-5123-4CE8-B687-761AE7BB47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124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03A8-F3F1-48A9-86F6-9B4997027A38}"/>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923D8811-E69C-47D3-A816-73303105C4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92FC7A51-91C3-4D4A-B753-774DC9986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796E45DC-3A1E-40D0-9BDE-9DD7F3C24BF5}"/>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6" name="Footer Placeholder 5">
            <a:extLst>
              <a:ext uri="{FF2B5EF4-FFF2-40B4-BE49-F238E27FC236}">
                <a16:creationId xmlns:a16="http://schemas.microsoft.com/office/drawing/2014/main" id="{4044A439-4522-40AA-8A34-D47A4DD291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67D636-1CDD-415E-A211-32125B5905A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31888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8DAA-A8B5-4DD8-8CBB-27B348F8EC0C}"/>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D6B1B885-D63C-4131-A484-0BD91BA6D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51695-C72E-432B-B530-0534E32ADF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3CA8469B-44EF-4035-8864-AE3322942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8EE90C-C1A5-44CD-8EFD-DCDDD14B60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6DE885F2-C84E-4D10-8ABD-DA3178CCAFF5}"/>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8" name="Footer Placeholder 7">
            <a:extLst>
              <a:ext uri="{FF2B5EF4-FFF2-40B4-BE49-F238E27FC236}">
                <a16:creationId xmlns:a16="http://schemas.microsoft.com/office/drawing/2014/main" id="{4F398831-481A-4AE1-9A81-D92BA32CA0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EA6BD3-7EED-4423-89B5-41F9C26132D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659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76C5-1E4B-4EAB-B87A-B27FCE17A2C4}"/>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354C1FEB-5F86-4E97-A905-524A7EE14BD3}"/>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4" name="Footer Placeholder 3">
            <a:extLst>
              <a:ext uri="{FF2B5EF4-FFF2-40B4-BE49-F238E27FC236}">
                <a16:creationId xmlns:a16="http://schemas.microsoft.com/office/drawing/2014/main" id="{46CDB0F0-BA77-4B8C-B4B2-D5397824B33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51B704-7B56-46D9-A1D2-A273DA7D297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4865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07162-552F-4179-A7BD-FDEE2381AE84}"/>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3" name="Footer Placeholder 2">
            <a:extLst>
              <a:ext uri="{FF2B5EF4-FFF2-40B4-BE49-F238E27FC236}">
                <a16:creationId xmlns:a16="http://schemas.microsoft.com/office/drawing/2014/main" id="{31EA41A8-C012-41B3-AA7D-A1C2452EEFC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533815-F297-42F2-9F11-CB74434F125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215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0A12-D99C-43E4-A166-68FF01B11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0B71C7D2-B6C2-4EBB-B87B-0DC1A3C1F4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73E336B5-EE82-4D77-999B-AA0AE3848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350DEA-B468-4928-BA61-8B04E01CE048}"/>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6" name="Footer Placeholder 5">
            <a:extLst>
              <a:ext uri="{FF2B5EF4-FFF2-40B4-BE49-F238E27FC236}">
                <a16:creationId xmlns:a16="http://schemas.microsoft.com/office/drawing/2014/main" id="{9B8C95C3-FD90-4396-81B2-4D489BA933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A99851-B187-445D-84C5-2312947C21E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2447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D86D5-9089-41BB-8CF2-CBF35256D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E96C98EC-5F1B-4E4E-9945-29B6EE4E7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E2FCACC6-B34A-4BB0-9CB8-1C7B8668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A53174-EE22-4BBF-9079-F42D9D65FE6C}"/>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6" name="Footer Placeholder 5">
            <a:extLst>
              <a:ext uri="{FF2B5EF4-FFF2-40B4-BE49-F238E27FC236}">
                <a16:creationId xmlns:a16="http://schemas.microsoft.com/office/drawing/2014/main" id="{64823CDA-84F0-464C-A583-F2FB1845FE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8083FB-E52D-4302-950E-4DAD5F3D05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1568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4C6EF-FC25-482B-8887-8C58CDF29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CB361B21-8E73-49E0-9F7F-1B9BD36F6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B323D4B3-690F-44D3-AF58-73FED5C1A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12/16/2020</a:t>
            </a:fld>
            <a:endParaRPr lang="en-US" dirty="0"/>
          </a:p>
        </p:txBody>
      </p:sp>
      <p:sp>
        <p:nvSpPr>
          <p:cNvPr id="5" name="Footer Placeholder 4">
            <a:extLst>
              <a:ext uri="{FF2B5EF4-FFF2-40B4-BE49-F238E27FC236}">
                <a16:creationId xmlns:a16="http://schemas.microsoft.com/office/drawing/2014/main" id="{6E209F8F-83F6-48CE-9C9F-519B6CDCE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C4536FD-1D31-4D04-9B5C-E5839C726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0810909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geeksacademy.it/en-en/index.aspx" TargetMode="External"/><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hyperlink" Target="https://www.univ-lyon1.fr/" TargetMode="External"/><Relationship Id="rId1" Type="http://schemas.openxmlformats.org/officeDocument/2006/relationships/slideLayout" Target="../slideLayouts/slideLayout2.xml"/><Relationship Id="rId6" Type="http://schemas.openxmlformats.org/officeDocument/2006/relationships/hyperlink" Target="https://www.l3s.de/en" TargetMode="External"/><Relationship Id="rId11" Type="http://schemas.openxmlformats.org/officeDocument/2006/relationships/image" Target="../media/image18.png"/><Relationship Id="rId5" Type="http://schemas.openxmlformats.org/officeDocument/2006/relationships/hyperlink" Target="https://exelia.gr/" TargetMode="External"/><Relationship Id="rId10" Type="http://schemas.openxmlformats.org/officeDocument/2006/relationships/image" Target="../media/image17.png"/><Relationship Id="rId4" Type="http://schemas.openxmlformats.org/officeDocument/2006/relationships/hyperlink" Target="https://www.edu.ro/ANC" TargetMode="Externa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facebook.com/MACHINA.ml.project" TargetMode="External"/><Relationship Id="rId7" Type="http://schemas.openxmlformats.org/officeDocument/2006/relationships/hyperlink" Target="https://twitter.com/MACHINA41729797" TargetMode="External"/><Relationship Id="rId2" Type="http://schemas.openxmlformats.org/officeDocument/2006/relationships/hyperlink" Target="mailto:machina@l3s.de" TargetMode="Externa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4.svg"/><Relationship Id="rId5" Type="http://schemas.openxmlformats.org/officeDocument/2006/relationships/hyperlink" Target="https://www.linkedin.com/company/machina-project/?viewAsMember=true" TargetMode="External"/><Relationship Id="rId10"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now, nature, night sky&#10;&#10;Description automatically generated">
            <a:extLst>
              <a:ext uri="{FF2B5EF4-FFF2-40B4-BE49-F238E27FC236}">
                <a16:creationId xmlns:a16="http://schemas.microsoft.com/office/drawing/2014/main" id="{FF4CD8D2-A621-4A9B-B715-76F1F92BDC3B}"/>
              </a:ext>
            </a:extLst>
          </p:cNvPr>
          <p:cNvPicPr>
            <a:picLocks noChangeAspect="1"/>
          </p:cNvPicPr>
          <p:nvPr/>
        </p:nvPicPr>
        <p:blipFill rotWithShape="1">
          <a:blip r:embed="rId3"/>
          <a:srcRect r="10403" b="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3" name="Subtitle 2">
            <a:extLst>
              <a:ext uri="{FF2B5EF4-FFF2-40B4-BE49-F238E27FC236}">
                <a16:creationId xmlns:a16="http://schemas.microsoft.com/office/drawing/2014/main" id="{1C1628AC-ED05-461E-BA8D-DFFAED701024}"/>
              </a:ext>
            </a:extLst>
          </p:cNvPr>
          <p:cNvSpPr>
            <a:spLocks noGrp="1"/>
          </p:cNvSpPr>
          <p:nvPr>
            <p:ph type="subTitle" idx="1"/>
          </p:nvPr>
        </p:nvSpPr>
        <p:spPr>
          <a:xfrm>
            <a:off x="240129" y="4719140"/>
            <a:ext cx="5855871" cy="1335024"/>
          </a:xfrm>
        </p:spPr>
        <p:txBody>
          <a:bodyPr>
            <a:normAutofit/>
          </a:bodyPr>
          <a:lstStyle/>
          <a:p>
            <a:pPr algn="l"/>
            <a:r>
              <a:rPr lang="de-DE" dirty="0">
                <a:solidFill>
                  <a:srgbClr val="152294"/>
                </a:solidFill>
              </a:rPr>
              <a:t>Maschinelles Lernen Fähigkeiten für IKT-Fachleute</a:t>
            </a:r>
            <a:endParaRPr lang="LID4096" dirty="0">
              <a:solidFill>
                <a:srgbClr val="152294"/>
              </a:solidFill>
            </a:endParaRPr>
          </a:p>
        </p:txBody>
      </p:sp>
      <p:pic>
        <p:nvPicPr>
          <p:cNvPr id="30" name="Picture 29">
            <a:extLst>
              <a:ext uri="{FF2B5EF4-FFF2-40B4-BE49-F238E27FC236}">
                <a16:creationId xmlns:a16="http://schemas.microsoft.com/office/drawing/2014/main" id="{D7AF8D5B-CEC5-43BB-9A6A-C35E8823CD22}"/>
              </a:ext>
            </a:extLst>
          </p:cNvPr>
          <p:cNvPicPr>
            <a:picLocks noChangeAspect="1"/>
          </p:cNvPicPr>
          <p:nvPr/>
        </p:nvPicPr>
        <p:blipFill>
          <a:blip r:embed="rId4"/>
          <a:stretch>
            <a:fillRect/>
          </a:stretch>
        </p:blipFill>
        <p:spPr>
          <a:xfrm>
            <a:off x="0" y="1861427"/>
            <a:ext cx="5563069" cy="1663808"/>
          </a:xfrm>
          <a:prstGeom prst="rect">
            <a:avLst/>
          </a:prstGeom>
        </p:spPr>
      </p:pic>
      <p:pic>
        <p:nvPicPr>
          <p:cNvPr id="34" name="Graphic 33">
            <a:extLst>
              <a:ext uri="{FF2B5EF4-FFF2-40B4-BE49-F238E27FC236}">
                <a16:creationId xmlns:a16="http://schemas.microsoft.com/office/drawing/2014/main" id="{D1F76E5B-6986-4B96-AEFC-39CC581CBD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9111" y="4479407"/>
            <a:ext cx="5139319" cy="1472110"/>
          </a:xfrm>
          <a:prstGeom prst="rect">
            <a:avLst/>
          </a:prstGeom>
        </p:spPr>
      </p:pic>
    </p:spTree>
    <p:extLst>
      <p:ext uri="{BB962C8B-B14F-4D97-AF65-F5344CB8AC3E}">
        <p14:creationId xmlns:p14="http://schemas.microsoft.com/office/powerpoint/2010/main" val="2336061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FC65-C1A4-476A-88F8-F6234BD67AA5}"/>
              </a:ext>
            </a:extLst>
          </p:cNvPr>
          <p:cNvSpPr>
            <a:spLocks noGrp="1"/>
          </p:cNvSpPr>
          <p:nvPr>
            <p:ph type="title"/>
          </p:nvPr>
        </p:nvSpPr>
        <p:spPr/>
        <p:txBody>
          <a:bodyPr/>
          <a:lstStyle/>
          <a:p>
            <a:r>
              <a:rPr lang="de-DE" b="1" dirty="0">
                <a:solidFill>
                  <a:srgbClr val="152294"/>
                </a:solidFill>
              </a:rPr>
              <a:t>Partners</a:t>
            </a:r>
            <a:endParaRPr lang="LID4096" b="1" dirty="0">
              <a:solidFill>
                <a:srgbClr val="152294"/>
              </a:solidFill>
            </a:endParaRPr>
          </a:p>
        </p:txBody>
      </p:sp>
      <p:sp>
        <p:nvSpPr>
          <p:cNvPr id="14" name="Content Placeholder 2">
            <a:extLst>
              <a:ext uri="{FF2B5EF4-FFF2-40B4-BE49-F238E27FC236}">
                <a16:creationId xmlns:a16="http://schemas.microsoft.com/office/drawing/2014/main" id="{F0662989-C157-4B69-90B6-1569C8583194}"/>
              </a:ext>
            </a:extLst>
          </p:cNvPr>
          <p:cNvSpPr>
            <a:spLocks noGrp="1"/>
          </p:cNvSpPr>
          <p:nvPr>
            <p:ph idx="1"/>
          </p:nvPr>
        </p:nvSpPr>
        <p:spPr>
          <a:xfrm>
            <a:off x="838200" y="1852857"/>
            <a:ext cx="5257800" cy="4179699"/>
          </a:xfrm>
        </p:spPr>
        <p:txBody>
          <a:bodyPr>
            <a:normAutofit/>
          </a:bodyPr>
          <a:lstStyle/>
          <a:p>
            <a:pPr algn="l">
              <a:buFont typeface="Wingdings" panose="05000000000000000000" pitchFamily="2" charset="2"/>
              <a:buChar char="q"/>
            </a:pPr>
            <a:r>
              <a:rPr lang="en-US" sz="2400" dirty="0">
                <a:solidFill>
                  <a:srgbClr val="152294"/>
                </a:solidFill>
                <a:hlinkClick r:id="rId2">
                  <a:extLst>
                    <a:ext uri="{A12FA001-AC4F-418D-AE19-62706E023703}">
                      <ahyp:hlinkClr xmlns:ahyp="http://schemas.microsoft.com/office/drawing/2018/hyperlinkcolor" val="tx"/>
                    </a:ext>
                  </a:extLst>
                </a:hlinkClick>
              </a:rPr>
              <a:t>UCBL</a:t>
            </a:r>
            <a:r>
              <a:rPr lang="en-US" sz="2400" dirty="0">
                <a:solidFill>
                  <a:srgbClr val="152294"/>
                </a:solidFill>
              </a:rPr>
              <a:t> - Lyon, France</a:t>
            </a:r>
          </a:p>
          <a:p>
            <a:pPr algn="l">
              <a:buFont typeface="Wingdings" panose="05000000000000000000" pitchFamily="2" charset="2"/>
              <a:buChar char="q"/>
            </a:pPr>
            <a:endParaRPr lang="en-US" sz="2400" dirty="0">
              <a:solidFill>
                <a:srgbClr val="152294"/>
              </a:solidFill>
              <a:hlinkClick r:id="rId3">
                <a:extLst>
                  <a:ext uri="{A12FA001-AC4F-418D-AE19-62706E023703}">
                    <ahyp:hlinkClr xmlns:ahyp="http://schemas.microsoft.com/office/drawing/2018/hyperlinkcolor" val="tx"/>
                  </a:ext>
                </a:extLst>
              </a:hlinkClick>
            </a:endParaRPr>
          </a:p>
          <a:p>
            <a:pPr algn="l">
              <a:buFont typeface="Wingdings" panose="05000000000000000000" pitchFamily="2" charset="2"/>
              <a:buChar char="q"/>
            </a:pPr>
            <a:r>
              <a:rPr lang="en-US" sz="2400" dirty="0">
                <a:solidFill>
                  <a:srgbClr val="152294"/>
                </a:solidFill>
                <a:hlinkClick r:id="rId3">
                  <a:extLst>
                    <a:ext uri="{A12FA001-AC4F-418D-AE19-62706E023703}">
                      <ahyp:hlinkClr xmlns:ahyp="http://schemas.microsoft.com/office/drawing/2018/hyperlinkcolor" val="tx"/>
                    </a:ext>
                  </a:extLst>
                </a:hlinkClick>
              </a:rPr>
              <a:t>ACADEMY</a:t>
            </a:r>
            <a:r>
              <a:rPr lang="en-US" sz="2400" dirty="0">
                <a:solidFill>
                  <a:srgbClr val="152294"/>
                </a:solidFill>
              </a:rPr>
              <a:t> - Rome, Italy</a:t>
            </a:r>
          </a:p>
          <a:p>
            <a:pPr algn="l">
              <a:buFont typeface="Wingdings" panose="05000000000000000000" pitchFamily="2" charset="2"/>
              <a:buChar char="q"/>
            </a:pPr>
            <a:endParaRPr lang="en-US" sz="2400" dirty="0">
              <a:solidFill>
                <a:srgbClr val="152294"/>
              </a:solidFill>
            </a:endParaRPr>
          </a:p>
          <a:p>
            <a:pPr algn="l">
              <a:buFont typeface="Wingdings" panose="05000000000000000000" pitchFamily="2" charset="2"/>
              <a:buChar char="q"/>
            </a:pPr>
            <a:r>
              <a:rPr lang="en-US" sz="2400" dirty="0">
                <a:solidFill>
                  <a:srgbClr val="152294"/>
                </a:solidFill>
                <a:hlinkClick r:id="rId4">
                  <a:extLst>
                    <a:ext uri="{A12FA001-AC4F-418D-AE19-62706E023703}">
                      <ahyp:hlinkClr xmlns:ahyp="http://schemas.microsoft.com/office/drawing/2018/hyperlinkcolor" val="tx"/>
                    </a:ext>
                  </a:extLst>
                </a:hlinkClick>
              </a:rPr>
              <a:t>ANC</a:t>
            </a:r>
            <a:r>
              <a:rPr lang="en-US" sz="2400" dirty="0">
                <a:solidFill>
                  <a:srgbClr val="152294"/>
                </a:solidFill>
              </a:rPr>
              <a:t> - Bucharest, Romania</a:t>
            </a:r>
          </a:p>
          <a:p>
            <a:pPr algn="l">
              <a:buFont typeface="Wingdings" panose="05000000000000000000" pitchFamily="2" charset="2"/>
              <a:buChar char="q"/>
            </a:pPr>
            <a:endParaRPr lang="en-US" sz="2400" dirty="0">
              <a:solidFill>
                <a:srgbClr val="152294"/>
              </a:solidFill>
            </a:endParaRPr>
          </a:p>
          <a:p>
            <a:pPr algn="l">
              <a:buFont typeface="Wingdings" panose="05000000000000000000" pitchFamily="2" charset="2"/>
              <a:buChar char="q"/>
            </a:pPr>
            <a:r>
              <a:rPr lang="en-US" sz="2400" dirty="0">
                <a:solidFill>
                  <a:srgbClr val="152294"/>
                </a:solidFill>
                <a:hlinkClick r:id="rId5">
                  <a:extLst>
                    <a:ext uri="{A12FA001-AC4F-418D-AE19-62706E023703}">
                      <ahyp:hlinkClr xmlns:ahyp="http://schemas.microsoft.com/office/drawing/2018/hyperlinkcolor" val="tx"/>
                    </a:ext>
                  </a:extLst>
                </a:hlinkClick>
              </a:rPr>
              <a:t>EXELIA</a:t>
            </a:r>
            <a:r>
              <a:rPr lang="en-US" sz="2400" dirty="0">
                <a:solidFill>
                  <a:srgbClr val="152294"/>
                </a:solidFill>
              </a:rPr>
              <a:t> - Athens, Greece</a:t>
            </a:r>
          </a:p>
          <a:p>
            <a:pPr algn="l">
              <a:buFont typeface="Wingdings" panose="05000000000000000000" pitchFamily="2" charset="2"/>
              <a:buChar char="q"/>
            </a:pPr>
            <a:endParaRPr lang="en-US" sz="2400" dirty="0">
              <a:solidFill>
                <a:srgbClr val="152294"/>
              </a:solidFill>
            </a:endParaRPr>
          </a:p>
          <a:p>
            <a:pPr algn="l">
              <a:buFont typeface="Wingdings" panose="05000000000000000000" pitchFamily="2" charset="2"/>
              <a:buChar char="q"/>
            </a:pPr>
            <a:r>
              <a:rPr lang="en-US" sz="2400" dirty="0">
                <a:solidFill>
                  <a:srgbClr val="152294"/>
                </a:solidFill>
                <a:hlinkClick r:id="rId6">
                  <a:extLst>
                    <a:ext uri="{A12FA001-AC4F-418D-AE19-62706E023703}">
                      <ahyp:hlinkClr xmlns:ahyp="http://schemas.microsoft.com/office/drawing/2018/hyperlinkcolor" val="tx"/>
                    </a:ext>
                  </a:extLst>
                </a:hlinkClick>
              </a:rPr>
              <a:t>L3S</a:t>
            </a:r>
            <a:r>
              <a:rPr lang="en-US" sz="2400" dirty="0">
                <a:solidFill>
                  <a:srgbClr val="152294"/>
                </a:solidFill>
              </a:rPr>
              <a:t> - Hannover, Germany</a:t>
            </a:r>
          </a:p>
          <a:p>
            <a:pPr algn="l"/>
            <a:endParaRPr lang="en-US" dirty="0">
              <a:solidFill>
                <a:srgbClr val="152294"/>
              </a:solidFill>
            </a:endParaRPr>
          </a:p>
          <a:p>
            <a:pPr algn="l"/>
            <a:endParaRPr lang="en-US" dirty="0">
              <a:solidFill>
                <a:srgbClr val="152294"/>
              </a:solidFill>
            </a:endParaRPr>
          </a:p>
          <a:p>
            <a:endParaRPr lang="LID4096" dirty="0"/>
          </a:p>
        </p:txBody>
      </p:sp>
      <p:pic>
        <p:nvPicPr>
          <p:cNvPr id="9" name="Picture 8" descr="Logo&#10;&#10;Description automatically generated">
            <a:extLst>
              <a:ext uri="{FF2B5EF4-FFF2-40B4-BE49-F238E27FC236}">
                <a16:creationId xmlns:a16="http://schemas.microsoft.com/office/drawing/2014/main" id="{FFCE9017-4190-4357-B569-1CFB7087A31B}"/>
              </a:ext>
            </a:extLst>
          </p:cNvPr>
          <p:cNvPicPr>
            <a:picLocks noChangeAspect="1"/>
          </p:cNvPicPr>
          <p:nvPr/>
        </p:nvPicPr>
        <p:blipFill>
          <a:blip r:embed="rId7"/>
          <a:stretch>
            <a:fillRect/>
          </a:stretch>
        </p:blipFill>
        <p:spPr>
          <a:xfrm>
            <a:off x="5878820" y="5203594"/>
            <a:ext cx="1225342" cy="1151822"/>
          </a:xfrm>
          <a:prstGeom prst="rect">
            <a:avLst/>
          </a:prstGeom>
        </p:spPr>
      </p:pic>
      <p:pic>
        <p:nvPicPr>
          <p:cNvPr id="13" name="Picture 12" descr="A close up of a sign&#10;&#10;Description automatically generated">
            <a:extLst>
              <a:ext uri="{FF2B5EF4-FFF2-40B4-BE49-F238E27FC236}">
                <a16:creationId xmlns:a16="http://schemas.microsoft.com/office/drawing/2014/main" id="{E6446E45-721F-47F3-9696-81D99AC34B79}"/>
              </a:ext>
            </a:extLst>
          </p:cNvPr>
          <p:cNvPicPr>
            <a:picLocks noChangeAspect="1"/>
          </p:cNvPicPr>
          <p:nvPr/>
        </p:nvPicPr>
        <p:blipFill>
          <a:blip r:embed="rId8"/>
          <a:stretch>
            <a:fillRect/>
          </a:stretch>
        </p:blipFill>
        <p:spPr>
          <a:xfrm>
            <a:off x="5400212" y="2678923"/>
            <a:ext cx="2182557" cy="432824"/>
          </a:xfrm>
          <a:prstGeom prst="rect">
            <a:avLst/>
          </a:prstGeom>
        </p:spPr>
      </p:pic>
      <p:pic>
        <p:nvPicPr>
          <p:cNvPr id="15" name="Picture 14" descr="Text&#10;&#10;Description automatically generated">
            <a:extLst>
              <a:ext uri="{FF2B5EF4-FFF2-40B4-BE49-F238E27FC236}">
                <a16:creationId xmlns:a16="http://schemas.microsoft.com/office/drawing/2014/main" id="{07C532CC-2DC0-4157-A27B-73C0EC909A57}"/>
              </a:ext>
            </a:extLst>
          </p:cNvPr>
          <p:cNvPicPr>
            <a:picLocks noChangeAspect="1"/>
          </p:cNvPicPr>
          <p:nvPr/>
        </p:nvPicPr>
        <p:blipFill>
          <a:blip r:embed="rId9"/>
          <a:stretch>
            <a:fillRect/>
          </a:stretch>
        </p:blipFill>
        <p:spPr>
          <a:xfrm>
            <a:off x="5401561" y="3297997"/>
            <a:ext cx="2182557" cy="906969"/>
          </a:xfrm>
          <a:prstGeom prst="rect">
            <a:avLst/>
          </a:prstGeom>
        </p:spPr>
      </p:pic>
      <p:pic>
        <p:nvPicPr>
          <p:cNvPr id="4" name="Picture 3" descr="Text&#10;&#10;Description automatically generated">
            <a:extLst>
              <a:ext uri="{FF2B5EF4-FFF2-40B4-BE49-F238E27FC236}">
                <a16:creationId xmlns:a16="http://schemas.microsoft.com/office/drawing/2014/main" id="{962A2D07-2833-431F-A2A1-88D0C108873B}"/>
              </a:ext>
            </a:extLst>
          </p:cNvPr>
          <p:cNvPicPr>
            <a:picLocks noChangeAspect="1"/>
          </p:cNvPicPr>
          <p:nvPr/>
        </p:nvPicPr>
        <p:blipFill>
          <a:blip r:embed="rId10"/>
          <a:stretch>
            <a:fillRect/>
          </a:stretch>
        </p:blipFill>
        <p:spPr>
          <a:xfrm>
            <a:off x="5401561" y="4396012"/>
            <a:ext cx="2231320" cy="80758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2B4DEF06-5B85-4632-A868-4CE976ADF7BB}"/>
              </a:ext>
            </a:extLst>
          </p:cNvPr>
          <p:cNvPicPr>
            <a:picLocks noChangeAspect="1"/>
          </p:cNvPicPr>
          <p:nvPr/>
        </p:nvPicPr>
        <p:blipFill>
          <a:blip r:embed="rId11"/>
          <a:stretch>
            <a:fillRect/>
          </a:stretch>
        </p:blipFill>
        <p:spPr>
          <a:xfrm>
            <a:off x="5878820" y="1529997"/>
            <a:ext cx="1162135" cy="843516"/>
          </a:xfrm>
          <a:prstGeom prst="rect">
            <a:avLst/>
          </a:prstGeom>
        </p:spPr>
      </p:pic>
      <p:sp>
        <p:nvSpPr>
          <p:cNvPr id="8" name="Rectangle 7">
            <a:extLst>
              <a:ext uri="{FF2B5EF4-FFF2-40B4-BE49-F238E27FC236}">
                <a16:creationId xmlns:a16="http://schemas.microsoft.com/office/drawing/2014/main" id="{97FE16BA-C68A-4593-8479-19789DB90D4D}"/>
              </a:ext>
            </a:extLst>
          </p:cNvPr>
          <p:cNvSpPr/>
          <p:nvPr/>
        </p:nvSpPr>
        <p:spPr>
          <a:xfrm>
            <a:off x="9337667" y="0"/>
            <a:ext cx="2880049" cy="6858000"/>
          </a:xfrm>
          <a:prstGeom prst="rect">
            <a:avLst/>
          </a:prstGeom>
          <a:blipFill>
            <a:blip r:embed="rId12"/>
            <a:tile tx="0" ty="0" sx="100000" sy="100000" flip="none" algn="tl"/>
          </a:blipFill>
          <a:ln>
            <a:solidFill>
              <a:srgbClr val="152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rgbClr val="152294"/>
              </a:solidFill>
            </a:endParaRPr>
          </a:p>
        </p:txBody>
      </p:sp>
    </p:spTree>
    <p:extLst>
      <p:ext uri="{BB962C8B-B14F-4D97-AF65-F5344CB8AC3E}">
        <p14:creationId xmlns:p14="http://schemas.microsoft.com/office/powerpoint/2010/main" val="36459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9C45-5583-41DF-8180-BCF35C86C99A}"/>
              </a:ext>
            </a:extLst>
          </p:cNvPr>
          <p:cNvSpPr>
            <a:spLocks noGrp="1"/>
          </p:cNvSpPr>
          <p:nvPr>
            <p:ph type="title"/>
          </p:nvPr>
        </p:nvSpPr>
        <p:spPr/>
        <p:txBody>
          <a:bodyPr/>
          <a:lstStyle/>
          <a:p>
            <a:r>
              <a:rPr lang="es-ES" sz="3600" b="1" dirty="0">
                <a:solidFill>
                  <a:srgbClr val="152294"/>
                </a:solidFill>
              </a:rPr>
              <a:t>CONTACT </a:t>
            </a:r>
            <a:r>
              <a:rPr lang="es-ES" sz="3600" b="1" dirty="0" err="1">
                <a:solidFill>
                  <a:srgbClr val="152294"/>
                </a:solidFill>
              </a:rPr>
              <a:t>Us</a:t>
            </a:r>
            <a:r>
              <a:rPr lang="es-ES" sz="3600" b="1" dirty="0">
                <a:solidFill>
                  <a:srgbClr val="152294"/>
                </a:solidFill>
              </a:rPr>
              <a:t>:</a:t>
            </a:r>
            <a:endParaRPr lang="LID4096" b="1" dirty="0">
              <a:solidFill>
                <a:srgbClr val="152294"/>
              </a:solidFill>
            </a:endParaRPr>
          </a:p>
        </p:txBody>
      </p:sp>
      <p:sp>
        <p:nvSpPr>
          <p:cNvPr id="3" name="Content Placeholder 2">
            <a:extLst>
              <a:ext uri="{FF2B5EF4-FFF2-40B4-BE49-F238E27FC236}">
                <a16:creationId xmlns:a16="http://schemas.microsoft.com/office/drawing/2014/main" id="{49D02B83-4D66-4307-8C4B-D3A80ED09959}"/>
              </a:ext>
            </a:extLst>
          </p:cNvPr>
          <p:cNvSpPr>
            <a:spLocks noGrp="1"/>
          </p:cNvSpPr>
          <p:nvPr>
            <p:ph idx="1"/>
          </p:nvPr>
        </p:nvSpPr>
        <p:spPr/>
        <p:txBody>
          <a:bodyPr/>
          <a:lstStyle/>
          <a:p>
            <a:r>
              <a:rPr lang="de-DE" sz="2000" dirty="0">
                <a:solidFill>
                  <a:srgbClr val="152294"/>
                </a:solidFill>
                <a:hlinkClick r:id="rId2">
                  <a:extLst>
                    <a:ext uri="{A12FA001-AC4F-418D-AE19-62706E023703}">
                      <ahyp:hlinkClr xmlns:ahyp="http://schemas.microsoft.com/office/drawing/2018/hyperlinkcolor" val="tx"/>
                    </a:ext>
                  </a:extLst>
                </a:hlinkClick>
              </a:rPr>
              <a:t>machina@l3s.de</a:t>
            </a:r>
            <a:endParaRPr lang="de-DE" sz="2000" dirty="0">
              <a:solidFill>
                <a:srgbClr val="152294"/>
              </a:solidFill>
            </a:endParaRPr>
          </a:p>
          <a:p>
            <a:pPr marL="0" indent="0">
              <a:buNone/>
            </a:pPr>
            <a:endParaRPr lang="de-DE" sz="2000" dirty="0">
              <a:solidFill>
                <a:srgbClr val="152294"/>
              </a:solidFill>
            </a:endParaRPr>
          </a:p>
          <a:p>
            <a:r>
              <a:rPr lang="de-DE" sz="2000" dirty="0">
                <a:solidFill>
                  <a:srgbClr val="152294"/>
                </a:solidFill>
              </a:rPr>
              <a:t>Folgen Sie uns:</a:t>
            </a:r>
          </a:p>
          <a:p>
            <a:pPr marL="0" indent="0">
              <a:buNone/>
            </a:pPr>
            <a:endParaRPr lang="de-DE" dirty="0"/>
          </a:p>
        </p:txBody>
      </p:sp>
      <p:sp>
        <p:nvSpPr>
          <p:cNvPr id="5" name="TextBox 4">
            <a:extLst>
              <a:ext uri="{FF2B5EF4-FFF2-40B4-BE49-F238E27FC236}">
                <a16:creationId xmlns:a16="http://schemas.microsoft.com/office/drawing/2014/main" id="{EFE6234F-B9C9-471D-B4CA-B240F0892BB9}"/>
              </a:ext>
            </a:extLst>
          </p:cNvPr>
          <p:cNvSpPr txBox="1"/>
          <p:nvPr/>
        </p:nvSpPr>
        <p:spPr>
          <a:xfrm>
            <a:off x="594360" y="5360993"/>
            <a:ext cx="9110444" cy="1200329"/>
          </a:xfrm>
          <a:prstGeom prst="rect">
            <a:avLst/>
          </a:prstGeom>
          <a:noFill/>
        </p:spPr>
        <p:txBody>
          <a:bodyPr wrap="square" rtlCol="0">
            <a:spAutoFit/>
          </a:bodyPr>
          <a:lstStyle/>
          <a:p>
            <a:pPr algn="just"/>
            <a:r>
              <a:rPr lang="de-DE" dirty="0">
                <a:solidFill>
                  <a:srgbClr val="152294"/>
                </a:solidFill>
              </a:rPr>
              <a:t>Die Unterstützung der Europäischen Kommission für die Erstellung dieser Veröffentlichung stellt keine Billigung des Inhalts dar, der ausschließlich die Ansichten der Autoren wiedergibt, und die Kommission kann nicht für die Verwendung der darin enthaltenen Informationen verantwortlich sein.</a:t>
            </a:r>
            <a:endParaRPr lang="LID4096" dirty="0">
              <a:solidFill>
                <a:srgbClr val="152294"/>
              </a:solidFill>
            </a:endParaRPr>
          </a:p>
        </p:txBody>
      </p:sp>
      <p:pic>
        <p:nvPicPr>
          <p:cNvPr id="10" name="Picture 9" descr="Logo&#10;&#10;Description automatically generated">
            <a:hlinkClick r:id="rId3"/>
            <a:extLst>
              <a:ext uri="{FF2B5EF4-FFF2-40B4-BE49-F238E27FC236}">
                <a16:creationId xmlns:a16="http://schemas.microsoft.com/office/drawing/2014/main" id="{764ED4E4-CD55-448F-9631-AA4BA9403D6A}"/>
              </a:ext>
            </a:extLst>
          </p:cNvPr>
          <p:cNvPicPr>
            <a:picLocks noChangeAspect="1"/>
          </p:cNvPicPr>
          <p:nvPr/>
        </p:nvPicPr>
        <p:blipFill>
          <a:blip r:embed="rId4"/>
          <a:stretch>
            <a:fillRect/>
          </a:stretch>
        </p:blipFill>
        <p:spPr>
          <a:xfrm>
            <a:off x="1050141" y="3773539"/>
            <a:ext cx="831682" cy="831682"/>
          </a:xfrm>
          <a:prstGeom prst="rect">
            <a:avLst/>
          </a:prstGeom>
        </p:spPr>
      </p:pic>
      <p:pic>
        <p:nvPicPr>
          <p:cNvPr id="12" name="Picture 11" descr="Logo&#10;&#10;Description automatically generated">
            <a:hlinkClick r:id="rId5"/>
            <a:extLst>
              <a:ext uri="{FF2B5EF4-FFF2-40B4-BE49-F238E27FC236}">
                <a16:creationId xmlns:a16="http://schemas.microsoft.com/office/drawing/2014/main" id="{08010C69-BC17-4CF5-8156-7917FCF454C2}"/>
              </a:ext>
            </a:extLst>
          </p:cNvPr>
          <p:cNvPicPr>
            <a:picLocks noChangeAspect="1"/>
          </p:cNvPicPr>
          <p:nvPr/>
        </p:nvPicPr>
        <p:blipFill>
          <a:blip r:embed="rId6"/>
          <a:stretch>
            <a:fillRect/>
          </a:stretch>
        </p:blipFill>
        <p:spPr>
          <a:xfrm>
            <a:off x="2188527" y="3773539"/>
            <a:ext cx="831682" cy="831682"/>
          </a:xfrm>
          <a:prstGeom prst="rect">
            <a:avLst/>
          </a:prstGeom>
        </p:spPr>
      </p:pic>
      <p:pic>
        <p:nvPicPr>
          <p:cNvPr id="14" name="Picture 13" descr="Logo&#10;&#10;Description automatically generated">
            <a:hlinkClick r:id="rId7"/>
            <a:extLst>
              <a:ext uri="{FF2B5EF4-FFF2-40B4-BE49-F238E27FC236}">
                <a16:creationId xmlns:a16="http://schemas.microsoft.com/office/drawing/2014/main" id="{D155C4EE-5513-408D-A9C4-D77CEECC9648}"/>
              </a:ext>
            </a:extLst>
          </p:cNvPr>
          <p:cNvPicPr>
            <a:picLocks noChangeAspect="1"/>
          </p:cNvPicPr>
          <p:nvPr/>
        </p:nvPicPr>
        <p:blipFill>
          <a:blip r:embed="rId8"/>
          <a:stretch>
            <a:fillRect/>
          </a:stretch>
        </p:blipFill>
        <p:spPr>
          <a:xfrm>
            <a:off x="3279177" y="3773539"/>
            <a:ext cx="831682" cy="831682"/>
          </a:xfrm>
          <a:prstGeom prst="rect">
            <a:avLst/>
          </a:prstGeom>
        </p:spPr>
      </p:pic>
      <p:pic>
        <p:nvPicPr>
          <p:cNvPr id="16" name="Picture 15" descr="Logo, company name&#10;&#10;Description automatically generated">
            <a:extLst>
              <a:ext uri="{FF2B5EF4-FFF2-40B4-BE49-F238E27FC236}">
                <a16:creationId xmlns:a16="http://schemas.microsoft.com/office/drawing/2014/main" id="{0E899F0A-922E-4B46-89A7-4AD498A241BE}"/>
              </a:ext>
            </a:extLst>
          </p:cNvPr>
          <p:cNvPicPr>
            <a:picLocks noChangeAspect="1"/>
          </p:cNvPicPr>
          <p:nvPr/>
        </p:nvPicPr>
        <p:blipFill>
          <a:blip r:embed="rId9"/>
          <a:stretch>
            <a:fillRect/>
          </a:stretch>
        </p:blipFill>
        <p:spPr>
          <a:xfrm>
            <a:off x="5554865" y="1888415"/>
            <a:ext cx="5477636" cy="3081170"/>
          </a:xfrm>
          <a:prstGeom prst="rect">
            <a:avLst/>
          </a:prstGeom>
          <a:ln>
            <a:noFill/>
          </a:ln>
          <a:effectLst>
            <a:softEdge rad="112500"/>
          </a:effectLst>
        </p:spPr>
      </p:pic>
      <p:pic>
        <p:nvPicPr>
          <p:cNvPr id="11" name="Graphic 10">
            <a:extLst>
              <a:ext uri="{FF2B5EF4-FFF2-40B4-BE49-F238E27FC236}">
                <a16:creationId xmlns:a16="http://schemas.microsoft.com/office/drawing/2014/main" id="{05FCCF25-55C4-4E77-B0C2-2FA4D75596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8216" y="6139176"/>
            <a:ext cx="2770414" cy="793559"/>
          </a:xfrm>
          <a:prstGeom prst="rect">
            <a:avLst/>
          </a:prstGeom>
        </p:spPr>
      </p:pic>
      <p:pic>
        <p:nvPicPr>
          <p:cNvPr id="13" name="Picture 12" descr="Logo, company name&#10;&#10;Description automatically generated">
            <a:extLst>
              <a:ext uri="{FF2B5EF4-FFF2-40B4-BE49-F238E27FC236}">
                <a16:creationId xmlns:a16="http://schemas.microsoft.com/office/drawing/2014/main" id="{9862D538-1F49-4C77-9003-086C63BB628E}"/>
              </a:ext>
            </a:extLst>
          </p:cNvPr>
          <p:cNvPicPr>
            <a:picLocks noChangeAspect="1"/>
          </p:cNvPicPr>
          <p:nvPr/>
        </p:nvPicPr>
        <p:blipFill>
          <a:blip r:embed="rId9"/>
          <a:stretch>
            <a:fillRect/>
          </a:stretch>
        </p:blipFill>
        <p:spPr>
          <a:xfrm>
            <a:off x="5664223" y="1895464"/>
            <a:ext cx="5477636" cy="3081170"/>
          </a:xfrm>
          <a:prstGeom prst="rect">
            <a:avLst/>
          </a:prstGeom>
          <a:ln>
            <a:noFill/>
          </a:ln>
          <a:effectLst>
            <a:softEdge rad="112500"/>
          </a:effectLst>
        </p:spPr>
      </p:pic>
    </p:spTree>
    <p:extLst>
      <p:ext uri="{BB962C8B-B14F-4D97-AF65-F5344CB8AC3E}">
        <p14:creationId xmlns:p14="http://schemas.microsoft.com/office/powerpoint/2010/main" val="1111406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8FE-018E-4CA0-950B-D278A501D99F}"/>
              </a:ext>
            </a:extLst>
          </p:cNvPr>
          <p:cNvSpPr>
            <a:spLocks noGrp="1"/>
          </p:cNvSpPr>
          <p:nvPr>
            <p:ph type="title"/>
          </p:nvPr>
        </p:nvSpPr>
        <p:spPr>
          <a:xfrm>
            <a:off x="5677988" y="777314"/>
            <a:ext cx="7323889" cy="1286160"/>
          </a:xfrm>
        </p:spPr>
        <p:txBody>
          <a:bodyPr anchor="b">
            <a:normAutofit fontScale="90000"/>
          </a:bodyPr>
          <a:lstStyle/>
          <a:p>
            <a:r>
              <a:rPr lang="de-DE" b="1" dirty="0">
                <a:solidFill>
                  <a:srgbClr val="152294"/>
                </a:solidFill>
              </a:rPr>
              <a:t>Hintergrund und Herausforderungen</a:t>
            </a:r>
            <a:endParaRPr lang="LID4096" b="1" dirty="0">
              <a:solidFill>
                <a:srgbClr val="152294"/>
              </a:solidFill>
            </a:endParaRPr>
          </a:p>
        </p:txBody>
      </p:sp>
      <p:sp>
        <p:nvSpPr>
          <p:cNvPr id="3" name="Content Placeholder 2">
            <a:extLst>
              <a:ext uri="{FF2B5EF4-FFF2-40B4-BE49-F238E27FC236}">
                <a16:creationId xmlns:a16="http://schemas.microsoft.com/office/drawing/2014/main" id="{D580DF14-0F4B-454A-86B9-14704C943E91}"/>
              </a:ext>
            </a:extLst>
          </p:cNvPr>
          <p:cNvSpPr>
            <a:spLocks noGrp="1"/>
          </p:cNvSpPr>
          <p:nvPr>
            <p:ph idx="1"/>
          </p:nvPr>
        </p:nvSpPr>
        <p:spPr>
          <a:xfrm>
            <a:off x="4965431" y="2438400"/>
            <a:ext cx="6586489" cy="3785419"/>
          </a:xfrm>
        </p:spPr>
        <p:txBody>
          <a:bodyPr>
            <a:normAutofit/>
          </a:bodyPr>
          <a:lstStyle/>
          <a:p>
            <a:pPr marL="0" indent="0" algn="just">
              <a:buNone/>
            </a:pPr>
            <a:r>
              <a:rPr lang="de-DE" sz="2000" dirty="0">
                <a:solidFill>
                  <a:srgbClr val="152294"/>
                </a:solidFill>
                <a:cs typeface="Arial" panose="020B0604020202020204" pitchFamily="34" charset="0"/>
              </a:rPr>
              <a:t>MACHINA ist ein Erasmus KA2-Projekt, das darauf abzielt, dieses ML-Fähigkeitsdefizit zu beheben, indem es die Relevanz von Continuing &amp; Initial VET-Angebot in diesem Sektor erhöht, um sicherzustellen, dass die bestehenden &amp; zukünftigen IKT-Arbeitskräfte über die ML-spezifischen Kompetenzen &amp; transversale Fähigkeiten verfügen, die erforderlich sind, um auf moderne Arbeitsplatzanforderungen zu reagieren und in einem wettbewerbsfähigen, schnell wachsenden Bereich erfolgreich zu sein. Das Projekt wird auch transnationale Bildungsmaterialien in Form von OER zur Verfügung stellen, um eine breite Akzeptanz zu gewährleisten und das Berufsbildungsangebot auf kosteneffiziente und flexible Weise zu unterstützen.</a:t>
            </a:r>
            <a:endParaRPr lang="LID4096" sz="2000" dirty="0">
              <a:solidFill>
                <a:srgbClr val="152294"/>
              </a:solidFill>
              <a:cs typeface="Arial" panose="020B0604020202020204" pitchFamily="34" charset="0"/>
            </a:endParaRPr>
          </a:p>
        </p:txBody>
      </p:sp>
      <p:pic>
        <p:nvPicPr>
          <p:cNvPr id="5" name="Picture 4" descr="A picture containing person, person, table, holding&#10;&#10;Description automatically generated">
            <a:extLst>
              <a:ext uri="{FF2B5EF4-FFF2-40B4-BE49-F238E27FC236}">
                <a16:creationId xmlns:a16="http://schemas.microsoft.com/office/drawing/2014/main" id="{931273D9-9643-4C8F-BAC8-488003EAF9B9}"/>
              </a:ext>
            </a:extLst>
          </p:cNvPr>
          <p:cNvPicPr>
            <a:picLocks noChangeAspect="1"/>
          </p:cNvPicPr>
          <p:nvPr/>
        </p:nvPicPr>
        <p:blipFill rotWithShape="1">
          <a:blip r:embed="rId2"/>
          <a:srcRect l="35797" r="44094"/>
          <a:stretch/>
        </p:blipFill>
        <p:spPr>
          <a:xfrm>
            <a:off x="20" y="10"/>
            <a:ext cx="4635571" cy="6857990"/>
          </a:xfrm>
          <a:prstGeom prst="rect">
            <a:avLst/>
          </a:prstGeom>
          <a:effectLst/>
        </p:spPr>
      </p:pic>
    </p:spTree>
    <p:extLst>
      <p:ext uri="{BB962C8B-B14F-4D97-AF65-F5344CB8AC3E}">
        <p14:creationId xmlns:p14="http://schemas.microsoft.com/office/powerpoint/2010/main" val="1069303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8FE-018E-4CA0-950B-D278A501D99F}"/>
              </a:ext>
            </a:extLst>
          </p:cNvPr>
          <p:cNvSpPr>
            <a:spLocks noGrp="1"/>
          </p:cNvSpPr>
          <p:nvPr>
            <p:ph type="title"/>
          </p:nvPr>
        </p:nvSpPr>
        <p:spPr>
          <a:xfrm>
            <a:off x="4965431" y="881815"/>
            <a:ext cx="6586491" cy="1676603"/>
          </a:xfrm>
        </p:spPr>
        <p:txBody>
          <a:bodyPr>
            <a:normAutofit/>
          </a:bodyPr>
          <a:lstStyle/>
          <a:p>
            <a:r>
              <a:rPr lang="de-DE" sz="5400" b="1" dirty="0">
                <a:solidFill>
                  <a:srgbClr val="152294"/>
                </a:solidFill>
              </a:rPr>
              <a:t>PROJEKTZIELE</a:t>
            </a:r>
            <a:br>
              <a:rPr lang="de-DE" sz="1800" dirty="0">
                <a:effectLst/>
                <a:latin typeface="Times New Roman" panose="02020603050405020304" pitchFamily="18" charset="0"/>
                <a:ea typeface="Times New Roman" panose="02020603050405020304" pitchFamily="18" charset="0"/>
              </a:rPr>
            </a:br>
            <a:endParaRPr lang="LID4096" sz="5400" b="1" dirty="0">
              <a:solidFill>
                <a:srgbClr val="152294"/>
              </a:solidFill>
            </a:endParaRPr>
          </a:p>
        </p:txBody>
      </p:sp>
      <p:sp>
        <p:nvSpPr>
          <p:cNvPr id="3" name="Content Placeholder 2">
            <a:extLst>
              <a:ext uri="{FF2B5EF4-FFF2-40B4-BE49-F238E27FC236}">
                <a16:creationId xmlns:a16="http://schemas.microsoft.com/office/drawing/2014/main" id="{D580DF14-0F4B-454A-86B9-14704C943E91}"/>
              </a:ext>
            </a:extLst>
          </p:cNvPr>
          <p:cNvSpPr>
            <a:spLocks noGrp="1"/>
          </p:cNvSpPr>
          <p:nvPr>
            <p:ph idx="1"/>
          </p:nvPr>
        </p:nvSpPr>
        <p:spPr>
          <a:xfrm>
            <a:off x="4965431" y="2438400"/>
            <a:ext cx="6586489" cy="3785419"/>
          </a:xfrm>
        </p:spPr>
        <p:txBody>
          <a:bodyPr>
            <a:normAutofit fontScale="92500" lnSpcReduction="10000"/>
          </a:bodyPr>
          <a:lstStyle/>
          <a:p>
            <a:pPr marL="114300" marR="0" indent="-342900" algn="just">
              <a:buFont typeface="Wingdings" panose="05000000000000000000" pitchFamily="2" charset="2"/>
              <a:buChar char="q"/>
            </a:pPr>
            <a:r>
              <a:rPr lang="de-DE" sz="2000" dirty="0">
                <a:solidFill>
                  <a:srgbClr val="152294"/>
                </a:solidFill>
                <a:cs typeface="Times New Roman" panose="02020603050405020304" pitchFamily="18" charset="0"/>
              </a:rPr>
              <a:t>Entwurf eines gemeinsamen Berufsbildungslehrplans in ML, um IKT-Mitarbeiter mit gefragten technischen, nicht-technischen und Meta-(Soft-)Fähigkeiten auszustatten.</a:t>
            </a:r>
          </a:p>
          <a:p>
            <a:pPr marL="114300" marR="0" indent="-342900" algn="just">
              <a:spcBef>
                <a:spcPts val="960"/>
              </a:spcBef>
              <a:spcAft>
                <a:spcPts val="960"/>
              </a:spcAft>
              <a:buFont typeface="Wingdings" panose="05000000000000000000" pitchFamily="2" charset="2"/>
              <a:buChar char="q"/>
            </a:pPr>
            <a:r>
              <a:rPr lang="de-DE" sz="2000" dirty="0">
                <a:solidFill>
                  <a:srgbClr val="152294"/>
                </a:solidFill>
                <a:cs typeface="Times New Roman" panose="02020603050405020304" pitchFamily="18" charset="0"/>
              </a:rPr>
              <a:t>Einführung flexibler Ausbildungsmethoden und innovativer pädagogischer Ressourcen mit offenem Zugang, um die Bereitstellung von Berufsbildung und den Erwerb von ML-Fähigkeiten zu unterstützen.</a:t>
            </a:r>
          </a:p>
          <a:p>
            <a:pPr marL="114300" marR="0" indent="-342900" algn="just">
              <a:buFont typeface="Wingdings" panose="05000000000000000000" pitchFamily="2" charset="2"/>
              <a:buChar char="q"/>
            </a:pPr>
            <a:r>
              <a:rPr lang="de-DE" sz="2000" dirty="0">
                <a:solidFill>
                  <a:srgbClr val="152294"/>
                </a:solidFill>
                <a:cs typeface="Times New Roman" panose="02020603050405020304" pitchFamily="18" charset="0"/>
              </a:rPr>
              <a:t>Förderung der Anerkennung und Integration von ML-Fähigkeitsanforderungen in sektorale Kompetenzrahmen und Zertifizierungssysteme.</a:t>
            </a:r>
          </a:p>
          <a:p>
            <a:pPr marL="114300" marR="0" indent="-342900" algn="just">
              <a:spcBef>
                <a:spcPts val="960"/>
              </a:spcBef>
              <a:spcAft>
                <a:spcPts val="960"/>
              </a:spcAft>
              <a:buFont typeface="Wingdings" panose="05000000000000000000" pitchFamily="2" charset="2"/>
              <a:buChar char="q"/>
            </a:pPr>
            <a:r>
              <a:rPr lang="de-DE" sz="2000" dirty="0">
                <a:solidFill>
                  <a:srgbClr val="152294"/>
                </a:solidFill>
                <a:cs typeface="Times New Roman" panose="02020603050405020304" pitchFamily="18" charset="0"/>
              </a:rPr>
              <a:t>Verbesserung der Intelligenz des ML-Arbeitsmarktes und der ML-Fähigkeiten auf EU-Ebene.</a:t>
            </a:r>
          </a:p>
          <a:p>
            <a:endParaRPr lang="LID4096" sz="2000" dirty="0"/>
          </a:p>
        </p:txBody>
      </p:sp>
      <p:pic>
        <p:nvPicPr>
          <p:cNvPr id="6" name="Picture 5" descr="A picture containing person, person&#10;&#10;Description automatically generated">
            <a:extLst>
              <a:ext uri="{FF2B5EF4-FFF2-40B4-BE49-F238E27FC236}">
                <a16:creationId xmlns:a16="http://schemas.microsoft.com/office/drawing/2014/main" id="{039A9AAE-39C9-483C-8945-8CC9C3BB8F9C}"/>
              </a:ext>
            </a:extLst>
          </p:cNvPr>
          <p:cNvPicPr>
            <a:picLocks noChangeAspect="1"/>
          </p:cNvPicPr>
          <p:nvPr/>
        </p:nvPicPr>
        <p:blipFill rotWithShape="1">
          <a:blip r:embed="rId3"/>
          <a:srcRect l="29869" r="25012" b="-1"/>
          <a:stretch/>
        </p:blipFill>
        <p:spPr>
          <a:xfrm>
            <a:off x="20" y="10"/>
            <a:ext cx="4635571" cy="6857990"/>
          </a:xfrm>
          <a:prstGeom prst="rect">
            <a:avLst/>
          </a:prstGeom>
          <a:effectLst/>
        </p:spPr>
      </p:pic>
    </p:spTree>
    <p:extLst>
      <p:ext uri="{BB962C8B-B14F-4D97-AF65-F5344CB8AC3E}">
        <p14:creationId xmlns:p14="http://schemas.microsoft.com/office/powerpoint/2010/main" val="27430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5EF6-5F08-4B29-B1C6-AE95C7A02F7E}"/>
              </a:ext>
            </a:extLst>
          </p:cNvPr>
          <p:cNvSpPr>
            <a:spLocks noGrp="1"/>
          </p:cNvSpPr>
          <p:nvPr>
            <p:ph type="title"/>
          </p:nvPr>
        </p:nvSpPr>
        <p:spPr>
          <a:xfrm>
            <a:off x="232691" y="629228"/>
            <a:ext cx="5120114" cy="1692794"/>
          </a:xfrm>
        </p:spPr>
        <p:txBody>
          <a:bodyPr>
            <a:normAutofit/>
          </a:bodyPr>
          <a:lstStyle/>
          <a:p>
            <a:r>
              <a:rPr lang="de-DE" b="1" dirty="0">
                <a:solidFill>
                  <a:srgbClr val="152294"/>
                </a:solidFill>
              </a:rPr>
              <a:t>ZIELGRUPPE</a:t>
            </a:r>
            <a:br>
              <a:rPr lang="en-US" b="1" dirty="0">
                <a:solidFill>
                  <a:srgbClr val="152294"/>
                </a:solidFill>
              </a:rPr>
            </a:br>
            <a:endParaRPr lang="LID4096" b="1" dirty="0">
              <a:solidFill>
                <a:srgbClr val="152294"/>
              </a:solidFill>
            </a:endParaRPr>
          </a:p>
        </p:txBody>
      </p:sp>
      <p:sp>
        <p:nvSpPr>
          <p:cNvPr id="3" name="Content Placeholder 2">
            <a:extLst>
              <a:ext uri="{FF2B5EF4-FFF2-40B4-BE49-F238E27FC236}">
                <a16:creationId xmlns:a16="http://schemas.microsoft.com/office/drawing/2014/main" id="{B9090762-EB14-4B68-8A0F-1BD118B6874B}"/>
              </a:ext>
            </a:extLst>
          </p:cNvPr>
          <p:cNvSpPr>
            <a:spLocks noGrp="1"/>
          </p:cNvSpPr>
          <p:nvPr>
            <p:ph idx="1"/>
          </p:nvPr>
        </p:nvSpPr>
        <p:spPr>
          <a:xfrm>
            <a:off x="232691" y="2435697"/>
            <a:ext cx="5965372" cy="3462228"/>
          </a:xfrm>
        </p:spPr>
        <p:txBody>
          <a:bodyPr>
            <a:normAutofit/>
          </a:bodyPr>
          <a:lstStyle/>
          <a:p>
            <a:pPr marL="114300" marR="0" indent="-342900" algn="just">
              <a:buFont typeface="Wingdings" panose="05000000000000000000" pitchFamily="2" charset="2"/>
              <a:buChar char="q"/>
            </a:pPr>
            <a:r>
              <a:rPr lang="de-DE" sz="2000" dirty="0">
                <a:solidFill>
                  <a:srgbClr val="152294"/>
                </a:solidFill>
                <a:cs typeface="Times New Roman" panose="02020603050405020304" pitchFamily="18" charset="0"/>
              </a:rPr>
              <a:t>Bildungs-/Ausbildungsanbieter.</a:t>
            </a:r>
          </a:p>
          <a:p>
            <a:pPr marL="114300" marR="0" indent="-342900" algn="just">
              <a:buFont typeface="Wingdings" panose="05000000000000000000" pitchFamily="2" charset="2"/>
              <a:buChar char="q"/>
            </a:pPr>
            <a:r>
              <a:rPr lang="de-DE" sz="2000" dirty="0">
                <a:solidFill>
                  <a:srgbClr val="152294"/>
                </a:solidFill>
                <a:cs typeface="Times New Roman" panose="02020603050405020304" pitchFamily="18" charset="0"/>
              </a:rPr>
              <a:t>IKT-Beschäftigte mit Bedarf an beruflicher Weiterbildung.</a:t>
            </a:r>
          </a:p>
          <a:p>
            <a:pPr marL="114300" marR="0" indent="-342900" algn="just">
              <a:buFont typeface="Wingdings" panose="05000000000000000000" pitchFamily="2" charset="2"/>
              <a:buChar char="q"/>
            </a:pPr>
            <a:r>
              <a:rPr lang="de-DE" sz="2000" dirty="0">
                <a:solidFill>
                  <a:srgbClr val="152294"/>
                </a:solidFill>
                <a:cs typeface="Times New Roman" panose="02020603050405020304" pitchFamily="18" charset="0"/>
              </a:rPr>
              <a:t> I-VET-Studenten.</a:t>
            </a:r>
          </a:p>
          <a:p>
            <a:pPr marL="114300" marR="0" indent="-342900" algn="just">
              <a:buFont typeface="Wingdings" panose="05000000000000000000" pitchFamily="2" charset="2"/>
              <a:buChar char="q"/>
            </a:pPr>
            <a:r>
              <a:rPr lang="de-DE" sz="2000" dirty="0">
                <a:solidFill>
                  <a:srgbClr val="152294"/>
                </a:solidFill>
                <a:cs typeface="Times New Roman" panose="02020603050405020304" pitchFamily="18" charset="0"/>
              </a:rPr>
              <a:t> Branchenvertreter und Sozialpartner.</a:t>
            </a:r>
          </a:p>
          <a:p>
            <a:pPr marL="114300" marR="0" indent="-342900">
              <a:spcBef>
                <a:spcPts val="960"/>
              </a:spcBef>
              <a:spcAft>
                <a:spcPts val="960"/>
              </a:spcAft>
              <a:buFont typeface="Wingdings" panose="05000000000000000000" pitchFamily="2" charset="2"/>
              <a:buChar char="q"/>
            </a:pPr>
            <a:r>
              <a:rPr lang="de-DE" sz="2000" dirty="0">
                <a:solidFill>
                  <a:srgbClr val="152294"/>
                </a:solidFill>
                <a:cs typeface="Times New Roman" panose="02020603050405020304" pitchFamily="18" charset="0"/>
              </a:rPr>
              <a:t>Öffentliche Bildungs- und Akkreditierungsbehörden.</a:t>
            </a:r>
          </a:p>
        </p:txBody>
      </p:sp>
      <p:pic>
        <p:nvPicPr>
          <p:cNvPr id="5" name="Picture 4" descr="A picture containing indoor, person, blue, hand&#10;&#10;Description automatically generated">
            <a:extLst>
              <a:ext uri="{FF2B5EF4-FFF2-40B4-BE49-F238E27FC236}">
                <a16:creationId xmlns:a16="http://schemas.microsoft.com/office/drawing/2014/main" id="{98D7270D-ABEE-4C00-A4EE-79EFD3518599}"/>
              </a:ext>
            </a:extLst>
          </p:cNvPr>
          <p:cNvPicPr>
            <a:picLocks noChangeAspect="1"/>
          </p:cNvPicPr>
          <p:nvPr/>
        </p:nvPicPr>
        <p:blipFill rotWithShape="1">
          <a:blip r:embed="rId2"/>
          <a:srcRect l="19277" r="19275"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779916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1913468" y="365125"/>
            <a:ext cx="9440332" cy="1325563"/>
          </a:xfrm>
        </p:spPr>
        <p:txBody>
          <a:bodyPr>
            <a:normAutofit fontScale="90000"/>
          </a:bodyPr>
          <a:lstStyle/>
          <a:p>
            <a:br>
              <a:rPr lang="de-DE" sz="5400" b="1" dirty="0">
                <a:solidFill>
                  <a:srgbClr val="152294"/>
                </a:solidFill>
              </a:rPr>
            </a:br>
            <a:r>
              <a:rPr lang="de-DE" sz="5400" b="1" dirty="0">
                <a:solidFill>
                  <a:srgbClr val="152294"/>
                </a:solidFill>
              </a:rPr>
              <a:t>Wichtigste Ergebnisse</a:t>
            </a:r>
            <a:br>
              <a:rPr lang="de-DE" sz="1800" dirty="0">
                <a:effectLst/>
                <a:latin typeface="Calibri" panose="020F0502020204030204" pitchFamily="34" charset="0"/>
                <a:ea typeface="Calibri" panose="020F0502020204030204" pitchFamily="34" charset="0"/>
                <a:cs typeface="Arial" panose="020B0604020202020204" pitchFamily="34" charset="0"/>
              </a:rPr>
            </a:br>
            <a:endParaRPr lang="LID4096" sz="5400" b="1" dirty="0">
              <a:solidFill>
                <a:srgbClr val="152294"/>
              </a:solidFill>
            </a:endParaRPr>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838200" y="2236696"/>
            <a:ext cx="10515600" cy="4351338"/>
          </a:xfrm>
        </p:spPr>
        <p:txBody>
          <a:bodyPr>
            <a:normAutofit/>
          </a:bodyPr>
          <a:lstStyle/>
          <a:p>
            <a:pPr marL="114300" marR="0" indent="-342900">
              <a:lnSpc>
                <a:spcPct val="107000"/>
              </a:lnSpc>
              <a:spcBef>
                <a:spcPts val="0"/>
              </a:spcBef>
              <a:spcAft>
                <a:spcPts val="0"/>
              </a:spcAft>
              <a:buFont typeface="Wingdings" panose="05000000000000000000" pitchFamily="2" charset="2"/>
              <a:buChar char="q"/>
            </a:pPr>
            <a:r>
              <a:rPr lang="de-DE" sz="2000" dirty="0">
                <a:solidFill>
                  <a:srgbClr val="152294"/>
                </a:solidFill>
              </a:rPr>
              <a:t>O1: Maschinelles Lernen (ML) Lernergebnisse</a:t>
            </a:r>
          </a:p>
          <a:p>
            <a:pPr marL="114300" marR="0" indent="-342900">
              <a:lnSpc>
                <a:spcPct val="107000"/>
              </a:lnSpc>
              <a:spcBef>
                <a:spcPts val="0"/>
              </a:spcBef>
              <a:spcAft>
                <a:spcPts val="0"/>
              </a:spcAft>
              <a:buFont typeface="Wingdings" panose="05000000000000000000" pitchFamily="2" charset="2"/>
              <a:buChar char="q"/>
            </a:pPr>
            <a:r>
              <a:rPr lang="de-DE" sz="2000" dirty="0">
                <a:solidFill>
                  <a:srgbClr val="152294"/>
                </a:solidFill>
              </a:rPr>
              <a:t>O2: MACHINA-Lehrplanstruktur und Open Educational Resources</a:t>
            </a:r>
          </a:p>
          <a:p>
            <a:pPr marL="114300" marR="0" indent="-342900">
              <a:lnSpc>
                <a:spcPct val="107000"/>
              </a:lnSpc>
              <a:spcBef>
                <a:spcPts val="0"/>
              </a:spcBef>
              <a:spcAft>
                <a:spcPts val="0"/>
              </a:spcAft>
              <a:buFont typeface="Wingdings" panose="05000000000000000000" pitchFamily="2" charset="2"/>
              <a:buChar char="q"/>
            </a:pPr>
            <a:r>
              <a:rPr lang="de-DE" sz="2000" dirty="0">
                <a:solidFill>
                  <a:srgbClr val="152294"/>
                </a:solidFill>
              </a:rPr>
              <a:t>O3: Vocational Open Online Course (VOOC)-Infrastrukturen</a:t>
            </a:r>
          </a:p>
          <a:p>
            <a:pPr marL="114300" marR="0" indent="-342900">
              <a:lnSpc>
                <a:spcPct val="107000"/>
              </a:lnSpc>
              <a:spcBef>
                <a:spcPts val="0"/>
              </a:spcBef>
              <a:spcAft>
                <a:spcPts val="0"/>
              </a:spcAft>
              <a:buFont typeface="Wingdings" panose="05000000000000000000" pitchFamily="2" charset="2"/>
              <a:buChar char="q"/>
            </a:pPr>
            <a:r>
              <a:rPr lang="de-DE" sz="2000" dirty="0">
                <a:solidFill>
                  <a:srgbClr val="152294"/>
                </a:solidFill>
              </a:rPr>
              <a:t>O4: Rahmen für die Anerkennung und Integration von ML-Fähigkeitsanforderungen in Zertifizierungs- und Standardisierungssysteme</a:t>
            </a:r>
          </a:p>
          <a:p>
            <a:pPr marL="114300" marR="0" indent="-342900">
              <a:lnSpc>
                <a:spcPct val="107000"/>
              </a:lnSpc>
              <a:spcBef>
                <a:spcPts val="0"/>
              </a:spcBef>
              <a:spcAft>
                <a:spcPts val="0"/>
              </a:spcAft>
              <a:buFont typeface="Wingdings" panose="05000000000000000000" pitchFamily="2" charset="2"/>
              <a:buChar char="q"/>
            </a:pPr>
            <a:r>
              <a:rPr lang="de-DE" sz="2000" dirty="0">
                <a:solidFill>
                  <a:srgbClr val="152294"/>
                </a:solidFill>
              </a:rPr>
              <a:t>E1-E5: MACHINA Nationale Informationstage</a:t>
            </a:r>
          </a:p>
          <a:p>
            <a:endParaRPr lang="LID4096" dirty="0"/>
          </a:p>
        </p:txBody>
      </p:sp>
      <p:pic>
        <p:nvPicPr>
          <p:cNvPr id="7" name="Graphic 6" descr="Gears">
            <a:extLst>
              <a:ext uri="{FF2B5EF4-FFF2-40B4-BE49-F238E27FC236}">
                <a16:creationId xmlns:a16="http://schemas.microsoft.com/office/drawing/2014/main" id="{76313D91-A0E7-4874-897A-B5C87BB3E6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spTree>
    <p:extLst>
      <p:ext uri="{BB962C8B-B14F-4D97-AF65-F5344CB8AC3E}">
        <p14:creationId xmlns:p14="http://schemas.microsoft.com/office/powerpoint/2010/main" val="638917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4860832-27F3-4D30-9288-7521D24915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6DAAD4DA-AA9F-4A4D-AD0B-0FB2286B3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 name="Freeform 6">
              <a:extLst>
                <a:ext uri="{FF2B5EF4-FFF2-40B4-BE49-F238E27FC236}">
                  <a16:creationId xmlns:a16="http://schemas.microsoft.com/office/drawing/2014/main" id="{A4F5EC98-FDFD-4158-9C16-CD770B1F2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26D1C0DA-68C2-40A2-BCCA-D14FB5EF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1B67FFD7-72F1-4435-9C33-DFFE87F9C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15CE66C6-629F-44D9-A0BC-D2F4E7AF5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FEAAAFC3-1B1C-4F1C-AC4E-ED0ACA4AE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E2C81DA9-A0C9-4C54-A2F0-A3EC14F2B8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B7EA41DD-7957-42FB-BD48-E502F81F6C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E33D6F3E-9CCB-4053-B8C1-5260829C8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D533B393-4D8F-4FB8-AA9D-BA218F443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433765B0-52BC-4442-BC45-8EDFBF5933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B911B231-DD22-4BC7-A325-2B6831481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800DA13B-507D-4901-AF60-F99485FC1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DAB727E1-099C-4F62-9ED1-46CD895C6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4D1E585E-A63F-42DE-BF5F-B0B390B298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D8FCC810-4482-4E43-9102-2B87386E7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EC977192-4383-4D76-8DB3-B93ADD739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09DCD44A-4779-4898-862E-A220810CA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F7516DF1-08D6-4FF0-A1A1-95A260F1D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F74092EA-F950-4DF2-8646-60F26E811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09A3177B-1E64-4081-B8C6-3D7C8786D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F4EBD05-5D41-451B-BD78-050608A3FBAD}"/>
              </a:ext>
            </a:extLst>
          </p:cNvPr>
          <p:cNvSpPr>
            <a:spLocks noGrp="1"/>
          </p:cNvSpPr>
          <p:nvPr>
            <p:ph type="title"/>
          </p:nvPr>
        </p:nvSpPr>
        <p:spPr>
          <a:xfrm>
            <a:off x="4188777" y="827088"/>
            <a:ext cx="6675120" cy="1353312"/>
          </a:xfrm>
        </p:spPr>
        <p:txBody>
          <a:bodyPr anchor="b">
            <a:normAutofit/>
          </a:bodyPr>
          <a:lstStyle/>
          <a:p>
            <a:r>
              <a:rPr lang="en-GB" sz="4000" b="1" dirty="0">
                <a:solidFill>
                  <a:srgbClr val="152294"/>
                </a:solidFill>
              </a:rPr>
              <a:t>MACHINA Main activities</a:t>
            </a:r>
            <a:endParaRPr lang="LID4096" sz="4000" b="1" dirty="0">
              <a:solidFill>
                <a:srgbClr val="152294"/>
              </a:solidFill>
            </a:endParaRPr>
          </a:p>
        </p:txBody>
      </p:sp>
      <p:sp>
        <p:nvSpPr>
          <p:cNvPr id="3" name="Content Placeholder 2">
            <a:extLst>
              <a:ext uri="{FF2B5EF4-FFF2-40B4-BE49-F238E27FC236}">
                <a16:creationId xmlns:a16="http://schemas.microsoft.com/office/drawing/2014/main" id="{0FFF1249-B259-40EF-9300-B68F3A768173}"/>
              </a:ext>
            </a:extLst>
          </p:cNvPr>
          <p:cNvSpPr>
            <a:spLocks noGrp="1"/>
          </p:cNvSpPr>
          <p:nvPr>
            <p:ph idx="1"/>
          </p:nvPr>
        </p:nvSpPr>
        <p:spPr>
          <a:xfrm>
            <a:off x="4069080" y="2157984"/>
            <a:ext cx="6675120" cy="3895344"/>
          </a:xfrm>
        </p:spPr>
        <p:txBody>
          <a:bodyPr anchor="ctr">
            <a:normAutofit/>
          </a:bodyPr>
          <a:lstStyle/>
          <a:p>
            <a:pPr marR="0" lvl="1" algn="just" rtl="0">
              <a:spcBef>
                <a:spcPts val="0"/>
              </a:spcBef>
              <a:spcAft>
                <a:spcPts val="0"/>
              </a:spcAft>
              <a:buFont typeface="Wingdings" panose="05000000000000000000" pitchFamily="2" charset="2"/>
              <a:buChar char="q"/>
            </a:pPr>
            <a:r>
              <a:rPr lang="en-GB" sz="2000" dirty="0">
                <a:solidFill>
                  <a:srgbClr val="152294"/>
                </a:solidFill>
              </a:rPr>
              <a:t>Extended labour market and skills intelligence gathering activities, leading to the development of ML learning outcomes.</a:t>
            </a:r>
          </a:p>
          <a:p>
            <a:pPr marR="0" lvl="1" algn="just">
              <a:spcBef>
                <a:spcPts val="0"/>
              </a:spcBef>
              <a:spcAft>
                <a:spcPts val="0"/>
              </a:spcAft>
              <a:buFont typeface="Wingdings" panose="05000000000000000000" pitchFamily="2" charset="2"/>
              <a:buChar char="q"/>
            </a:pPr>
            <a:r>
              <a:rPr lang="en-GB" sz="2000" dirty="0">
                <a:solidFill>
                  <a:srgbClr val="152294"/>
                </a:solidFill>
              </a:rPr>
              <a:t>Development of the structure of a joint VET curriculum on ML.</a:t>
            </a:r>
          </a:p>
          <a:p>
            <a:pPr marR="0" lvl="1" algn="just">
              <a:spcBef>
                <a:spcPts val="0"/>
              </a:spcBef>
              <a:spcAft>
                <a:spcPts val="0"/>
              </a:spcAft>
              <a:buFont typeface="Wingdings" panose="05000000000000000000" pitchFamily="2" charset="2"/>
              <a:buChar char="q"/>
            </a:pPr>
            <a:r>
              <a:rPr lang="en-GB" sz="2000" dirty="0">
                <a:solidFill>
                  <a:srgbClr val="152294"/>
                </a:solidFill>
              </a:rPr>
              <a:t>Creation of corresponding pedagogical materials to be offered as Open Education Resources.</a:t>
            </a:r>
          </a:p>
          <a:p>
            <a:pPr marR="0" lvl="1" algn="just">
              <a:spcBef>
                <a:spcPts val="0"/>
              </a:spcBef>
              <a:spcAft>
                <a:spcPts val="0"/>
              </a:spcAft>
              <a:buFont typeface="Wingdings" panose="05000000000000000000" pitchFamily="2" charset="2"/>
              <a:buChar char="q"/>
            </a:pPr>
            <a:r>
              <a:rPr lang="en-GB" sz="2000" dirty="0">
                <a:solidFill>
                  <a:srgbClr val="152294"/>
                </a:solidFill>
              </a:rPr>
              <a:t>Development, testing, delivery of Vocational Open Online Course (VOOC) infrastructures on ML</a:t>
            </a:r>
          </a:p>
          <a:p>
            <a:pPr marR="0" lvl="1" algn="just">
              <a:spcBef>
                <a:spcPts val="0"/>
              </a:spcBef>
              <a:spcAft>
                <a:spcPts val="800"/>
              </a:spcAft>
              <a:buFont typeface="Wingdings" panose="05000000000000000000" pitchFamily="2" charset="2"/>
              <a:buChar char="q"/>
            </a:pPr>
            <a:r>
              <a:rPr lang="en-GB" sz="2000" dirty="0">
                <a:solidFill>
                  <a:srgbClr val="152294"/>
                </a:solidFill>
              </a:rPr>
              <a:t>Creation of a blueprint (specs) for the. establishment of an EU-wide ML qualification for ICT workers.</a:t>
            </a:r>
          </a:p>
        </p:txBody>
      </p:sp>
    </p:spTree>
    <p:extLst>
      <p:ext uri="{BB962C8B-B14F-4D97-AF65-F5344CB8AC3E}">
        <p14:creationId xmlns:p14="http://schemas.microsoft.com/office/powerpoint/2010/main" val="188359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912C5E87-CB8A-4EB6-9DF9-90164F54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983755" y="404258"/>
            <a:ext cx="7775429" cy="6051730"/>
          </a:xfrm>
          <a:custGeom>
            <a:avLst/>
            <a:gdLst>
              <a:gd name="connsiteX0" fmla="*/ 6757888 w 7775429"/>
              <a:gd name="connsiteY0" fmla="*/ 3123835 h 6051730"/>
              <a:gd name="connsiteX1" fmla="*/ 5223007 w 7775429"/>
              <a:gd name="connsiteY1" fmla="*/ 3123835 h 6051730"/>
              <a:gd name="connsiteX2" fmla="*/ 5003739 w 7775429"/>
              <a:gd name="connsiteY2" fmla="*/ 3001951 h 6051730"/>
              <a:gd name="connsiteX3" fmla="*/ 4236300 w 7775429"/>
              <a:gd name="connsiteY3" fmla="*/ 1688315 h 6051730"/>
              <a:gd name="connsiteX4" fmla="*/ 4236300 w 7775429"/>
              <a:gd name="connsiteY4" fmla="*/ 1435519 h 6051730"/>
              <a:gd name="connsiteX5" fmla="*/ 5003739 w 7775429"/>
              <a:gd name="connsiteY5" fmla="*/ 121884 h 6051730"/>
              <a:gd name="connsiteX6" fmla="*/ 5223007 w 7775429"/>
              <a:gd name="connsiteY6" fmla="*/ 0 h 6051730"/>
              <a:gd name="connsiteX7" fmla="*/ 6757888 w 7775429"/>
              <a:gd name="connsiteY7" fmla="*/ 0 h 6051730"/>
              <a:gd name="connsiteX8" fmla="*/ 6977155 w 7775429"/>
              <a:gd name="connsiteY8" fmla="*/ 121884 h 6051730"/>
              <a:gd name="connsiteX9" fmla="*/ 7744595 w 7775429"/>
              <a:gd name="connsiteY9" fmla="*/ 1435519 h 6051730"/>
              <a:gd name="connsiteX10" fmla="*/ 7744595 w 7775429"/>
              <a:gd name="connsiteY10" fmla="*/ 1688315 h 6051730"/>
              <a:gd name="connsiteX11" fmla="*/ 6977155 w 7775429"/>
              <a:gd name="connsiteY11" fmla="*/ 3001951 h 6051730"/>
              <a:gd name="connsiteX12" fmla="*/ 6757888 w 7775429"/>
              <a:gd name="connsiteY12" fmla="*/ 3123835 h 6051730"/>
              <a:gd name="connsiteX13" fmla="*/ 3556238 w 7775429"/>
              <a:gd name="connsiteY13" fmla="*/ 5503115 h 6051730"/>
              <a:gd name="connsiteX14" fmla="*/ 3291436 w 7775429"/>
              <a:gd name="connsiteY14" fmla="*/ 5503115 h 6051730"/>
              <a:gd name="connsiteX15" fmla="*/ 3260544 w 7775429"/>
              <a:gd name="connsiteY15" fmla="*/ 5503115 h 6051730"/>
              <a:gd name="connsiteX16" fmla="*/ 3231067 w 7775429"/>
              <a:gd name="connsiteY16" fmla="*/ 5452355 h 6051730"/>
              <a:gd name="connsiteX17" fmla="*/ 3086688 w 7775429"/>
              <a:gd name="connsiteY17" fmla="*/ 5203722 h 6051730"/>
              <a:gd name="connsiteX18" fmla="*/ 3086688 w 7775429"/>
              <a:gd name="connsiteY18" fmla="*/ 5064553 h 6051730"/>
              <a:gd name="connsiteX19" fmla="*/ 3481893 w 7775429"/>
              <a:gd name="connsiteY19" fmla="*/ 4383983 h 6051730"/>
              <a:gd name="connsiteX20" fmla="*/ 3602840 w 7775429"/>
              <a:gd name="connsiteY20" fmla="*/ 4312701 h 6051730"/>
              <a:gd name="connsiteX21" fmla="*/ 4391548 w 7775429"/>
              <a:gd name="connsiteY21" fmla="*/ 4312701 h 6051730"/>
              <a:gd name="connsiteX22" fmla="*/ 4428679 w 7775429"/>
              <a:gd name="connsiteY22" fmla="*/ 4317633 h 6051730"/>
              <a:gd name="connsiteX23" fmla="*/ 4454216 w 7775429"/>
              <a:gd name="connsiteY23" fmla="*/ 4328340 h 6051730"/>
              <a:gd name="connsiteX24" fmla="*/ 4438609 w 7775429"/>
              <a:gd name="connsiteY24" fmla="*/ 4355333 h 6051730"/>
              <a:gd name="connsiteX25" fmla="*/ 3885668 w 7775429"/>
              <a:gd name="connsiteY25" fmla="*/ 5311656 h 6051730"/>
              <a:gd name="connsiteX26" fmla="*/ 3556238 w 7775429"/>
              <a:gd name="connsiteY26" fmla="*/ 5503115 h 6051730"/>
              <a:gd name="connsiteX27" fmla="*/ 4438254 w 7775429"/>
              <a:gd name="connsiteY27" fmla="*/ 6051730 h 6051730"/>
              <a:gd name="connsiteX28" fmla="*/ 3548595 w 7775429"/>
              <a:gd name="connsiteY28" fmla="*/ 6051730 h 6051730"/>
              <a:gd name="connsiteX29" fmla="*/ 3412169 w 7775429"/>
              <a:gd name="connsiteY29" fmla="*/ 5971324 h 6051730"/>
              <a:gd name="connsiteX30" fmla="*/ 3173058 w 7775429"/>
              <a:gd name="connsiteY30" fmla="*/ 5559560 h 6051730"/>
              <a:gd name="connsiteX31" fmla="*/ 3146046 w 7775429"/>
              <a:gd name="connsiteY31" fmla="*/ 5513043 h 6051730"/>
              <a:gd name="connsiteX32" fmla="*/ 3167300 w 7775429"/>
              <a:gd name="connsiteY32" fmla="*/ 5513043 h 6051730"/>
              <a:gd name="connsiteX33" fmla="*/ 3267756 w 7775429"/>
              <a:gd name="connsiteY33" fmla="*/ 5513043 h 6051730"/>
              <a:gd name="connsiteX34" fmla="*/ 3311396 w 7775429"/>
              <a:gd name="connsiteY34" fmla="*/ 5588194 h 6051730"/>
              <a:gd name="connsiteX35" fmla="*/ 3478124 w 7775429"/>
              <a:gd name="connsiteY35" fmla="*/ 5875309 h 6051730"/>
              <a:gd name="connsiteX36" fmla="*/ 3599071 w 7775429"/>
              <a:gd name="connsiteY36" fmla="*/ 5946592 h 6051730"/>
              <a:gd name="connsiteX37" fmla="*/ 4387779 w 7775429"/>
              <a:gd name="connsiteY37" fmla="*/ 5946592 h 6051730"/>
              <a:gd name="connsiteX38" fmla="*/ 4510428 w 7775429"/>
              <a:gd name="connsiteY38" fmla="*/ 5875309 h 6051730"/>
              <a:gd name="connsiteX39" fmla="*/ 4903930 w 7775429"/>
              <a:gd name="connsiteY39" fmla="*/ 5194740 h 6051730"/>
              <a:gd name="connsiteX40" fmla="*/ 4903930 w 7775429"/>
              <a:gd name="connsiteY40" fmla="*/ 5055570 h 6051730"/>
              <a:gd name="connsiteX41" fmla="*/ 4510428 w 7775429"/>
              <a:gd name="connsiteY41" fmla="*/ 4375000 h 6051730"/>
              <a:gd name="connsiteX42" fmla="*/ 4458686 w 7775429"/>
              <a:gd name="connsiteY42" fmla="*/ 4322811 h 6051730"/>
              <a:gd name="connsiteX43" fmla="*/ 4452698 w 7775429"/>
              <a:gd name="connsiteY43" fmla="*/ 4320302 h 6051730"/>
              <a:gd name="connsiteX44" fmla="*/ 4484794 w 7775429"/>
              <a:gd name="connsiteY44" fmla="*/ 4264792 h 6051730"/>
              <a:gd name="connsiteX45" fmla="*/ 4508664 w 7775429"/>
              <a:gd name="connsiteY45" fmla="*/ 4223507 h 6051730"/>
              <a:gd name="connsiteX46" fmla="*/ 4483907 w 7775429"/>
              <a:gd name="connsiteY46" fmla="*/ 4213126 h 6051730"/>
              <a:gd name="connsiteX47" fmla="*/ 4442024 w 7775429"/>
              <a:gd name="connsiteY47" fmla="*/ 4207562 h 6051730"/>
              <a:gd name="connsiteX48" fmla="*/ 3552365 w 7775429"/>
              <a:gd name="connsiteY48" fmla="*/ 4207562 h 6051730"/>
              <a:gd name="connsiteX49" fmla="*/ 3415938 w 7775429"/>
              <a:gd name="connsiteY49" fmla="*/ 4287967 h 6051730"/>
              <a:gd name="connsiteX50" fmla="*/ 2970149 w 7775429"/>
              <a:gd name="connsiteY50" fmla="*/ 5055647 h 6051730"/>
              <a:gd name="connsiteX51" fmla="*/ 2970149 w 7775429"/>
              <a:gd name="connsiteY51" fmla="*/ 5212628 h 6051730"/>
              <a:gd name="connsiteX52" fmla="*/ 3117294 w 7775429"/>
              <a:gd name="connsiteY52" fmla="*/ 5466022 h 6051730"/>
              <a:gd name="connsiteX53" fmla="*/ 3138834 w 7775429"/>
              <a:gd name="connsiteY53" fmla="*/ 5503115 h 6051730"/>
              <a:gd name="connsiteX54" fmla="*/ 3039048 w 7775429"/>
              <a:gd name="connsiteY54" fmla="*/ 5503115 h 6051730"/>
              <a:gd name="connsiteX55" fmla="*/ 1437823 w 7775429"/>
              <a:gd name="connsiteY55" fmla="*/ 5503115 h 6051730"/>
              <a:gd name="connsiteX56" fmla="*/ 1112968 w 7775429"/>
              <a:gd name="connsiteY56" fmla="*/ 5311656 h 6051730"/>
              <a:gd name="connsiteX57" fmla="*/ 51474 w 7775429"/>
              <a:gd name="connsiteY57" fmla="*/ 3483691 h 6051730"/>
              <a:gd name="connsiteX58" fmla="*/ 51474 w 7775429"/>
              <a:gd name="connsiteY58" fmla="*/ 3109892 h 6051730"/>
              <a:gd name="connsiteX59" fmla="*/ 1112968 w 7775429"/>
              <a:gd name="connsiteY59" fmla="*/ 1281925 h 6051730"/>
              <a:gd name="connsiteX60" fmla="*/ 1437823 w 7775429"/>
              <a:gd name="connsiteY60" fmla="*/ 1090467 h 6051730"/>
              <a:gd name="connsiteX61" fmla="*/ 3556238 w 7775429"/>
              <a:gd name="connsiteY61" fmla="*/ 1090467 h 6051730"/>
              <a:gd name="connsiteX62" fmla="*/ 3885668 w 7775429"/>
              <a:gd name="connsiteY62" fmla="*/ 1281925 h 6051730"/>
              <a:gd name="connsiteX63" fmla="*/ 4942588 w 7775429"/>
              <a:gd name="connsiteY63" fmla="*/ 3109892 h 6051730"/>
              <a:gd name="connsiteX64" fmla="*/ 4942588 w 7775429"/>
              <a:gd name="connsiteY64" fmla="*/ 3483691 h 6051730"/>
              <a:gd name="connsiteX65" fmla="*/ 4550147 w 7775429"/>
              <a:gd name="connsiteY65" fmla="*/ 4162428 h 6051730"/>
              <a:gd name="connsiteX66" fmla="*/ 4517072 w 7775429"/>
              <a:gd name="connsiteY66" fmla="*/ 4219628 h 6051730"/>
              <a:gd name="connsiteX67" fmla="*/ 4518236 w 7775429"/>
              <a:gd name="connsiteY67" fmla="*/ 4220116 h 6051730"/>
              <a:gd name="connsiteX68" fmla="*/ 4576603 w 7775429"/>
              <a:gd name="connsiteY68" fmla="*/ 4278984 h 6051730"/>
              <a:gd name="connsiteX69" fmla="*/ 5020470 w 7775429"/>
              <a:gd name="connsiteY69" fmla="*/ 5046664 h 6051730"/>
              <a:gd name="connsiteX70" fmla="*/ 5020470 w 7775429"/>
              <a:gd name="connsiteY70" fmla="*/ 5203646 h 6051730"/>
              <a:gd name="connsiteX71" fmla="*/ 4576603 w 7775429"/>
              <a:gd name="connsiteY71" fmla="*/ 5971324 h 6051730"/>
              <a:gd name="connsiteX72" fmla="*/ 4438254 w 7775429"/>
              <a:gd name="connsiteY72" fmla="*/ 6051730 h 60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75429" h="6051730">
                <a:moveTo>
                  <a:pt x="6757888" y="3123835"/>
                </a:moveTo>
                <a:cubicBezTo>
                  <a:pt x="5223007" y="3123835"/>
                  <a:pt x="5223007" y="3123835"/>
                  <a:pt x="5223007" y="3123835"/>
                </a:cubicBezTo>
                <a:cubicBezTo>
                  <a:pt x="5145351" y="3123835"/>
                  <a:pt x="5044851" y="3069664"/>
                  <a:pt x="5003739" y="3001951"/>
                </a:cubicBezTo>
                <a:cubicBezTo>
                  <a:pt x="4236300" y="1688315"/>
                  <a:pt x="4236300" y="1688315"/>
                  <a:pt x="4236300" y="1688315"/>
                </a:cubicBezTo>
                <a:cubicBezTo>
                  <a:pt x="4199755" y="1616088"/>
                  <a:pt x="4199755" y="1507747"/>
                  <a:pt x="4236300" y="1435519"/>
                </a:cubicBezTo>
                <a:cubicBezTo>
                  <a:pt x="5003739" y="121884"/>
                  <a:pt x="5003739" y="121884"/>
                  <a:pt x="5003739" y="121884"/>
                </a:cubicBezTo>
                <a:cubicBezTo>
                  <a:pt x="5044851" y="54170"/>
                  <a:pt x="5145351" y="0"/>
                  <a:pt x="5223007" y="0"/>
                </a:cubicBezTo>
                <a:lnTo>
                  <a:pt x="6757888" y="0"/>
                </a:lnTo>
                <a:cubicBezTo>
                  <a:pt x="6840113" y="0"/>
                  <a:pt x="6940611" y="54170"/>
                  <a:pt x="6977155" y="121884"/>
                </a:cubicBezTo>
                <a:cubicBezTo>
                  <a:pt x="7744595" y="1435519"/>
                  <a:pt x="7744595" y="1435519"/>
                  <a:pt x="7744595" y="1435519"/>
                </a:cubicBezTo>
                <a:cubicBezTo>
                  <a:pt x="7785708" y="1507747"/>
                  <a:pt x="7785708" y="1616088"/>
                  <a:pt x="7744595" y="1688315"/>
                </a:cubicBezTo>
                <a:cubicBezTo>
                  <a:pt x="6977155" y="3001951"/>
                  <a:pt x="6977155" y="3001951"/>
                  <a:pt x="6977155" y="3001951"/>
                </a:cubicBezTo>
                <a:cubicBezTo>
                  <a:pt x="6940611" y="3069664"/>
                  <a:pt x="6840113" y="3123835"/>
                  <a:pt x="6757888" y="3123835"/>
                </a:cubicBezTo>
                <a:close/>
                <a:moveTo>
                  <a:pt x="3556238" y="5503115"/>
                </a:moveTo>
                <a:cubicBezTo>
                  <a:pt x="3556238" y="5503115"/>
                  <a:pt x="3556238" y="5503115"/>
                  <a:pt x="3291436" y="5503115"/>
                </a:cubicBezTo>
                <a:lnTo>
                  <a:pt x="3260544" y="5503115"/>
                </a:lnTo>
                <a:lnTo>
                  <a:pt x="3231067" y="5452355"/>
                </a:lnTo>
                <a:cubicBezTo>
                  <a:pt x="3190023" y="5381674"/>
                  <a:pt x="3142263" y="5299428"/>
                  <a:pt x="3086688" y="5203722"/>
                </a:cubicBezTo>
                <a:cubicBezTo>
                  <a:pt x="3061136" y="5161292"/>
                  <a:pt x="3061136" y="5106983"/>
                  <a:pt x="3086688" y="5064553"/>
                </a:cubicBezTo>
                <a:cubicBezTo>
                  <a:pt x="3086688" y="5064553"/>
                  <a:pt x="3086688" y="5064553"/>
                  <a:pt x="3481893" y="4383983"/>
                </a:cubicBezTo>
                <a:cubicBezTo>
                  <a:pt x="3505743" y="4339856"/>
                  <a:pt x="3553439" y="4312701"/>
                  <a:pt x="3602840" y="4312701"/>
                </a:cubicBezTo>
                <a:cubicBezTo>
                  <a:pt x="3602840" y="4312701"/>
                  <a:pt x="3602840" y="4312701"/>
                  <a:pt x="4391548" y="4312701"/>
                </a:cubicBezTo>
                <a:cubicBezTo>
                  <a:pt x="4404323" y="4312701"/>
                  <a:pt x="4416781" y="4314398"/>
                  <a:pt x="4428679" y="4317633"/>
                </a:cubicBezTo>
                <a:lnTo>
                  <a:pt x="4454216" y="4328340"/>
                </a:lnTo>
                <a:lnTo>
                  <a:pt x="4438609" y="4355333"/>
                </a:lnTo>
                <a:cubicBezTo>
                  <a:pt x="4297495" y="4599392"/>
                  <a:pt x="4116869" y="4911789"/>
                  <a:pt x="3885668" y="5311656"/>
                </a:cubicBezTo>
                <a:cubicBezTo>
                  <a:pt x="3817038" y="5430178"/>
                  <a:pt x="3693500" y="5503115"/>
                  <a:pt x="3556238" y="5503115"/>
                </a:cubicBezTo>
                <a:close/>
                <a:moveTo>
                  <a:pt x="4438254" y="6051730"/>
                </a:moveTo>
                <a:cubicBezTo>
                  <a:pt x="4438254" y="6051730"/>
                  <a:pt x="4438254" y="6051730"/>
                  <a:pt x="3548595" y="6051730"/>
                </a:cubicBezTo>
                <a:cubicBezTo>
                  <a:pt x="3492871" y="6051730"/>
                  <a:pt x="3439071" y="6021098"/>
                  <a:pt x="3412169" y="5971324"/>
                </a:cubicBezTo>
                <a:cubicBezTo>
                  <a:pt x="3412169" y="5971324"/>
                  <a:pt x="3412169" y="5971324"/>
                  <a:pt x="3173058" y="5559560"/>
                </a:cubicBezTo>
                <a:lnTo>
                  <a:pt x="3146046" y="5513043"/>
                </a:lnTo>
                <a:lnTo>
                  <a:pt x="3167300" y="5513043"/>
                </a:lnTo>
                <a:lnTo>
                  <a:pt x="3267756" y="5513043"/>
                </a:lnTo>
                <a:lnTo>
                  <a:pt x="3311396" y="5588194"/>
                </a:lnTo>
                <a:cubicBezTo>
                  <a:pt x="3478124" y="5875309"/>
                  <a:pt x="3478124" y="5875309"/>
                  <a:pt x="3478124" y="5875309"/>
                </a:cubicBezTo>
                <a:cubicBezTo>
                  <a:pt x="3501973" y="5919436"/>
                  <a:pt x="3549670" y="5946592"/>
                  <a:pt x="3599071" y="5946592"/>
                </a:cubicBezTo>
                <a:cubicBezTo>
                  <a:pt x="4387779" y="5946592"/>
                  <a:pt x="4387779" y="5946592"/>
                  <a:pt x="4387779" y="5946592"/>
                </a:cubicBezTo>
                <a:cubicBezTo>
                  <a:pt x="4438882" y="5946592"/>
                  <a:pt x="4484876" y="5919436"/>
                  <a:pt x="4510428" y="5875309"/>
                </a:cubicBezTo>
                <a:cubicBezTo>
                  <a:pt x="4903930" y="5194740"/>
                  <a:pt x="4903930" y="5194740"/>
                  <a:pt x="4903930" y="5194740"/>
                </a:cubicBezTo>
                <a:cubicBezTo>
                  <a:pt x="4929483" y="5152309"/>
                  <a:pt x="4929483" y="5098000"/>
                  <a:pt x="4903930" y="5055570"/>
                </a:cubicBezTo>
                <a:cubicBezTo>
                  <a:pt x="4510428" y="4375000"/>
                  <a:pt x="4510428" y="4375000"/>
                  <a:pt x="4510428" y="4375000"/>
                </a:cubicBezTo>
                <a:cubicBezTo>
                  <a:pt x="4497651" y="4352936"/>
                  <a:pt x="4479766" y="4335115"/>
                  <a:pt x="4458686" y="4322811"/>
                </a:cubicBezTo>
                <a:lnTo>
                  <a:pt x="4452698" y="4320302"/>
                </a:lnTo>
                <a:lnTo>
                  <a:pt x="4484794" y="4264792"/>
                </a:lnTo>
                <a:lnTo>
                  <a:pt x="4508664" y="4223507"/>
                </a:lnTo>
                <a:lnTo>
                  <a:pt x="4483907" y="4213126"/>
                </a:lnTo>
                <a:cubicBezTo>
                  <a:pt x="4470485" y="4209476"/>
                  <a:pt x="4456434" y="4207562"/>
                  <a:pt x="4442024" y="4207562"/>
                </a:cubicBezTo>
                <a:cubicBezTo>
                  <a:pt x="3552365" y="4207562"/>
                  <a:pt x="3552365" y="4207562"/>
                  <a:pt x="3552365" y="4207562"/>
                </a:cubicBezTo>
                <a:cubicBezTo>
                  <a:pt x="3496641" y="4207562"/>
                  <a:pt x="3442841" y="4238192"/>
                  <a:pt x="3415938" y="4287967"/>
                </a:cubicBezTo>
                <a:cubicBezTo>
                  <a:pt x="2970149" y="5055647"/>
                  <a:pt x="2970149" y="5055647"/>
                  <a:pt x="2970149" y="5055647"/>
                </a:cubicBezTo>
                <a:cubicBezTo>
                  <a:pt x="2941326" y="5103506"/>
                  <a:pt x="2941326" y="5164767"/>
                  <a:pt x="2970149" y="5212628"/>
                </a:cubicBezTo>
                <a:cubicBezTo>
                  <a:pt x="3025872" y="5308588"/>
                  <a:pt x="3074630" y="5392553"/>
                  <a:pt x="3117294" y="5466022"/>
                </a:cubicBezTo>
                <a:lnTo>
                  <a:pt x="3138834" y="5503115"/>
                </a:lnTo>
                <a:lnTo>
                  <a:pt x="3039048" y="5503115"/>
                </a:lnTo>
                <a:cubicBezTo>
                  <a:pt x="2728732" y="5503115"/>
                  <a:pt x="2232229" y="5503115"/>
                  <a:pt x="1437823" y="5503115"/>
                </a:cubicBezTo>
                <a:cubicBezTo>
                  <a:pt x="1305136" y="5503115"/>
                  <a:pt x="1177024" y="5430178"/>
                  <a:pt x="1112968" y="5311656"/>
                </a:cubicBezTo>
                <a:cubicBezTo>
                  <a:pt x="1112968" y="5311656"/>
                  <a:pt x="1112968" y="5311656"/>
                  <a:pt x="51474" y="3483691"/>
                </a:cubicBezTo>
                <a:cubicBezTo>
                  <a:pt x="-17158" y="3369728"/>
                  <a:pt x="-17158" y="3223855"/>
                  <a:pt x="51474" y="3109892"/>
                </a:cubicBezTo>
                <a:cubicBezTo>
                  <a:pt x="51474" y="3109892"/>
                  <a:pt x="51474" y="3109892"/>
                  <a:pt x="1112968" y="1281925"/>
                </a:cubicBezTo>
                <a:cubicBezTo>
                  <a:pt x="1177024" y="1163403"/>
                  <a:pt x="1305136" y="1090467"/>
                  <a:pt x="1437823" y="1090467"/>
                </a:cubicBezTo>
                <a:cubicBezTo>
                  <a:pt x="1437823" y="1090467"/>
                  <a:pt x="1437823" y="1090467"/>
                  <a:pt x="3556238" y="1090467"/>
                </a:cubicBezTo>
                <a:cubicBezTo>
                  <a:pt x="3693500" y="1090467"/>
                  <a:pt x="3817038" y="1163403"/>
                  <a:pt x="3885668" y="1281925"/>
                </a:cubicBezTo>
                <a:cubicBezTo>
                  <a:pt x="3885668" y="1281925"/>
                  <a:pt x="3885668" y="1281925"/>
                  <a:pt x="4942588" y="3109892"/>
                </a:cubicBezTo>
                <a:cubicBezTo>
                  <a:pt x="5011220" y="3223855"/>
                  <a:pt x="5011220" y="3369728"/>
                  <a:pt x="4942588" y="3483691"/>
                </a:cubicBezTo>
                <a:cubicBezTo>
                  <a:pt x="4942588" y="3483691"/>
                  <a:pt x="4942588" y="3483691"/>
                  <a:pt x="4550147" y="4162428"/>
                </a:cubicBezTo>
                <a:lnTo>
                  <a:pt x="4517072" y="4219628"/>
                </a:lnTo>
                <a:lnTo>
                  <a:pt x="4518236" y="4220116"/>
                </a:lnTo>
                <a:cubicBezTo>
                  <a:pt x="4542015" y="4233996"/>
                  <a:pt x="4562190" y="4254096"/>
                  <a:pt x="4576603" y="4278984"/>
                </a:cubicBezTo>
                <a:cubicBezTo>
                  <a:pt x="4576603" y="4278984"/>
                  <a:pt x="4576603" y="4278984"/>
                  <a:pt x="5020470" y="5046664"/>
                </a:cubicBezTo>
                <a:cubicBezTo>
                  <a:pt x="5049294" y="5094524"/>
                  <a:pt x="5049294" y="5155785"/>
                  <a:pt x="5020470" y="5203646"/>
                </a:cubicBezTo>
                <a:cubicBezTo>
                  <a:pt x="5020470" y="5203646"/>
                  <a:pt x="5020470" y="5203646"/>
                  <a:pt x="4576603" y="5971324"/>
                </a:cubicBezTo>
                <a:cubicBezTo>
                  <a:pt x="4547780" y="6021098"/>
                  <a:pt x="4495898" y="6051730"/>
                  <a:pt x="4438254" y="605173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965199" y="465676"/>
            <a:ext cx="5451504" cy="2754602"/>
          </a:xfrm>
        </p:spPr>
        <p:txBody>
          <a:bodyPr anchor="b">
            <a:normAutofit/>
          </a:bodyPr>
          <a:lstStyle/>
          <a:p>
            <a:r>
              <a:rPr lang="de-DE" sz="4000" b="1" dirty="0">
                <a:solidFill>
                  <a:srgbClr val="152294"/>
                </a:solidFill>
              </a:rPr>
              <a:t>Dauer und Zuschuss</a:t>
            </a:r>
            <a:endParaRPr lang="LID4096" sz="4000" b="1" dirty="0">
              <a:solidFill>
                <a:srgbClr val="152294"/>
              </a:solidFill>
            </a:endParaRPr>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965200" y="3393569"/>
            <a:ext cx="3018553" cy="3123835"/>
          </a:xfrm>
        </p:spPr>
        <p:txBody>
          <a:bodyPr>
            <a:normAutofit fontScale="92500" lnSpcReduction="10000"/>
          </a:bodyPr>
          <a:lstStyle/>
          <a:p>
            <a:pPr>
              <a:buFont typeface="Wingdings" panose="05000000000000000000" pitchFamily="2" charset="2"/>
              <a:buChar char="q"/>
            </a:pPr>
            <a:r>
              <a:rPr lang="en-GB" sz="2000" dirty="0">
                <a:solidFill>
                  <a:srgbClr val="152294"/>
                </a:solidFill>
              </a:rPr>
              <a:t>The project starts in September 2020 and will finish in December 2022.</a:t>
            </a:r>
          </a:p>
          <a:p>
            <a:pPr>
              <a:buFont typeface="Wingdings" panose="05000000000000000000" pitchFamily="2" charset="2"/>
              <a:buChar char="q"/>
            </a:pPr>
            <a:r>
              <a:rPr lang="en-GB" sz="2000" dirty="0">
                <a:solidFill>
                  <a:srgbClr val="152294"/>
                </a:solidFill>
              </a:rPr>
              <a:t>The project is funded by the Erasmus+ and has a budget of 300K €.</a:t>
            </a:r>
          </a:p>
          <a:p>
            <a:pPr>
              <a:buFont typeface="Wingdings" panose="05000000000000000000" pitchFamily="2" charset="2"/>
              <a:buChar char="q"/>
            </a:pPr>
            <a:r>
              <a:rPr lang="en-GB" sz="2000" dirty="0">
                <a:solidFill>
                  <a:srgbClr val="152294"/>
                </a:solidFill>
              </a:rPr>
              <a:t> Five different European countries will participate in the MACHINA project: France, Greek, Italy, Romania, and Germany.</a:t>
            </a:r>
            <a:endParaRPr lang="LID4096" sz="1700" dirty="0"/>
          </a:p>
        </p:txBody>
      </p:sp>
      <p:pic>
        <p:nvPicPr>
          <p:cNvPr id="10" name="Picture 9" descr="A picture containing logo&#10;&#10;Description automatically generated">
            <a:extLst>
              <a:ext uri="{FF2B5EF4-FFF2-40B4-BE49-F238E27FC236}">
                <a16:creationId xmlns:a16="http://schemas.microsoft.com/office/drawing/2014/main" id="{E028A12E-F516-404E-9D1D-F1B8ABEE3AC4}"/>
              </a:ext>
            </a:extLst>
          </p:cNvPr>
          <p:cNvPicPr>
            <a:picLocks noChangeAspect="1"/>
          </p:cNvPicPr>
          <p:nvPr/>
        </p:nvPicPr>
        <p:blipFill>
          <a:blip r:embed="rId2"/>
          <a:stretch>
            <a:fillRect/>
          </a:stretch>
        </p:blipFill>
        <p:spPr>
          <a:xfrm>
            <a:off x="7967508" y="2267338"/>
            <a:ext cx="2981004" cy="249659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4D9A40BD-36EC-4B53-BEDF-7C02F02D0121}"/>
              </a:ext>
            </a:extLst>
          </p:cNvPr>
          <p:cNvPicPr>
            <a:picLocks noChangeAspect="1"/>
          </p:cNvPicPr>
          <p:nvPr/>
        </p:nvPicPr>
        <p:blipFill>
          <a:blip r:embed="rId3"/>
          <a:stretch>
            <a:fillRect/>
          </a:stretch>
        </p:blipFill>
        <p:spPr>
          <a:xfrm>
            <a:off x="4823441" y="4203073"/>
            <a:ext cx="1896240" cy="1588100"/>
          </a:xfrm>
          <a:prstGeom prst="rect">
            <a:avLst/>
          </a:prstGeom>
        </p:spPr>
      </p:pic>
    </p:spTree>
    <p:extLst>
      <p:ext uri="{BB962C8B-B14F-4D97-AF65-F5344CB8AC3E}">
        <p14:creationId xmlns:p14="http://schemas.microsoft.com/office/powerpoint/2010/main" val="317141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0266-E3CD-4B4F-A5F4-4A35EB6531E6}"/>
              </a:ext>
            </a:extLst>
          </p:cNvPr>
          <p:cNvSpPr>
            <a:spLocks noGrp="1"/>
          </p:cNvSpPr>
          <p:nvPr>
            <p:ph type="title"/>
          </p:nvPr>
        </p:nvSpPr>
        <p:spPr>
          <a:xfrm>
            <a:off x="1000452" y="1610024"/>
            <a:ext cx="3058621" cy="1457002"/>
          </a:xfrm>
        </p:spPr>
        <p:txBody>
          <a:bodyPr anchor="b">
            <a:normAutofit/>
          </a:bodyPr>
          <a:lstStyle/>
          <a:p>
            <a:r>
              <a:rPr lang="de-DE" sz="4000" b="1" dirty="0">
                <a:solidFill>
                  <a:srgbClr val="152294"/>
                </a:solidFill>
              </a:rPr>
              <a:t>Auftakttreffen</a:t>
            </a:r>
            <a:endParaRPr lang="LID4096" sz="4000" b="1" dirty="0">
              <a:solidFill>
                <a:srgbClr val="152294"/>
              </a:solidFill>
            </a:endParaRPr>
          </a:p>
        </p:txBody>
      </p:sp>
      <p:sp>
        <p:nvSpPr>
          <p:cNvPr id="3" name="Content Placeholder 2">
            <a:extLst>
              <a:ext uri="{FF2B5EF4-FFF2-40B4-BE49-F238E27FC236}">
                <a16:creationId xmlns:a16="http://schemas.microsoft.com/office/drawing/2014/main" id="{8056C394-B203-4196-ACFC-980C70ED1147}"/>
              </a:ext>
            </a:extLst>
          </p:cNvPr>
          <p:cNvSpPr>
            <a:spLocks noGrp="1"/>
          </p:cNvSpPr>
          <p:nvPr>
            <p:ph idx="1"/>
          </p:nvPr>
        </p:nvSpPr>
        <p:spPr>
          <a:xfrm>
            <a:off x="1000450" y="3067026"/>
            <a:ext cx="3459583" cy="3272324"/>
          </a:xfrm>
        </p:spPr>
        <p:txBody>
          <a:bodyPr anchor="t">
            <a:normAutofit fontScale="77500" lnSpcReduction="20000"/>
          </a:bodyPr>
          <a:lstStyle/>
          <a:p>
            <a:pPr marL="0" indent="0">
              <a:spcBef>
                <a:spcPts val="0"/>
              </a:spcBef>
              <a:spcAft>
                <a:spcPts val="800"/>
              </a:spcAft>
              <a:buNone/>
            </a:pPr>
            <a:r>
              <a:rPr lang="de-DE" sz="2000" dirty="0">
                <a:solidFill>
                  <a:srgbClr val="152294"/>
                </a:solidFill>
                <a:cs typeface="Arial" panose="020B0604020202020204" pitchFamily="34" charset="0"/>
              </a:rPr>
              <a:t>Im September 2020 wurde das erste Projekttreffen online abgehalten, um über den Projektplan zu diskutieren und sicherzustellen, dass alle Partner ein gemeinsames Verständnis des Projekts und ihrer Rollen im Projekt haben. Darüber hinaus wurde die gemeinsame Vision des Ausbildungskurses hervorgehoben, die Hauptaktivitäten vereinbart und weitere Aufgaben aufgeteilt. Auch die Verfahren für Projektmanagement und Berichterstattung, die Budgetzuweisung und der Zeitplan des Projekts wurden eingehend erörtert.</a:t>
            </a:r>
            <a:endParaRPr lang="en-GB" sz="2000" dirty="0">
              <a:solidFill>
                <a:srgbClr val="152294"/>
              </a:solidFill>
              <a:effectLst/>
              <a:ea typeface="Calibri" panose="020F0502020204030204" pitchFamily="34" charset="0"/>
              <a:cs typeface="Arial" panose="020B0604020202020204" pitchFamily="34" charset="0"/>
            </a:endParaRPr>
          </a:p>
          <a:p>
            <a:pPr marL="0" indent="0">
              <a:buNone/>
            </a:pPr>
            <a:endParaRPr lang="LID4096" sz="1400" dirty="0"/>
          </a:p>
        </p:txBody>
      </p:sp>
      <p:pic>
        <p:nvPicPr>
          <p:cNvPr id="15" name="Picture 14">
            <a:extLst>
              <a:ext uri="{FF2B5EF4-FFF2-40B4-BE49-F238E27FC236}">
                <a16:creationId xmlns:a16="http://schemas.microsoft.com/office/drawing/2014/main" id="{3036DA6C-F531-405C-B434-C065D523D501}"/>
              </a:ext>
            </a:extLst>
          </p:cNvPr>
          <p:cNvPicPr>
            <a:picLocks noChangeAspect="1"/>
          </p:cNvPicPr>
          <p:nvPr/>
        </p:nvPicPr>
        <p:blipFill rotWithShape="1">
          <a:blip r:embed="rId2"/>
          <a:srcRect r="2" b="14295"/>
          <a:stretch/>
        </p:blipFill>
        <p:spPr>
          <a:xfrm>
            <a:off x="5460483" y="401216"/>
            <a:ext cx="6731517" cy="2982064"/>
          </a:xfrm>
          <a:prstGeom prst="rect">
            <a:avLst/>
          </a:prstGeom>
        </p:spPr>
      </p:pic>
      <p:pic>
        <p:nvPicPr>
          <p:cNvPr id="17" name="Picture 16" descr="Graphical user interface, timeline&#10;&#10;Description automatically generated">
            <a:extLst>
              <a:ext uri="{FF2B5EF4-FFF2-40B4-BE49-F238E27FC236}">
                <a16:creationId xmlns:a16="http://schemas.microsoft.com/office/drawing/2014/main" id="{596624B3-1745-4EAB-91E1-08D201B79D68}"/>
              </a:ext>
            </a:extLst>
          </p:cNvPr>
          <p:cNvPicPr>
            <a:picLocks noChangeAspect="1"/>
          </p:cNvPicPr>
          <p:nvPr/>
        </p:nvPicPr>
        <p:blipFill rotWithShape="1">
          <a:blip r:embed="rId3"/>
          <a:srcRect l="5680" r="-2" b="-2"/>
          <a:stretch/>
        </p:blipFill>
        <p:spPr>
          <a:xfrm>
            <a:off x="5460482" y="3474720"/>
            <a:ext cx="6731517" cy="3084700"/>
          </a:xfrm>
          <a:prstGeom prst="rect">
            <a:avLst/>
          </a:prstGeom>
        </p:spPr>
      </p:pic>
    </p:spTree>
    <p:extLst>
      <p:ext uri="{BB962C8B-B14F-4D97-AF65-F5344CB8AC3E}">
        <p14:creationId xmlns:p14="http://schemas.microsoft.com/office/powerpoint/2010/main" val="1595837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A78109-B2CD-42BE-B1D7-A72C0D674691}"/>
              </a:ext>
            </a:extLst>
          </p:cNvPr>
          <p:cNvSpPr>
            <a:spLocks noGrp="1"/>
          </p:cNvSpPr>
          <p:nvPr>
            <p:ph type="title"/>
          </p:nvPr>
        </p:nvSpPr>
        <p:spPr>
          <a:xfrm>
            <a:off x="2880360" y="841248"/>
            <a:ext cx="6227064" cy="1234440"/>
          </a:xfrm>
        </p:spPr>
        <p:txBody>
          <a:bodyPr anchor="t">
            <a:normAutofit/>
          </a:bodyPr>
          <a:lstStyle/>
          <a:p>
            <a:r>
              <a:rPr lang="en-GB" b="1" dirty="0">
                <a:solidFill>
                  <a:srgbClr val="152294"/>
                </a:solidFill>
              </a:rPr>
              <a:t>1</a:t>
            </a:r>
            <a:r>
              <a:rPr lang="en-GB" b="1" baseline="30000" dirty="0">
                <a:solidFill>
                  <a:srgbClr val="152294"/>
                </a:solidFill>
              </a:rPr>
              <a:t>ST</a:t>
            </a:r>
            <a:r>
              <a:rPr lang="en-GB" b="1" dirty="0">
                <a:solidFill>
                  <a:srgbClr val="152294"/>
                </a:solidFill>
              </a:rPr>
              <a:t> Semester Outcome</a:t>
            </a:r>
            <a:endParaRPr lang="LID4096" b="1" dirty="0">
              <a:solidFill>
                <a:srgbClr val="152294"/>
              </a:solidFill>
            </a:endParaRPr>
          </a:p>
        </p:txBody>
      </p:sp>
      <p:sp>
        <p:nvSpPr>
          <p:cNvPr id="35" name="Isosceles Triangle 34">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D1032380-D419-4FA7-8E61-D46C54388791}"/>
              </a:ext>
            </a:extLst>
          </p:cNvPr>
          <p:cNvSpPr>
            <a:spLocks noGrp="1"/>
          </p:cNvSpPr>
          <p:nvPr>
            <p:ph idx="1"/>
          </p:nvPr>
        </p:nvSpPr>
        <p:spPr>
          <a:xfrm>
            <a:off x="2880359" y="2249424"/>
            <a:ext cx="6811329" cy="3803904"/>
          </a:xfrm>
        </p:spPr>
        <p:txBody>
          <a:bodyPr>
            <a:normAutofit/>
          </a:bodyPr>
          <a:lstStyle/>
          <a:p>
            <a:r>
              <a:rPr lang="en-GB" sz="2200" dirty="0">
                <a:solidFill>
                  <a:srgbClr val="152294"/>
                </a:solidFill>
              </a:rPr>
              <a:t>The first Semester of the Machina project outcome are:</a:t>
            </a:r>
          </a:p>
          <a:p>
            <a:pPr lvl="1"/>
            <a:r>
              <a:rPr lang="en-GB" sz="2000" dirty="0">
                <a:solidFill>
                  <a:srgbClr val="152294"/>
                </a:solidFill>
              </a:rPr>
              <a:t>MACHINE Learning (ML) learning outcomes.</a:t>
            </a:r>
          </a:p>
          <a:p>
            <a:pPr lvl="1"/>
            <a:r>
              <a:rPr lang="en-GB" sz="2000" dirty="0">
                <a:solidFill>
                  <a:srgbClr val="152294"/>
                </a:solidFill>
              </a:rPr>
              <a:t>Dissemination material, Project logo, Website, brochure, poster, and digital presentation.</a:t>
            </a:r>
          </a:p>
          <a:p>
            <a:r>
              <a:rPr lang="en-GB" sz="2200" dirty="0">
                <a:solidFill>
                  <a:srgbClr val="152294"/>
                </a:solidFill>
              </a:rPr>
              <a:t>The next partner meeting will take place in March 2021, in Hannover, Germany.</a:t>
            </a:r>
            <a:endParaRPr lang="en-GB" sz="2200" dirty="0">
              <a:solidFill>
                <a:srgbClr val="152294"/>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3572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596</Words>
  <Application>Microsoft Office PowerPoint</Application>
  <PresentationFormat>Widescreen</PresentationFormat>
  <Paragraphs>55</Paragraphs>
  <Slides>11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Times New Roman</vt:lpstr>
      <vt:lpstr>Wingdings</vt:lpstr>
      <vt:lpstr>Office Theme</vt:lpstr>
      <vt:lpstr>PowerPoint Presentation</vt:lpstr>
      <vt:lpstr>Hintergrund und Herausforderungen</vt:lpstr>
      <vt:lpstr>PROJEKTZIELE </vt:lpstr>
      <vt:lpstr>ZIELGRUPPE </vt:lpstr>
      <vt:lpstr> Wichtigste Ergebnisse </vt:lpstr>
      <vt:lpstr>MACHINA Main activities</vt:lpstr>
      <vt:lpstr>Dauer und Zuschuss</vt:lpstr>
      <vt:lpstr>Auftakttreffen</vt:lpstr>
      <vt:lpstr>1ST Semester Outcome</vt:lpstr>
      <vt:lpstr>Partners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ahak15@tu-clausthal.de</dc:creator>
  <cp:lastModifiedBy>Abdul Rahman</cp:lastModifiedBy>
  <cp:revision>32</cp:revision>
  <dcterms:created xsi:type="dcterms:W3CDTF">2020-12-04T13:56:31Z</dcterms:created>
  <dcterms:modified xsi:type="dcterms:W3CDTF">2020-12-16T09:59:43Z</dcterms:modified>
</cp:coreProperties>
</file>