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7" r:id="rId1"/>
  </p:sldMasterIdLst>
  <p:notesMasterIdLst>
    <p:notesMasterId r:id="rId20"/>
  </p:notesMasterIdLst>
  <p:sldIdLst>
    <p:sldId id="256" r:id="rId2"/>
    <p:sldId id="273" r:id="rId3"/>
    <p:sldId id="286" r:id="rId4"/>
    <p:sldId id="287" r:id="rId5"/>
    <p:sldId id="288" r:id="rId6"/>
    <p:sldId id="289" r:id="rId7"/>
    <p:sldId id="290" r:id="rId8"/>
    <p:sldId id="278" r:id="rId9"/>
    <p:sldId id="279" r:id="rId10"/>
    <p:sldId id="284" r:id="rId11"/>
    <p:sldId id="283" r:id="rId12"/>
    <p:sldId id="285" r:id="rId13"/>
    <p:sldId id="291" r:id="rId14"/>
    <p:sldId id="292" r:id="rId15"/>
    <p:sldId id="276" r:id="rId16"/>
    <p:sldId id="277" r:id="rId17"/>
    <p:sldId id="294" r:id="rId18"/>
    <p:sldId id="293"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 Rahman" initials="AR" lastIdx="1" clrIdx="0">
    <p:extLst>
      <p:ext uri="{19B8F6BF-5375-455C-9EA6-DF929625EA0E}">
        <p15:presenceInfo xmlns:p15="http://schemas.microsoft.com/office/powerpoint/2012/main" userId="Abdul Rahman" providerId="None"/>
      </p:ext>
    </p:extLst>
  </p:cmAuthor>
  <p:cmAuthor id="2" name="Nosyk Kateryna" initials="NK" lastIdx="8" clrIdx="1">
    <p:extLst>
      <p:ext uri="{19B8F6BF-5375-455C-9EA6-DF929625EA0E}">
        <p15:presenceInfo xmlns:p15="http://schemas.microsoft.com/office/powerpoint/2012/main" userId="a8e4c6a9ebae2e4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6357" autoAdjust="0"/>
  </p:normalViewPr>
  <p:slideViewPr>
    <p:cSldViewPr snapToGrid="0">
      <p:cViewPr varScale="1">
        <p:scale>
          <a:sx n="63" d="100"/>
          <a:sy n="63" d="100"/>
        </p:scale>
        <p:origin x="824" y="48"/>
      </p:cViewPr>
      <p:guideLst/>
    </p:cSldViewPr>
  </p:slideViewPr>
  <p:outlineViewPr>
    <p:cViewPr>
      <p:scale>
        <a:sx n="33" d="100"/>
        <a:sy n="33" d="100"/>
      </p:scale>
      <p:origin x="0" y="-5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21368C-8416-467C-B738-01EE94FC2D1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de-DE"/>
        </a:p>
      </dgm:t>
    </dgm:pt>
    <dgm:pt modelId="{AC1C4642-F57C-4324-BE31-7122539C2790}">
      <dgm:prSet phldrT="[Текст]"/>
      <dgm:spPr/>
      <dgm:t>
        <a:bodyPr/>
        <a:lstStyle/>
        <a:p>
          <a:r>
            <a:rPr lang="en-US" b="1" dirty="0"/>
            <a:t>O2: </a:t>
          </a:r>
          <a:r>
            <a:rPr lang="de-DE" b="1" dirty="0" smtClean="0"/>
            <a:t>MACHINA-Lehrplanstruktur und offene Bildungsressourcen</a:t>
          </a:r>
          <a:endParaRPr lang="de-DE" b="1" dirty="0"/>
        </a:p>
      </dgm:t>
    </dgm:pt>
    <dgm:pt modelId="{3FC8D80F-F2A5-4726-8BA5-F6656EA32F4C}" type="parTrans" cxnId="{46495A24-D03A-4F07-AED6-8D2316DD4396}">
      <dgm:prSet/>
      <dgm:spPr/>
      <dgm:t>
        <a:bodyPr/>
        <a:lstStyle/>
        <a:p>
          <a:endParaRPr lang="de-DE"/>
        </a:p>
      </dgm:t>
    </dgm:pt>
    <dgm:pt modelId="{E6C0C005-4488-4CD2-B0C1-AC0887E320FC}" type="sibTrans" cxnId="{46495A24-D03A-4F07-AED6-8D2316DD4396}">
      <dgm:prSet/>
      <dgm:spPr/>
      <dgm:t>
        <a:bodyPr/>
        <a:lstStyle/>
        <a:p>
          <a:endParaRPr lang="de-DE"/>
        </a:p>
      </dgm:t>
    </dgm:pt>
    <dgm:pt modelId="{F13414A6-B9C3-4DC9-BAD4-171E1D35794E}">
      <dgm:prSet phldrT="[Текст]"/>
      <dgm:spPr/>
      <dgm:t>
        <a:bodyPr/>
        <a:lstStyle/>
        <a:p>
          <a:r>
            <a:rPr lang="en-US" b="1" dirty="0"/>
            <a:t>O2-T3: </a:t>
          </a:r>
          <a:r>
            <a:rPr lang="de-DE" b="1" dirty="0" smtClean="0"/>
            <a:t>Entwicklung eines Trainerhandbuchs</a:t>
          </a:r>
          <a:endParaRPr lang="de-DE" dirty="0"/>
        </a:p>
      </dgm:t>
    </dgm:pt>
    <dgm:pt modelId="{188BA120-C5DA-4B81-8FB6-62C0969B45AA}" type="parTrans" cxnId="{ED4CAD97-0E97-4E26-A4FE-A6E5572D65E0}">
      <dgm:prSet/>
      <dgm:spPr/>
      <dgm:t>
        <a:bodyPr/>
        <a:lstStyle/>
        <a:p>
          <a:endParaRPr lang="de-DE"/>
        </a:p>
      </dgm:t>
    </dgm:pt>
    <dgm:pt modelId="{680795F8-0DFC-4197-91DB-043953773542}" type="sibTrans" cxnId="{ED4CAD97-0E97-4E26-A4FE-A6E5572D65E0}">
      <dgm:prSet/>
      <dgm:spPr/>
      <dgm:t>
        <a:bodyPr/>
        <a:lstStyle/>
        <a:p>
          <a:endParaRPr lang="de-DE"/>
        </a:p>
      </dgm:t>
    </dgm:pt>
    <dgm:pt modelId="{0D62F9BC-EE1A-4435-A484-CB9B92EFF9AE}">
      <dgm:prSet phldrT="[Текст]" custT="1"/>
      <dgm:spPr/>
      <dgm:t>
        <a:bodyPr/>
        <a:lstStyle/>
        <a:p>
          <a:r>
            <a:rPr lang="de-DE" sz="1600" b="0" dirty="0" smtClean="0"/>
            <a:t>Entwurf des VOOC-Kapitels </a:t>
          </a:r>
          <a:r>
            <a:rPr lang="en-US" sz="1600" b="0" dirty="0" smtClean="0"/>
            <a:t>(</a:t>
          </a:r>
          <a:r>
            <a:rPr lang="en-US" sz="1600" b="0" i="1" dirty="0"/>
            <a:t>EXELIA</a:t>
          </a:r>
          <a:r>
            <a:rPr lang="en-US" sz="1600" b="0" i="0" dirty="0"/>
            <a:t>)</a:t>
          </a:r>
          <a:endParaRPr lang="de-DE" sz="1600" dirty="0"/>
        </a:p>
      </dgm:t>
    </dgm:pt>
    <dgm:pt modelId="{C208C194-E640-4654-9E51-C5358A762A88}" type="parTrans" cxnId="{EB51662E-992E-415A-9B9D-4F19CEFA2E3A}">
      <dgm:prSet/>
      <dgm:spPr/>
      <dgm:t>
        <a:bodyPr/>
        <a:lstStyle/>
        <a:p>
          <a:endParaRPr lang="de-DE"/>
        </a:p>
      </dgm:t>
    </dgm:pt>
    <dgm:pt modelId="{A34094CA-75B3-4A57-9C91-103EA5746CF7}" type="sibTrans" cxnId="{EB51662E-992E-415A-9B9D-4F19CEFA2E3A}">
      <dgm:prSet/>
      <dgm:spPr/>
      <dgm:t>
        <a:bodyPr/>
        <a:lstStyle/>
        <a:p>
          <a:endParaRPr lang="de-DE"/>
        </a:p>
      </dgm:t>
    </dgm:pt>
    <dgm:pt modelId="{FBDB6B01-B93F-4625-83E0-E9F36C54E214}">
      <dgm:prSet phldrT="[Текст]"/>
      <dgm:spPr/>
      <dgm:t>
        <a:bodyPr/>
        <a:lstStyle/>
        <a:p>
          <a:r>
            <a:rPr lang="en-US" b="1" dirty="0"/>
            <a:t>O2-T4: </a:t>
          </a:r>
          <a:r>
            <a:rPr lang="de-DE" b="1" dirty="0" smtClean="0"/>
            <a:t>Leitlinien zur Integration in die Berufsbildung</a:t>
          </a:r>
          <a:endParaRPr lang="de-DE" dirty="0"/>
        </a:p>
      </dgm:t>
    </dgm:pt>
    <dgm:pt modelId="{6E9F993E-11CE-4A38-8F60-1A3C6BE295E8}" type="parTrans" cxnId="{62E60AC5-C764-49D5-AEA6-E549BF26CA98}">
      <dgm:prSet/>
      <dgm:spPr/>
      <dgm:t>
        <a:bodyPr/>
        <a:lstStyle/>
        <a:p>
          <a:endParaRPr lang="de-DE"/>
        </a:p>
      </dgm:t>
    </dgm:pt>
    <dgm:pt modelId="{F7EBB7BB-3129-494F-8666-98D74852554B}" type="sibTrans" cxnId="{62E60AC5-C764-49D5-AEA6-E549BF26CA98}">
      <dgm:prSet/>
      <dgm:spPr/>
      <dgm:t>
        <a:bodyPr/>
        <a:lstStyle/>
        <a:p>
          <a:endParaRPr lang="de-DE"/>
        </a:p>
      </dgm:t>
    </dgm:pt>
    <dgm:pt modelId="{1CAC9DD5-2D81-400F-B1AC-9E6C2C40A64F}">
      <dgm:prSet phldrT="[Текст]" custT="1"/>
      <dgm:spPr/>
      <dgm:t>
        <a:bodyPr/>
        <a:lstStyle/>
        <a:p>
          <a:endParaRPr lang="de-DE" sz="1600" dirty="0"/>
        </a:p>
      </dgm:t>
    </dgm:pt>
    <dgm:pt modelId="{C450F434-636B-4B25-B6CD-9F54C3EF31F6}" type="parTrans" cxnId="{AF34A5A2-DEE8-4605-A643-A742F4C66C6F}">
      <dgm:prSet/>
      <dgm:spPr/>
      <dgm:t>
        <a:bodyPr/>
        <a:lstStyle/>
        <a:p>
          <a:endParaRPr lang="de-DE"/>
        </a:p>
      </dgm:t>
    </dgm:pt>
    <dgm:pt modelId="{83CD74AB-A239-47C9-B254-AB8B9CD987F3}" type="sibTrans" cxnId="{AF34A5A2-DEE8-4605-A643-A742F4C66C6F}">
      <dgm:prSet/>
      <dgm:spPr/>
      <dgm:t>
        <a:bodyPr/>
        <a:lstStyle/>
        <a:p>
          <a:endParaRPr lang="de-DE"/>
        </a:p>
      </dgm:t>
    </dgm:pt>
    <dgm:pt modelId="{62BEABA9-81BE-4736-96F3-7B92BF51F0A1}">
      <dgm:prSet phldrT="[Текст]" custT="1"/>
      <dgm:spPr/>
      <dgm:t>
        <a:bodyPr/>
        <a:lstStyle/>
        <a:p>
          <a:r>
            <a:rPr lang="de-DE" sz="1600" b="0" dirty="0" smtClean="0"/>
            <a:t>Ausbilderhandbuch </a:t>
          </a:r>
          <a:r>
            <a:rPr lang="en-US" sz="1600" b="0" dirty="0" smtClean="0"/>
            <a:t>(</a:t>
          </a:r>
          <a:r>
            <a:rPr lang="en-US" sz="1600" b="0" i="1" dirty="0" smtClean="0"/>
            <a:t>UCBL</a:t>
          </a:r>
          <a:r>
            <a:rPr lang="en-US" sz="1600" b="0" i="0" dirty="0"/>
            <a:t>)</a:t>
          </a:r>
          <a:r>
            <a:rPr lang="en-US" sz="1600" b="0" dirty="0"/>
            <a:t> </a:t>
          </a:r>
          <a:endParaRPr lang="de-DE" sz="1600" b="0" dirty="0"/>
        </a:p>
      </dgm:t>
    </dgm:pt>
    <dgm:pt modelId="{81393967-7520-43DD-97BF-A8DC84C438A7}" type="parTrans" cxnId="{F8765A2F-B650-4540-8D64-5F005F24FAA7}">
      <dgm:prSet/>
      <dgm:spPr/>
      <dgm:t>
        <a:bodyPr/>
        <a:lstStyle/>
        <a:p>
          <a:endParaRPr lang="de-DE"/>
        </a:p>
      </dgm:t>
    </dgm:pt>
    <dgm:pt modelId="{F2966B16-D82B-4C2D-9C12-F04EA38B29BA}" type="sibTrans" cxnId="{F8765A2F-B650-4540-8D64-5F005F24FAA7}">
      <dgm:prSet/>
      <dgm:spPr/>
      <dgm:t>
        <a:bodyPr/>
        <a:lstStyle/>
        <a:p>
          <a:endParaRPr lang="de-DE"/>
        </a:p>
      </dgm:t>
    </dgm:pt>
    <dgm:pt modelId="{676B91EA-2E1F-4958-BCF7-EDE56D8870B0}">
      <dgm:prSet custT="1"/>
      <dgm:spPr/>
      <dgm:t>
        <a:bodyPr/>
        <a:lstStyle/>
        <a:p>
          <a:r>
            <a:rPr lang="de-DE" sz="1600" b="0" u="none" dirty="0" smtClean="0"/>
            <a:t>Leitlinien für die Integration in die Berufsbildung</a:t>
          </a:r>
          <a:r>
            <a:rPr lang="en-US" sz="1600" b="0" u="none" dirty="0" smtClean="0"/>
            <a:t> </a:t>
          </a:r>
          <a:r>
            <a:rPr lang="en-US" sz="1600" b="0" u="none" dirty="0"/>
            <a:t>(</a:t>
          </a:r>
          <a:r>
            <a:rPr lang="en-US" sz="1600" b="0" i="1" u="none" dirty="0"/>
            <a:t>L3S</a:t>
          </a:r>
          <a:r>
            <a:rPr lang="en-US" sz="1600" b="0" u="none" dirty="0"/>
            <a:t>)</a:t>
          </a:r>
          <a:endParaRPr lang="en-GB" sz="1600" b="1" u="none" dirty="0"/>
        </a:p>
      </dgm:t>
    </dgm:pt>
    <dgm:pt modelId="{9D6B0628-3DFE-4E23-B24D-54DA96DCECEB}" type="parTrans" cxnId="{FB67ADC1-2073-4652-BAFE-F3E82FC6AE92}">
      <dgm:prSet/>
      <dgm:spPr/>
      <dgm:t>
        <a:bodyPr/>
        <a:lstStyle/>
        <a:p>
          <a:endParaRPr lang="de-DE"/>
        </a:p>
      </dgm:t>
    </dgm:pt>
    <dgm:pt modelId="{5379CB5E-3991-4039-925B-6A9D72604054}" type="sibTrans" cxnId="{FB67ADC1-2073-4652-BAFE-F3E82FC6AE92}">
      <dgm:prSet/>
      <dgm:spPr/>
      <dgm:t>
        <a:bodyPr/>
        <a:lstStyle/>
        <a:p>
          <a:endParaRPr lang="de-DE"/>
        </a:p>
      </dgm:t>
    </dgm:pt>
    <dgm:pt modelId="{9FEECCA0-6869-482E-9B4C-42A29DA771D5}" type="pres">
      <dgm:prSet presAssocID="{9D21368C-8416-467C-B738-01EE94FC2D13}" presName="rootnode" presStyleCnt="0">
        <dgm:presLayoutVars>
          <dgm:chMax/>
          <dgm:chPref/>
          <dgm:dir/>
          <dgm:animLvl val="lvl"/>
        </dgm:presLayoutVars>
      </dgm:prSet>
      <dgm:spPr/>
      <dgm:t>
        <a:bodyPr/>
        <a:lstStyle/>
        <a:p>
          <a:endParaRPr lang="de-DE"/>
        </a:p>
      </dgm:t>
    </dgm:pt>
    <dgm:pt modelId="{97B35B62-0411-47EE-9760-4B1CB22CD249}" type="pres">
      <dgm:prSet presAssocID="{AC1C4642-F57C-4324-BE31-7122539C2790}" presName="composite" presStyleCnt="0"/>
      <dgm:spPr/>
    </dgm:pt>
    <dgm:pt modelId="{BA220CC7-0DCC-41FF-9765-9F23D35777E5}" type="pres">
      <dgm:prSet presAssocID="{AC1C4642-F57C-4324-BE31-7122539C2790}" presName="bentUpArrow1" presStyleLbl="alignImgPlace1" presStyleIdx="0" presStyleCnt="2" custLinFactNeighborX="-39925" custLinFactNeighborY="0"/>
      <dgm:spPr/>
    </dgm:pt>
    <dgm:pt modelId="{9A7CA8A3-2D74-40B3-829F-8CA21A66C4AF}" type="pres">
      <dgm:prSet presAssocID="{AC1C4642-F57C-4324-BE31-7122539C2790}" presName="ParentText" presStyleLbl="node1" presStyleIdx="0" presStyleCnt="3" custScaleX="167700">
        <dgm:presLayoutVars>
          <dgm:chMax val="1"/>
          <dgm:chPref val="1"/>
          <dgm:bulletEnabled val="1"/>
        </dgm:presLayoutVars>
      </dgm:prSet>
      <dgm:spPr/>
      <dgm:t>
        <a:bodyPr/>
        <a:lstStyle/>
        <a:p>
          <a:endParaRPr lang="de-DE"/>
        </a:p>
      </dgm:t>
    </dgm:pt>
    <dgm:pt modelId="{5F6A8954-083C-42B3-A7B4-C4E6B3103DE9}" type="pres">
      <dgm:prSet presAssocID="{AC1C4642-F57C-4324-BE31-7122539C2790}" presName="ChildText" presStyleLbl="revTx" presStyleIdx="0" presStyleCnt="3" custLinFactNeighborX="91872" custLinFactNeighborY="6771">
        <dgm:presLayoutVars>
          <dgm:chMax val="0"/>
          <dgm:chPref val="0"/>
          <dgm:bulletEnabled val="1"/>
        </dgm:presLayoutVars>
      </dgm:prSet>
      <dgm:spPr/>
    </dgm:pt>
    <dgm:pt modelId="{362A5C27-2A97-4D5B-BADB-80D771B5FBE1}" type="pres">
      <dgm:prSet presAssocID="{E6C0C005-4488-4CD2-B0C1-AC0887E320FC}" presName="sibTrans" presStyleCnt="0"/>
      <dgm:spPr/>
    </dgm:pt>
    <dgm:pt modelId="{B90B838C-ACFA-48A4-AA21-10F76AF3683D}" type="pres">
      <dgm:prSet presAssocID="{F13414A6-B9C3-4DC9-BAD4-171E1D35794E}" presName="composite" presStyleCnt="0"/>
      <dgm:spPr/>
    </dgm:pt>
    <dgm:pt modelId="{17CABDA1-08F7-49EE-B2D0-F073DD9A1C19}" type="pres">
      <dgm:prSet presAssocID="{F13414A6-B9C3-4DC9-BAD4-171E1D35794E}" presName="bentUpArrow1" presStyleLbl="alignImgPlace1" presStyleIdx="1" presStyleCnt="2" custScaleY="134827" custLinFactX="-48441" custLinFactNeighborX="-100000" custLinFactNeighborY="-8805"/>
      <dgm:spPr/>
    </dgm:pt>
    <dgm:pt modelId="{C4D48AD8-D998-4EA5-B160-52B033AC3236}" type="pres">
      <dgm:prSet presAssocID="{F13414A6-B9C3-4DC9-BAD4-171E1D35794E}" presName="ParentText" presStyleLbl="node1" presStyleIdx="1" presStyleCnt="3" custScaleX="115429" custLinFactNeighborX="-15429" custLinFactNeighborY="-1574">
        <dgm:presLayoutVars>
          <dgm:chMax val="1"/>
          <dgm:chPref val="1"/>
          <dgm:bulletEnabled val="1"/>
        </dgm:presLayoutVars>
      </dgm:prSet>
      <dgm:spPr/>
      <dgm:t>
        <a:bodyPr/>
        <a:lstStyle/>
        <a:p>
          <a:endParaRPr lang="de-DE"/>
        </a:p>
      </dgm:t>
    </dgm:pt>
    <dgm:pt modelId="{8A227779-2D2A-44DD-9650-A51301346F74}" type="pres">
      <dgm:prSet presAssocID="{F13414A6-B9C3-4DC9-BAD4-171E1D35794E}" presName="ChildText" presStyleLbl="revTx" presStyleIdx="1" presStyleCnt="3" custScaleX="318587" custLinFactX="12308" custLinFactNeighborX="100000" custLinFactNeighborY="0">
        <dgm:presLayoutVars>
          <dgm:chMax val="0"/>
          <dgm:chPref val="0"/>
          <dgm:bulletEnabled val="1"/>
        </dgm:presLayoutVars>
      </dgm:prSet>
      <dgm:spPr/>
      <dgm:t>
        <a:bodyPr/>
        <a:lstStyle/>
        <a:p>
          <a:endParaRPr lang="de-DE"/>
        </a:p>
      </dgm:t>
    </dgm:pt>
    <dgm:pt modelId="{0EDCF3EC-BC26-43A7-9F5C-0A612D86C087}" type="pres">
      <dgm:prSet presAssocID="{680795F8-0DFC-4197-91DB-043953773542}" presName="sibTrans" presStyleCnt="0"/>
      <dgm:spPr/>
    </dgm:pt>
    <dgm:pt modelId="{BBFCBE64-A322-43D2-AEC5-D46BEE488DB0}" type="pres">
      <dgm:prSet presAssocID="{FBDB6B01-B93F-4625-83E0-E9F36C54E214}" presName="composite" presStyleCnt="0"/>
      <dgm:spPr/>
    </dgm:pt>
    <dgm:pt modelId="{EBE7C0FA-B603-4513-B342-B0FB7A799D11}" type="pres">
      <dgm:prSet presAssocID="{FBDB6B01-B93F-4625-83E0-E9F36C54E214}" presName="ParentText" presStyleLbl="node1" presStyleIdx="2" presStyleCnt="3" custScaleX="121981" custLinFactX="-17214" custLinFactNeighborX="-100000" custLinFactNeighborY="-15619">
        <dgm:presLayoutVars>
          <dgm:chMax val="1"/>
          <dgm:chPref val="1"/>
          <dgm:bulletEnabled val="1"/>
        </dgm:presLayoutVars>
      </dgm:prSet>
      <dgm:spPr/>
      <dgm:t>
        <a:bodyPr/>
        <a:lstStyle/>
        <a:p>
          <a:endParaRPr lang="de-DE"/>
        </a:p>
      </dgm:t>
    </dgm:pt>
    <dgm:pt modelId="{70AC9AE7-28F5-4A54-9425-35B5A89456CC}" type="pres">
      <dgm:prSet presAssocID="{FBDB6B01-B93F-4625-83E0-E9F36C54E214}" presName="FinalChildText" presStyleLbl="revTx" presStyleIdx="2" presStyleCnt="3" custScaleX="259931" custScaleY="129075" custLinFactNeighborX="-58399" custLinFactNeighborY="-37611">
        <dgm:presLayoutVars>
          <dgm:chMax val="0"/>
          <dgm:chPref val="0"/>
          <dgm:bulletEnabled val="1"/>
        </dgm:presLayoutVars>
      </dgm:prSet>
      <dgm:spPr/>
      <dgm:t>
        <a:bodyPr/>
        <a:lstStyle/>
        <a:p>
          <a:endParaRPr lang="de-DE"/>
        </a:p>
      </dgm:t>
    </dgm:pt>
  </dgm:ptLst>
  <dgm:cxnLst>
    <dgm:cxn modelId="{46495A24-D03A-4F07-AED6-8D2316DD4396}" srcId="{9D21368C-8416-467C-B738-01EE94FC2D13}" destId="{AC1C4642-F57C-4324-BE31-7122539C2790}" srcOrd="0" destOrd="0" parTransId="{3FC8D80F-F2A5-4726-8BA5-F6656EA32F4C}" sibTransId="{E6C0C005-4488-4CD2-B0C1-AC0887E320FC}"/>
    <dgm:cxn modelId="{4AB6E4C0-B391-417D-87F6-84B9531D5A4F}" type="presOf" srcId="{676B91EA-2E1F-4958-BCF7-EDE56D8870B0}" destId="{70AC9AE7-28F5-4A54-9425-35B5A89456CC}" srcOrd="0" destOrd="1" presId="urn:microsoft.com/office/officeart/2005/8/layout/StepDownProcess"/>
    <dgm:cxn modelId="{FB67ADC1-2073-4652-BAFE-F3E82FC6AE92}" srcId="{FBDB6B01-B93F-4625-83E0-E9F36C54E214}" destId="{676B91EA-2E1F-4958-BCF7-EDE56D8870B0}" srcOrd="1" destOrd="0" parTransId="{9D6B0628-3DFE-4E23-B24D-54DA96DCECEB}" sibTransId="{5379CB5E-3991-4039-925B-6A9D72604054}"/>
    <dgm:cxn modelId="{1C1387B1-6EAB-4E5A-820F-11EF97E21EF8}" type="presOf" srcId="{9D21368C-8416-467C-B738-01EE94FC2D13}" destId="{9FEECCA0-6869-482E-9B4C-42A29DA771D5}" srcOrd="0" destOrd="0" presId="urn:microsoft.com/office/officeart/2005/8/layout/StepDownProcess"/>
    <dgm:cxn modelId="{218CB60D-F6F4-4E10-8D2D-BC8B15B0FDF0}" type="presOf" srcId="{AC1C4642-F57C-4324-BE31-7122539C2790}" destId="{9A7CA8A3-2D74-40B3-829F-8CA21A66C4AF}" srcOrd="0" destOrd="0" presId="urn:microsoft.com/office/officeart/2005/8/layout/StepDownProcess"/>
    <dgm:cxn modelId="{AF34A5A2-DEE8-4605-A643-A742F4C66C6F}" srcId="{FBDB6B01-B93F-4625-83E0-E9F36C54E214}" destId="{1CAC9DD5-2D81-400F-B1AC-9E6C2C40A64F}" srcOrd="0" destOrd="0" parTransId="{C450F434-636B-4B25-B6CD-9F54C3EF31F6}" sibTransId="{83CD74AB-A239-47C9-B254-AB8B9CD987F3}"/>
    <dgm:cxn modelId="{505229BC-F4FD-4634-A737-F563ABBC0298}" type="presOf" srcId="{0D62F9BC-EE1A-4435-A484-CB9B92EFF9AE}" destId="{8A227779-2D2A-44DD-9650-A51301346F74}" srcOrd="0" destOrd="0" presId="urn:microsoft.com/office/officeart/2005/8/layout/StepDownProcess"/>
    <dgm:cxn modelId="{58E16D55-2D6A-4A7B-846C-14BB550EF427}" type="presOf" srcId="{F13414A6-B9C3-4DC9-BAD4-171E1D35794E}" destId="{C4D48AD8-D998-4EA5-B160-52B033AC3236}" srcOrd="0" destOrd="0" presId="urn:microsoft.com/office/officeart/2005/8/layout/StepDownProcess"/>
    <dgm:cxn modelId="{626A450D-B4FB-4951-9569-BCFCC6F0B10B}" type="presOf" srcId="{62BEABA9-81BE-4736-96F3-7B92BF51F0A1}" destId="{8A227779-2D2A-44DD-9650-A51301346F74}" srcOrd="0" destOrd="1" presId="urn:microsoft.com/office/officeart/2005/8/layout/StepDownProcess"/>
    <dgm:cxn modelId="{62E60AC5-C764-49D5-AEA6-E549BF26CA98}" srcId="{9D21368C-8416-467C-B738-01EE94FC2D13}" destId="{FBDB6B01-B93F-4625-83E0-E9F36C54E214}" srcOrd="2" destOrd="0" parTransId="{6E9F993E-11CE-4A38-8F60-1A3C6BE295E8}" sibTransId="{F7EBB7BB-3129-494F-8666-98D74852554B}"/>
    <dgm:cxn modelId="{5E98145E-3196-45CB-9DA7-96F8E16193A6}" type="presOf" srcId="{FBDB6B01-B93F-4625-83E0-E9F36C54E214}" destId="{EBE7C0FA-B603-4513-B342-B0FB7A799D11}" srcOrd="0" destOrd="0" presId="urn:microsoft.com/office/officeart/2005/8/layout/StepDownProcess"/>
    <dgm:cxn modelId="{ED4CAD97-0E97-4E26-A4FE-A6E5572D65E0}" srcId="{9D21368C-8416-467C-B738-01EE94FC2D13}" destId="{F13414A6-B9C3-4DC9-BAD4-171E1D35794E}" srcOrd="1" destOrd="0" parTransId="{188BA120-C5DA-4B81-8FB6-62C0969B45AA}" sibTransId="{680795F8-0DFC-4197-91DB-043953773542}"/>
    <dgm:cxn modelId="{F8765A2F-B650-4540-8D64-5F005F24FAA7}" srcId="{F13414A6-B9C3-4DC9-BAD4-171E1D35794E}" destId="{62BEABA9-81BE-4736-96F3-7B92BF51F0A1}" srcOrd="1" destOrd="0" parTransId="{81393967-7520-43DD-97BF-A8DC84C438A7}" sibTransId="{F2966B16-D82B-4C2D-9C12-F04EA38B29BA}"/>
    <dgm:cxn modelId="{F46E59D7-F48A-45CE-828E-5FD962709E1B}" type="presOf" srcId="{1CAC9DD5-2D81-400F-B1AC-9E6C2C40A64F}" destId="{70AC9AE7-28F5-4A54-9425-35B5A89456CC}" srcOrd="0" destOrd="0" presId="urn:microsoft.com/office/officeart/2005/8/layout/StepDownProcess"/>
    <dgm:cxn modelId="{EB51662E-992E-415A-9B9D-4F19CEFA2E3A}" srcId="{F13414A6-B9C3-4DC9-BAD4-171E1D35794E}" destId="{0D62F9BC-EE1A-4435-A484-CB9B92EFF9AE}" srcOrd="0" destOrd="0" parTransId="{C208C194-E640-4654-9E51-C5358A762A88}" sibTransId="{A34094CA-75B3-4A57-9C91-103EA5746CF7}"/>
    <dgm:cxn modelId="{1FCC1339-3C85-4257-BBC6-D1666C925AD7}" type="presParOf" srcId="{9FEECCA0-6869-482E-9B4C-42A29DA771D5}" destId="{97B35B62-0411-47EE-9760-4B1CB22CD249}" srcOrd="0" destOrd="0" presId="urn:microsoft.com/office/officeart/2005/8/layout/StepDownProcess"/>
    <dgm:cxn modelId="{7D8C27EB-A10D-42DD-854D-804646AB4270}" type="presParOf" srcId="{97B35B62-0411-47EE-9760-4B1CB22CD249}" destId="{BA220CC7-0DCC-41FF-9765-9F23D35777E5}" srcOrd="0" destOrd="0" presId="urn:microsoft.com/office/officeart/2005/8/layout/StepDownProcess"/>
    <dgm:cxn modelId="{6D916994-26FA-437A-8E84-D28DE1164947}" type="presParOf" srcId="{97B35B62-0411-47EE-9760-4B1CB22CD249}" destId="{9A7CA8A3-2D74-40B3-829F-8CA21A66C4AF}" srcOrd="1" destOrd="0" presId="urn:microsoft.com/office/officeart/2005/8/layout/StepDownProcess"/>
    <dgm:cxn modelId="{CE75C293-110C-4374-B9F2-B25CA2155517}" type="presParOf" srcId="{97B35B62-0411-47EE-9760-4B1CB22CD249}" destId="{5F6A8954-083C-42B3-A7B4-C4E6B3103DE9}" srcOrd="2" destOrd="0" presId="urn:microsoft.com/office/officeart/2005/8/layout/StepDownProcess"/>
    <dgm:cxn modelId="{062096C7-77ED-4E85-8208-202147E360E2}" type="presParOf" srcId="{9FEECCA0-6869-482E-9B4C-42A29DA771D5}" destId="{362A5C27-2A97-4D5B-BADB-80D771B5FBE1}" srcOrd="1" destOrd="0" presId="urn:microsoft.com/office/officeart/2005/8/layout/StepDownProcess"/>
    <dgm:cxn modelId="{A55AA3E0-F2DF-453C-BF02-725689A78130}" type="presParOf" srcId="{9FEECCA0-6869-482E-9B4C-42A29DA771D5}" destId="{B90B838C-ACFA-48A4-AA21-10F76AF3683D}" srcOrd="2" destOrd="0" presId="urn:microsoft.com/office/officeart/2005/8/layout/StepDownProcess"/>
    <dgm:cxn modelId="{03558825-83B4-4B7D-8DF5-CDCD3B4DC6CD}" type="presParOf" srcId="{B90B838C-ACFA-48A4-AA21-10F76AF3683D}" destId="{17CABDA1-08F7-49EE-B2D0-F073DD9A1C19}" srcOrd="0" destOrd="0" presId="urn:microsoft.com/office/officeart/2005/8/layout/StepDownProcess"/>
    <dgm:cxn modelId="{4A7872AC-ED53-4837-9B6F-C284ED1C3F76}" type="presParOf" srcId="{B90B838C-ACFA-48A4-AA21-10F76AF3683D}" destId="{C4D48AD8-D998-4EA5-B160-52B033AC3236}" srcOrd="1" destOrd="0" presId="urn:microsoft.com/office/officeart/2005/8/layout/StepDownProcess"/>
    <dgm:cxn modelId="{690532F7-E53D-4FF2-8A16-E4B29E99C299}" type="presParOf" srcId="{B90B838C-ACFA-48A4-AA21-10F76AF3683D}" destId="{8A227779-2D2A-44DD-9650-A51301346F74}" srcOrd="2" destOrd="0" presId="urn:microsoft.com/office/officeart/2005/8/layout/StepDownProcess"/>
    <dgm:cxn modelId="{07A3FF20-B431-4C5C-A4E2-5AA126F5AF55}" type="presParOf" srcId="{9FEECCA0-6869-482E-9B4C-42A29DA771D5}" destId="{0EDCF3EC-BC26-43A7-9F5C-0A612D86C087}" srcOrd="3" destOrd="0" presId="urn:microsoft.com/office/officeart/2005/8/layout/StepDownProcess"/>
    <dgm:cxn modelId="{FDF385D0-EE2B-4A6A-A072-BE0060A17258}" type="presParOf" srcId="{9FEECCA0-6869-482E-9B4C-42A29DA771D5}" destId="{BBFCBE64-A322-43D2-AEC5-D46BEE488DB0}" srcOrd="4" destOrd="0" presId="urn:microsoft.com/office/officeart/2005/8/layout/StepDownProcess"/>
    <dgm:cxn modelId="{50F77169-AF01-4FF1-975D-5CE73ADF0315}" type="presParOf" srcId="{BBFCBE64-A322-43D2-AEC5-D46BEE488DB0}" destId="{EBE7C0FA-B603-4513-B342-B0FB7A799D11}" srcOrd="0" destOrd="0" presId="urn:microsoft.com/office/officeart/2005/8/layout/StepDownProcess"/>
    <dgm:cxn modelId="{16E2BF69-8AD5-45CC-BF98-49A005B75282}" type="presParOf" srcId="{BBFCBE64-A322-43D2-AEC5-D46BEE488DB0}" destId="{70AC9AE7-28F5-4A54-9425-35B5A89456C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21368C-8416-467C-B738-01EE94FC2D1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de-DE"/>
        </a:p>
      </dgm:t>
    </dgm:pt>
    <dgm:pt modelId="{AC1C4642-F57C-4324-BE31-7122539C2790}">
      <dgm:prSet phldrT="[Текст]" custT="1"/>
      <dgm:spPr/>
      <dgm:t>
        <a:bodyPr/>
        <a:lstStyle/>
        <a:p>
          <a:r>
            <a:rPr lang="en-US" sz="1600" b="1" dirty="0" smtClean="0"/>
            <a:t>O3: </a:t>
          </a:r>
          <a:r>
            <a:rPr lang="de-DE" sz="1600" b="1" dirty="0" err="1" smtClean="0"/>
            <a:t>Vocational</a:t>
          </a:r>
          <a:r>
            <a:rPr lang="de-DE" sz="1600" b="1" dirty="0" smtClean="0"/>
            <a:t> Open Online Course (VOOC)-Infrastrukturen</a:t>
          </a:r>
          <a:endParaRPr lang="de-DE" sz="1600" b="1" dirty="0"/>
        </a:p>
      </dgm:t>
    </dgm:pt>
    <dgm:pt modelId="{3FC8D80F-F2A5-4726-8BA5-F6656EA32F4C}" type="parTrans" cxnId="{46495A24-D03A-4F07-AED6-8D2316DD4396}">
      <dgm:prSet/>
      <dgm:spPr/>
      <dgm:t>
        <a:bodyPr/>
        <a:lstStyle/>
        <a:p>
          <a:endParaRPr lang="de-DE"/>
        </a:p>
      </dgm:t>
    </dgm:pt>
    <dgm:pt modelId="{E6C0C005-4488-4CD2-B0C1-AC0887E320FC}" type="sibTrans" cxnId="{46495A24-D03A-4F07-AED6-8D2316DD4396}">
      <dgm:prSet/>
      <dgm:spPr/>
      <dgm:t>
        <a:bodyPr/>
        <a:lstStyle/>
        <a:p>
          <a:endParaRPr lang="de-DE"/>
        </a:p>
      </dgm:t>
    </dgm:pt>
    <dgm:pt modelId="{F13414A6-B9C3-4DC9-BAD4-171E1D35794E}">
      <dgm:prSet phldrT="[Текст]" custT="1"/>
      <dgm:spPr/>
      <dgm:t>
        <a:bodyPr/>
        <a:lstStyle/>
        <a:p>
          <a:r>
            <a:rPr lang="en-US" sz="1600" b="1" dirty="0"/>
            <a:t>O3-T1: </a:t>
          </a:r>
          <a:r>
            <a:rPr lang="de-DE" sz="1600" b="1" dirty="0" smtClean="0"/>
            <a:t>Vorbereitung und Aufbau von MACHINA VOOC-Infrastrukturen</a:t>
          </a:r>
          <a:endParaRPr lang="de-DE" sz="1600" dirty="0"/>
        </a:p>
      </dgm:t>
    </dgm:pt>
    <dgm:pt modelId="{188BA120-C5DA-4B81-8FB6-62C0969B45AA}" type="parTrans" cxnId="{ED4CAD97-0E97-4E26-A4FE-A6E5572D65E0}">
      <dgm:prSet/>
      <dgm:spPr/>
      <dgm:t>
        <a:bodyPr/>
        <a:lstStyle/>
        <a:p>
          <a:endParaRPr lang="de-DE"/>
        </a:p>
      </dgm:t>
    </dgm:pt>
    <dgm:pt modelId="{680795F8-0DFC-4197-91DB-043953773542}" type="sibTrans" cxnId="{ED4CAD97-0E97-4E26-A4FE-A6E5572D65E0}">
      <dgm:prSet/>
      <dgm:spPr/>
      <dgm:t>
        <a:bodyPr/>
        <a:lstStyle/>
        <a:p>
          <a:endParaRPr lang="de-DE"/>
        </a:p>
      </dgm:t>
    </dgm:pt>
    <dgm:pt modelId="{0D62F9BC-EE1A-4435-A484-CB9B92EFF9AE}">
      <dgm:prSet phldrT="[Текст]" custT="1"/>
      <dgm:spPr/>
      <dgm:t>
        <a:bodyPr/>
        <a:lstStyle/>
        <a:p>
          <a:r>
            <a:rPr lang="de-DE" sz="1600" b="0" dirty="0" smtClean="0"/>
            <a:t>Identifizierung von geeigneten VOOC-Plattformen </a:t>
          </a:r>
          <a:r>
            <a:rPr lang="en-US" sz="1600" b="0" dirty="0" smtClean="0"/>
            <a:t>(</a:t>
          </a:r>
          <a:r>
            <a:rPr lang="en-US" sz="1600" b="0" i="1" dirty="0" smtClean="0"/>
            <a:t>EXELIA</a:t>
          </a:r>
          <a:r>
            <a:rPr lang="en-US" sz="1600" b="0" dirty="0" smtClean="0"/>
            <a:t>)</a:t>
          </a:r>
          <a:endParaRPr lang="de-DE" sz="1600" dirty="0"/>
        </a:p>
      </dgm:t>
    </dgm:pt>
    <dgm:pt modelId="{C208C194-E640-4654-9E51-C5358A762A88}" type="parTrans" cxnId="{EB51662E-992E-415A-9B9D-4F19CEFA2E3A}">
      <dgm:prSet/>
      <dgm:spPr/>
      <dgm:t>
        <a:bodyPr/>
        <a:lstStyle/>
        <a:p>
          <a:endParaRPr lang="de-DE"/>
        </a:p>
      </dgm:t>
    </dgm:pt>
    <dgm:pt modelId="{A34094CA-75B3-4A57-9C91-103EA5746CF7}" type="sibTrans" cxnId="{EB51662E-992E-415A-9B9D-4F19CEFA2E3A}">
      <dgm:prSet/>
      <dgm:spPr/>
      <dgm:t>
        <a:bodyPr/>
        <a:lstStyle/>
        <a:p>
          <a:endParaRPr lang="de-DE"/>
        </a:p>
      </dgm:t>
    </dgm:pt>
    <dgm:pt modelId="{FBDB6B01-B93F-4625-83E0-E9F36C54E214}">
      <dgm:prSet phldrT="[Текст]" custT="1"/>
      <dgm:spPr/>
      <dgm:t>
        <a:bodyPr/>
        <a:lstStyle/>
        <a:p>
          <a:r>
            <a:rPr lang="en-US" sz="1600" b="1" dirty="0"/>
            <a:t>O3-T2: </a:t>
          </a:r>
          <a:r>
            <a:rPr lang="de-DE" sz="1600" b="1" dirty="0" smtClean="0"/>
            <a:t>Entwicklung von zusätzlichen pädagogischen VOOC-Materialien</a:t>
          </a:r>
          <a:endParaRPr lang="de-DE" sz="1600" dirty="0"/>
        </a:p>
      </dgm:t>
    </dgm:pt>
    <dgm:pt modelId="{6E9F993E-11CE-4A38-8F60-1A3C6BE295E8}" type="parTrans" cxnId="{62E60AC5-C764-49D5-AEA6-E549BF26CA98}">
      <dgm:prSet/>
      <dgm:spPr/>
      <dgm:t>
        <a:bodyPr/>
        <a:lstStyle/>
        <a:p>
          <a:endParaRPr lang="de-DE"/>
        </a:p>
      </dgm:t>
    </dgm:pt>
    <dgm:pt modelId="{F7EBB7BB-3129-494F-8666-98D74852554B}" type="sibTrans" cxnId="{62E60AC5-C764-49D5-AEA6-E549BF26CA98}">
      <dgm:prSet/>
      <dgm:spPr/>
      <dgm:t>
        <a:bodyPr/>
        <a:lstStyle/>
        <a:p>
          <a:endParaRPr lang="de-DE"/>
        </a:p>
      </dgm:t>
    </dgm:pt>
    <dgm:pt modelId="{1CAC9DD5-2D81-400F-B1AC-9E6C2C40A64F}">
      <dgm:prSet phldrT="[Текст]" custT="1"/>
      <dgm:spPr/>
      <dgm:t>
        <a:bodyPr/>
        <a:lstStyle/>
        <a:p>
          <a:r>
            <a:rPr lang="de-DE" sz="1600" dirty="0" smtClean="0"/>
            <a:t>Entwicklung von 1 Arbeitsauftrag und 1 Video für die Lektionen 1-4 </a:t>
          </a:r>
          <a:r>
            <a:rPr lang="en-GB" sz="1600" dirty="0" smtClean="0"/>
            <a:t>(</a:t>
          </a:r>
          <a:r>
            <a:rPr lang="en-GB" sz="1600" i="1" dirty="0" smtClean="0"/>
            <a:t>L3S</a:t>
          </a:r>
          <a:r>
            <a:rPr lang="en-GB" sz="1600" dirty="0" smtClean="0"/>
            <a:t>)</a:t>
          </a:r>
          <a:endParaRPr lang="de-DE" sz="1600" dirty="0"/>
        </a:p>
      </dgm:t>
    </dgm:pt>
    <dgm:pt modelId="{C450F434-636B-4B25-B6CD-9F54C3EF31F6}" type="parTrans" cxnId="{AF34A5A2-DEE8-4605-A643-A742F4C66C6F}">
      <dgm:prSet/>
      <dgm:spPr/>
      <dgm:t>
        <a:bodyPr/>
        <a:lstStyle/>
        <a:p>
          <a:endParaRPr lang="de-DE"/>
        </a:p>
      </dgm:t>
    </dgm:pt>
    <dgm:pt modelId="{83CD74AB-A239-47C9-B254-AB8B9CD987F3}" type="sibTrans" cxnId="{AF34A5A2-DEE8-4605-A643-A742F4C66C6F}">
      <dgm:prSet/>
      <dgm:spPr/>
      <dgm:t>
        <a:bodyPr/>
        <a:lstStyle/>
        <a:p>
          <a:endParaRPr lang="de-DE"/>
        </a:p>
      </dgm:t>
    </dgm:pt>
    <dgm:pt modelId="{52266564-D088-4627-9F2F-F1C9C9DFA775}">
      <dgm:prSet custT="1"/>
      <dgm:spPr/>
      <dgm:t>
        <a:bodyPr/>
        <a:lstStyle/>
        <a:p>
          <a:r>
            <a:rPr lang="de-DE" sz="1600" dirty="0" smtClean="0"/>
            <a:t>Entwicklung von VOOC-Infrastrukturen in 6 Sprachen </a:t>
          </a:r>
          <a:r>
            <a:rPr lang="en-US" sz="1600" dirty="0" smtClean="0"/>
            <a:t>(</a:t>
          </a:r>
          <a:r>
            <a:rPr lang="en-US" sz="1600" i="1" dirty="0" smtClean="0"/>
            <a:t>EXELIA</a:t>
          </a:r>
          <a:r>
            <a:rPr lang="en-US" sz="1600" dirty="0" smtClean="0"/>
            <a:t>)</a:t>
          </a:r>
          <a:endParaRPr lang="en-US" sz="1600" dirty="0"/>
        </a:p>
      </dgm:t>
    </dgm:pt>
    <dgm:pt modelId="{D23D5DEF-278A-4871-B4C0-C5094AE37C0E}" type="parTrans" cxnId="{BC72D919-568F-44CD-90FE-FFC51BC3B678}">
      <dgm:prSet/>
      <dgm:spPr/>
      <dgm:t>
        <a:bodyPr/>
        <a:lstStyle/>
        <a:p>
          <a:endParaRPr lang="de-DE"/>
        </a:p>
      </dgm:t>
    </dgm:pt>
    <dgm:pt modelId="{9295E1BC-706A-47B8-AD4E-D7059B779B89}" type="sibTrans" cxnId="{BC72D919-568F-44CD-90FE-FFC51BC3B678}">
      <dgm:prSet/>
      <dgm:spPr/>
      <dgm:t>
        <a:bodyPr/>
        <a:lstStyle/>
        <a:p>
          <a:endParaRPr lang="de-DE"/>
        </a:p>
      </dgm:t>
    </dgm:pt>
    <dgm:pt modelId="{432A7DB8-A1EC-4878-9218-52C89BF19859}">
      <dgm:prSet custT="1"/>
      <dgm:spPr/>
      <dgm:t>
        <a:bodyPr/>
        <a:lstStyle/>
        <a:p>
          <a:r>
            <a:rPr lang="de-DE" sz="1600" dirty="0" smtClean="0"/>
            <a:t>Erstellung von Beschreibungsmaterial</a:t>
          </a:r>
          <a:r>
            <a:rPr lang="en-US" sz="1600" dirty="0" smtClean="0"/>
            <a:t> (</a:t>
          </a:r>
          <a:r>
            <a:rPr lang="en-US" sz="1600" i="1" dirty="0" smtClean="0"/>
            <a:t>EXELIA</a:t>
          </a:r>
          <a:r>
            <a:rPr lang="en-US" sz="1600" dirty="0" smtClean="0"/>
            <a:t>)</a:t>
          </a:r>
          <a:endParaRPr lang="en-GB" sz="1600" dirty="0"/>
        </a:p>
      </dgm:t>
    </dgm:pt>
    <dgm:pt modelId="{D6BE07A9-20F3-45BB-83F5-8D7E19355CA1}" type="parTrans" cxnId="{7098E2C0-C5C0-40C4-997A-2AC5044BA791}">
      <dgm:prSet/>
      <dgm:spPr/>
      <dgm:t>
        <a:bodyPr/>
        <a:lstStyle/>
        <a:p>
          <a:endParaRPr lang="de-DE"/>
        </a:p>
      </dgm:t>
    </dgm:pt>
    <dgm:pt modelId="{7A07E7A6-7F28-4CE5-9CEB-FB0EAC7DEEEE}" type="sibTrans" cxnId="{7098E2C0-C5C0-40C4-997A-2AC5044BA791}">
      <dgm:prSet/>
      <dgm:spPr/>
      <dgm:t>
        <a:bodyPr/>
        <a:lstStyle/>
        <a:p>
          <a:endParaRPr lang="de-DE"/>
        </a:p>
      </dgm:t>
    </dgm:pt>
    <dgm:pt modelId="{3F501CE0-6E3F-409C-A4A3-0B6BEB0959F6}">
      <dgm:prSet custT="1"/>
      <dgm:spPr/>
      <dgm:t>
        <a:bodyPr/>
        <a:lstStyle/>
        <a:p>
          <a:r>
            <a:rPr lang="de-DE" sz="1600" dirty="0" smtClean="0"/>
            <a:t>Gemeinsame Entscheidung für eine Plattform </a:t>
          </a:r>
          <a:r>
            <a:rPr lang="en-US" sz="1600" i="1" dirty="0" smtClean="0"/>
            <a:t>(a</a:t>
          </a:r>
          <a:r>
            <a:rPr lang="de-DE" sz="1600" i="1" dirty="0" err="1" smtClean="0"/>
            <a:t>lle</a:t>
          </a:r>
          <a:r>
            <a:rPr lang="de-DE" sz="1600" i="1" dirty="0" smtClean="0"/>
            <a:t> Partner</a:t>
          </a:r>
          <a:r>
            <a:rPr lang="en-US" sz="1600" dirty="0" smtClean="0"/>
            <a:t>)</a:t>
          </a:r>
          <a:endParaRPr lang="en-GB" sz="1600" dirty="0"/>
        </a:p>
      </dgm:t>
    </dgm:pt>
    <dgm:pt modelId="{E7D775ED-006C-4D09-95F0-272CD2D9289E}" type="parTrans" cxnId="{F0679F6F-4057-4D36-BDCF-A4A4B57AEF55}">
      <dgm:prSet/>
      <dgm:spPr/>
      <dgm:t>
        <a:bodyPr/>
        <a:lstStyle/>
        <a:p>
          <a:endParaRPr lang="de-DE"/>
        </a:p>
      </dgm:t>
    </dgm:pt>
    <dgm:pt modelId="{0F3A1865-423B-401A-8DDD-3A3AC638DEA8}" type="sibTrans" cxnId="{F0679F6F-4057-4D36-BDCF-A4A4B57AEF55}">
      <dgm:prSet/>
      <dgm:spPr/>
      <dgm:t>
        <a:bodyPr/>
        <a:lstStyle/>
        <a:p>
          <a:endParaRPr lang="de-DE"/>
        </a:p>
      </dgm:t>
    </dgm:pt>
    <dgm:pt modelId="{0D94A38A-23C5-4C61-B667-6674CEF41B86}">
      <dgm:prSet custT="1"/>
      <dgm:spPr/>
      <dgm:t>
        <a:bodyPr/>
        <a:lstStyle/>
        <a:p>
          <a:r>
            <a:rPr lang="de-DE" sz="1600" dirty="0" smtClean="0"/>
            <a:t>Entwicklung von 1 Arbeitsauftrag und 1 Video für die Lektionen 5-7, 1 Einführungsvideo </a:t>
          </a:r>
          <a:r>
            <a:rPr lang="en-GB" sz="1600" dirty="0" smtClean="0"/>
            <a:t>(</a:t>
          </a:r>
          <a:r>
            <a:rPr lang="en-GB" sz="1600" i="1" dirty="0" smtClean="0"/>
            <a:t>ACADEMY</a:t>
          </a:r>
          <a:r>
            <a:rPr lang="en-GB" sz="1600" dirty="0" smtClean="0"/>
            <a:t>)</a:t>
          </a:r>
          <a:endParaRPr lang="en-GB" sz="1600" dirty="0"/>
        </a:p>
      </dgm:t>
    </dgm:pt>
    <dgm:pt modelId="{17C328C7-EBE4-4A1B-9717-252A2D5F1F47}" type="parTrans" cxnId="{B1E19E47-4A36-468A-9AF0-01738415BDBF}">
      <dgm:prSet/>
      <dgm:spPr/>
      <dgm:t>
        <a:bodyPr/>
        <a:lstStyle/>
        <a:p>
          <a:endParaRPr lang="de-DE"/>
        </a:p>
      </dgm:t>
    </dgm:pt>
    <dgm:pt modelId="{A89F0C09-2363-4189-8C1C-6AC4313E45A7}" type="sibTrans" cxnId="{B1E19E47-4A36-468A-9AF0-01738415BDBF}">
      <dgm:prSet/>
      <dgm:spPr/>
      <dgm:t>
        <a:bodyPr/>
        <a:lstStyle/>
        <a:p>
          <a:endParaRPr lang="de-DE"/>
        </a:p>
      </dgm:t>
    </dgm:pt>
    <dgm:pt modelId="{55E63FFE-E52E-4954-9B2D-B1435B802ECB}">
      <dgm:prSet custT="1"/>
      <dgm:spPr/>
      <dgm:t>
        <a:bodyPr/>
        <a:lstStyle/>
        <a:p>
          <a:r>
            <a:rPr lang="de-DE" sz="1600" dirty="0" smtClean="0"/>
            <a:t>Entwicklung einer Zertifikatsvorlage</a:t>
          </a:r>
          <a:r>
            <a:rPr lang="en-GB" sz="1600" dirty="0" smtClean="0"/>
            <a:t> (</a:t>
          </a:r>
          <a:r>
            <a:rPr lang="en-GB" sz="1600" i="1" dirty="0" smtClean="0"/>
            <a:t>EXELIA</a:t>
          </a:r>
          <a:r>
            <a:rPr lang="en-GB" sz="1600" dirty="0" smtClean="0"/>
            <a:t>)</a:t>
          </a:r>
          <a:endParaRPr lang="en-GB" sz="1600" dirty="0"/>
        </a:p>
      </dgm:t>
    </dgm:pt>
    <dgm:pt modelId="{C7B0D7E4-92E0-4F4C-AF54-034A95898983}" type="parTrans" cxnId="{4AFCC8C2-F089-4D29-980C-993314F1B0EC}">
      <dgm:prSet/>
      <dgm:spPr/>
      <dgm:t>
        <a:bodyPr/>
        <a:lstStyle/>
        <a:p>
          <a:endParaRPr lang="de-DE"/>
        </a:p>
      </dgm:t>
    </dgm:pt>
    <dgm:pt modelId="{69616128-AF61-4CD2-883E-EEB0DE1D4720}" type="sibTrans" cxnId="{4AFCC8C2-F089-4D29-980C-993314F1B0EC}">
      <dgm:prSet/>
      <dgm:spPr/>
      <dgm:t>
        <a:bodyPr/>
        <a:lstStyle/>
        <a:p>
          <a:endParaRPr lang="de-DE"/>
        </a:p>
      </dgm:t>
    </dgm:pt>
    <dgm:pt modelId="{10E2AFF7-0EDE-4EC3-90BF-FC865953D9F1}">
      <dgm:prSet custT="1"/>
      <dgm:spPr/>
      <dgm:t>
        <a:bodyPr/>
        <a:lstStyle/>
        <a:p>
          <a:r>
            <a:rPr lang="de-DE" sz="1600" dirty="0" smtClean="0"/>
            <a:t>Übersetzung von Arbeitsaufträgen und Videountertiteln </a:t>
          </a:r>
          <a:r>
            <a:rPr lang="en-GB" sz="1600" dirty="0" smtClean="0"/>
            <a:t>(</a:t>
          </a:r>
          <a:r>
            <a:rPr lang="de-DE" sz="1600" i="1" dirty="0" smtClean="0"/>
            <a:t>alle Partner</a:t>
          </a:r>
          <a:r>
            <a:rPr lang="en-GB" sz="1600" dirty="0" smtClean="0"/>
            <a:t>) </a:t>
          </a:r>
          <a:endParaRPr lang="en-GB" sz="1600" dirty="0"/>
        </a:p>
      </dgm:t>
    </dgm:pt>
    <dgm:pt modelId="{71AEF0AA-67BD-483C-B7EB-CFE2EB0D271A}" type="parTrans" cxnId="{94762BDF-5203-48C1-B976-E2C7F3EA5C0C}">
      <dgm:prSet/>
      <dgm:spPr/>
      <dgm:t>
        <a:bodyPr/>
        <a:lstStyle/>
        <a:p>
          <a:endParaRPr lang="de-DE"/>
        </a:p>
      </dgm:t>
    </dgm:pt>
    <dgm:pt modelId="{2729A2B1-8430-41BF-A501-B7E4573D3D87}" type="sibTrans" cxnId="{94762BDF-5203-48C1-B976-E2C7F3EA5C0C}">
      <dgm:prSet/>
      <dgm:spPr/>
      <dgm:t>
        <a:bodyPr/>
        <a:lstStyle/>
        <a:p>
          <a:endParaRPr lang="de-DE"/>
        </a:p>
      </dgm:t>
    </dgm:pt>
    <dgm:pt modelId="{9FEECCA0-6869-482E-9B4C-42A29DA771D5}" type="pres">
      <dgm:prSet presAssocID="{9D21368C-8416-467C-B738-01EE94FC2D13}" presName="rootnode" presStyleCnt="0">
        <dgm:presLayoutVars>
          <dgm:chMax/>
          <dgm:chPref/>
          <dgm:dir/>
          <dgm:animLvl val="lvl"/>
        </dgm:presLayoutVars>
      </dgm:prSet>
      <dgm:spPr/>
      <dgm:t>
        <a:bodyPr/>
        <a:lstStyle/>
        <a:p>
          <a:endParaRPr lang="de-DE"/>
        </a:p>
      </dgm:t>
    </dgm:pt>
    <dgm:pt modelId="{97B35B62-0411-47EE-9760-4B1CB22CD249}" type="pres">
      <dgm:prSet presAssocID="{AC1C4642-F57C-4324-BE31-7122539C2790}" presName="composite" presStyleCnt="0"/>
      <dgm:spPr/>
    </dgm:pt>
    <dgm:pt modelId="{BA220CC7-0DCC-41FF-9765-9F23D35777E5}" type="pres">
      <dgm:prSet presAssocID="{AC1C4642-F57C-4324-BE31-7122539C2790}" presName="bentUpArrow1" presStyleLbl="alignImgPlace1" presStyleIdx="0" presStyleCnt="2" custScaleX="107527" custLinFactX="-76111" custLinFactNeighborX="-100000" custLinFactNeighborY="-2643"/>
      <dgm:spPr/>
    </dgm:pt>
    <dgm:pt modelId="{9A7CA8A3-2D74-40B3-829F-8CA21A66C4AF}" type="pres">
      <dgm:prSet presAssocID="{AC1C4642-F57C-4324-BE31-7122539C2790}" presName="ParentText" presStyleLbl="node1" presStyleIdx="0" presStyleCnt="3" custScaleX="167700" custLinFactX="-7911" custLinFactNeighborX="-100000" custLinFactNeighborY="-1216">
        <dgm:presLayoutVars>
          <dgm:chMax val="1"/>
          <dgm:chPref val="1"/>
          <dgm:bulletEnabled val="1"/>
        </dgm:presLayoutVars>
      </dgm:prSet>
      <dgm:spPr/>
      <dgm:t>
        <a:bodyPr/>
        <a:lstStyle/>
        <a:p>
          <a:endParaRPr lang="de-DE"/>
        </a:p>
      </dgm:t>
    </dgm:pt>
    <dgm:pt modelId="{5F6A8954-083C-42B3-A7B4-C4E6B3103DE9}" type="pres">
      <dgm:prSet presAssocID="{AC1C4642-F57C-4324-BE31-7122539C2790}" presName="ChildText" presStyleLbl="revTx" presStyleIdx="0" presStyleCnt="3" custLinFactNeighborX="91872" custLinFactNeighborY="6771">
        <dgm:presLayoutVars>
          <dgm:chMax val="0"/>
          <dgm:chPref val="0"/>
          <dgm:bulletEnabled val="1"/>
        </dgm:presLayoutVars>
      </dgm:prSet>
      <dgm:spPr/>
    </dgm:pt>
    <dgm:pt modelId="{362A5C27-2A97-4D5B-BADB-80D771B5FBE1}" type="pres">
      <dgm:prSet presAssocID="{E6C0C005-4488-4CD2-B0C1-AC0887E320FC}" presName="sibTrans" presStyleCnt="0"/>
      <dgm:spPr/>
    </dgm:pt>
    <dgm:pt modelId="{B90B838C-ACFA-48A4-AA21-10F76AF3683D}" type="pres">
      <dgm:prSet presAssocID="{F13414A6-B9C3-4DC9-BAD4-171E1D35794E}" presName="composite" presStyleCnt="0"/>
      <dgm:spPr/>
    </dgm:pt>
    <dgm:pt modelId="{17CABDA1-08F7-49EE-B2D0-F073DD9A1C19}" type="pres">
      <dgm:prSet presAssocID="{F13414A6-B9C3-4DC9-BAD4-171E1D35794E}" presName="bentUpArrow1" presStyleLbl="alignImgPlace1" presStyleIdx="1" presStyleCnt="2" custScaleY="152450" custLinFactX="-200000" custLinFactNeighborX="-214106" custLinFactNeighborY="-14181"/>
      <dgm:spPr/>
    </dgm:pt>
    <dgm:pt modelId="{C4D48AD8-D998-4EA5-B160-52B033AC3236}" type="pres">
      <dgm:prSet presAssocID="{F13414A6-B9C3-4DC9-BAD4-171E1D35794E}" presName="ParentText" presStyleLbl="node1" presStyleIdx="1" presStyleCnt="3" custScaleX="156867" custLinFactX="-67128" custLinFactNeighborX="-100000" custLinFactNeighborY="-6372">
        <dgm:presLayoutVars>
          <dgm:chMax val="1"/>
          <dgm:chPref val="1"/>
          <dgm:bulletEnabled val="1"/>
        </dgm:presLayoutVars>
      </dgm:prSet>
      <dgm:spPr/>
      <dgm:t>
        <a:bodyPr/>
        <a:lstStyle/>
        <a:p>
          <a:endParaRPr lang="de-DE"/>
        </a:p>
      </dgm:t>
    </dgm:pt>
    <dgm:pt modelId="{8A227779-2D2A-44DD-9650-A51301346F74}" type="pres">
      <dgm:prSet presAssocID="{F13414A6-B9C3-4DC9-BAD4-171E1D35794E}" presName="ChildText" presStyleLbl="revTx" presStyleIdx="1" presStyleCnt="3" custScaleX="629081" custScaleY="167424" custLinFactNeighborX="80767" custLinFactNeighborY="-16884">
        <dgm:presLayoutVars>
          <dgm:chMax val="0"/>
          <dgm:chPref val="0"/>
          <dgm:bulletEnabled val="1"/>
        </dgm:presLayoutVars>
      </dgm:prSet>
      <dgm:spPr/>
      <dgm:t>
        <a:bodyPr/>
        <a:lstStyle/>
        <a:p>
          <a:endParaRPr lang="de-DE"/>
        </a:p>
      </dgm:t>
    </dgm:pt>
    <dgm:pt modelId="{0EDCF3EC-BC26-43A7-9F5C-0A612D86C087}" type="pres">
      <dgm:prSet presAssocID="{680795F8-0DFC-4197-91DB-043953773542}" presName="sibTrans" presStyleCnt="0"/>
      <dgm:spPr/>
    </dgm:pt>
    <dgm:pt modelId="{BBFCBE64-A322-43D2-AEC5-D46BEE488DB0}" type="pres">
      <dgm:prSet presAssocID="{FBDB6B01-B93F-4625-83E0-E9F36C54E214}" presName="composite" presStyleCnt="0"/>
      <dgm:spPr/>
    </dgm:pt>
    <dgm:pt modelId="{EBE7C0FA-B603-4513-B342-B0FB7A799D11}" type="pres">
      <dgm:prSet presAssocID="{FBDB6B01-B93F-4625-83E0-E9F36C54E214}" presName="ParentText" presStyleLbl="node1" presStyleIdx="2" presStyleCnt="3" custScaleX="166918" custScaleY="104043" custLinFactX="-100000" custLinFactNeighborX="-146175" custLinFactNeighborY="-58641">
        <dgm:presLayoutVars>
          <dgm:chMax val="1"/>
          <dgm:chPref val="1"/>
          <dgm:bulletEnabled val="1"/>
        </dgm:presLayoutVars>
      </dgm:prSet>
      <dgm:spPr/>
      <dgm:t>
        <a:bodyPr/>
        <a:lstStyle/>
        <a:p>
          <a:endParaRPr lang="de-DE"/>
        </a:p>
      </dgm:t>
    </dgm:pt>
    <dgm:pt modelId="{70AC9AE7-28F5-4A54-9425-35B5A89456CC}" type="pres">
      <dgm:prSet presAssocID="{FBDB6B01-B93F-4625-83E0-E9F36C54E214}" presName="FinalChildText" presStyleLbl="revTx" presStyleIdx="2" presStyleCnt="3" custScaleX="571810" custScaleY="226708" custLinFactNeighborX="-54876" custLinFactNeighborY="-21064">
        <dgm:presLayoutVars>
          <dgm:chMax val="0"/>
          <dgm:chPref val="0"/>
          <dgm:bulletEnabled val="1"/>
        </dgm:presLayoutVars>
      </dgm:prSet>
      <dgm:spPr/>
      <dgm:t>
        <a:bodyPr/>
        <a:lstStyle/>
        <a:p>
          <a:endParaRPr lang="de-DE"/>
        </a:p>
      </dgm:t>
    </dgm:pt>
  </dgm:ptLst>
  <dgm:cxnLst>
    <dgm:cxn modelId="{5ADD39A6-E095-46D3-A493-7F1523CA2811}" type="presOf" srcId="{55E63FFE-E52E-4954-9B2D-B1435B802ECB}" destId="{70AC9AE7-28F5-4A54-9425-35B5A89456CC}" srcOrd="0" destOrd="2" presId="urn:microsoft.com/office/officeart/2005/8/layout/StepDownProcess"/>
    <dgm:cxn modelId="{BC72D919-568F-44CD-90FE-FFC51BC3B678}" srcId="{F13414A6-B9C3-4DC9-BAD4-171E1D35794E}" destId="{52266564-D088-4627-9F2F-F1C9C9DFA775}" srcOrd="1" destOrd="0" parTransId="{D23D5DEF-278A-4871-B4C0-C5094AE37C0E}" sibTransId="{9295E1BC-706A-47B8-AD4E-D7059B779B89}"/>
    <dgm:cxn modelId="{F0679F6F-4057-4D36-BDCF-A4A4B57AEF55}" srcId="{F13414A6-B9C3-4DC9-BAD4-171E1D35794E}" destId="{3F501CE0-6E3F-409C-A4A3-0B6BEB0959F6}" srcOrd="3" destOrd="0" parTransId="{E7D775ED-006C-4D09-95F0-272CD2D9289E}" sibTransId="{0F3A1865-423B-401A-8DDD-3A3AC638DEA8}"/>
    <dgm:cxn modelId="{EB51662E-992E-415A-9B9D-4F19CEFA2E3A}" srcId="{F13414A6-B9C3-4DC9-BAD4-171E1D35794E}" destId="{0D62F9BC-EE1A-4435-A484-CB9B92EFF9AE}" srcOrd="0" destOrd="0" parTransId="{C208C194-E640-4654-9E51-C5358A762A88}" sibTransId="{A34094CA-75B3-4A57-9C91-103EA5746CF7}"/>
    <dgm:cxn modelId="{4A5AE9E7-1685-4D20-B4FF-F6EB940C4148}" type="presOf" srcId="{FBDB6B01-B93F-4625-83E0-E9F36C54E214}" destId="{EBE7C0FA-B603-4513-B342-B0FB7A799D11}" srcOrd="0" destOrd="0" presId="urn:microsoft.com/office/officeart/2005/8/layout/StepDownProcess"/>
    <dgm:cxn modelId="{983AB517-489F-49F0-B6B3-22516118CC92}" type="presOf" srcId="{10E2AFF7-0EDE-4EC3-90BF-FC865953D9F1}" destId="{70AC9AE7-28F5-4A54-9425-35B5A89456CC}" srcOrd="0" destOrd="3" presId="urn:microsoft.com/office/officeart/2005/8/layout/StepDownProcess"/>
    <dgm:cxn modelId="{7098E2C0-C5C0-40C4-997A-2AC5044BA791}" srcId="{F13414A6-B9C3-4DC9-BAD4-171E1D35794E}" destId="{432A7DB8-A1EC-4878-9218-52C89BF19859}" srcOrd="2" destOrd="0" parTransId="{D6BE07A9-20F3-45BB-83F5-8D7E19355CA1}" sibTransId="{7A07E7A6-7F28-4CE5-9CEB-FB0EAC7DEEEE}"/>
    <dgm:cxn modelId="{62E60AC5-C764-49D5-AEA6-E549BF26CA98}" srcId="{9D21368C-8416-467C-B738-01EE94FC2D13}" destId="{FBDB6B01-B93F-4625-83E0-E9F36C54E214}" srcOrd="2" destOrd="0" parTransId="{6E9F993E-11CE-4A38-8F60-1A3C6BE295E8}" sibTransId="{F7EBB7BB-3129-494F-8666-98D74852554B}"/>
    <dgm:cxn modelId="{B1E19E47-4A36-468A-9AF0-01738415BDBF}" srcId="{FBDB6B01-B93F-4625-83E0-E9F36C54E214}" destId="{0D94A38A-23C5-4C61-B667-6674CEF41B86}" srcOrd="1" destOrd="0" parTransId="{17C328C7-EBE4-4A1B-9717-252A2D5F1F47}" sibTransId="{A89F0C09-2363-4189-8C1C-6AC4313E45A7}"/>
    <dgm:cxn modelId="{08AA76EC-50C7-427E-BB9E-60A411E40A4A}" type="presOf" srcId="{9D21368C-8416-467C-B738-01EE94FC2D13}" destId="{9FEECCA0-6869-482E-9B4C-42A29DA771D5}" srcOrd="0" destOrd="0" presId="urn:microsoft.com/office/officeart/2005/8/layout/StepDownProcess"/>
    <dgm:cxn modelId="{875C0D97-6B68-49FB-AEBA-51785106A392}" type="presOf" srcId="{3F501CE0-6E3F-409C-A4A3-0B6BEB0959F6}" destId="{8A227779-2D2A-44DD-9650-A51301346F74}" srcOrd="0" destOrd="3" presId="urn:microsoft.com/office/officeart/2005/8/layout/StepDownProcess"/>
    <dgm:cxn modelId="{9EF9169C-244B-411B-B70E-CC4884CF692E}" type="presOf" srcId="{432A7DB8-A1EC-4878-9218-52C89BF19859}" destId="{8A227779-2D2A-44DD-9650-A51301346F74}" srcOrd="0" destOrd="2" presId="urn:microsoft.com/office/officeart/2005/8/layout/StepDownProcess"/>
    <dgm:cxn modelId="{AF34A5A2-DEE8-4605-A643-A742F4C66C6F}" srcId="{FBDB6B01-B93F-4625-83E0-E9F36C54E214}" destId="{1CAC9DD5-2D81-400F-B1AC-9E6C2C40A64F}" srcOrd="0" destOrd="0" parTransId="{C450F434-636B-4B25-B6CD-9F54C3EF31F6}" sibTransId="{83CD74AB-A239-47C9-B254-AB8B9CD987F3}"/>
    <dgm:cxn modelId="{46495A24-D03A-4F07-AED6-8D2316DD4396}" srcId="{9D21368C-8416-467C-B738-01EE94FC2D13}" destId="{AC1C4642-F57C-4324-BE31-7122539C2790}" srcOrd="0" destOrd="0" parTransId="{3FC8D80F-F2A5-4726-8BA5-F6656EA32F4C}" sibTransId="{E6C0C005-4488-4CD2-B0C1-AC0887E320FC}"/>
    <dgm:cxn modelId="{ED4CAD97-0E97-4E26-A4FE-A6E5572D65E0}" srcId="{9D21368C-8416-467C-B738-01EE94FC2D13}" destId="{F13414A6-B9C3-4DC9-BAD4-171E1D35794E}" srcOrd="1" destOrd="0" parTransId="{188BA120-C5DA-4B81-8FB6-62C0969B45AA}" sibTransId="{680795F8-0DFC-4197-91DB-043953773542}"/>
    <dgm:cxn modelId="{42FDB069-438D-4E6F-AC4B-A0813B89A359}" type="presOf" srcId="{0D62F9BC-EE1A-4435-A484-CB9B92EFF9AE}" destId="{8A227779-2D2A-44DD-9650-A51301346F74}" srcOrd="0" destOrd="0" presId="urn:microsoft.com/office/officeart/2005/8/layout/StepDownProcess"/>
    <dgm:cxn modelId="{1D83DDAE-F3CF-4CD3-A9A1-14F5AE7235E0}" type="presOf" srcId="{F13414A6-B9C3-4DC9-BAD4-171E1D35794E}" destId="{C4D48AD8-D998-4EA5-B160-52B033AC3236}" srcOrd="0" destOrd="0" presId="urn:microsoft.com/office/officeart/2005/8/layout/StepDownProcess"/>
    <dgm:cxn modelId="{07DC6C69-1675-4D0C-99B2-3ECB7E031CE7}" type="presOf" srcId="{0D94A38A-23C5-4C61-B667-6674CEF41B86}" destId="{70AC9AE7-28F5-4A54-9425-35B5A89456CC}" srcOrd="0" destOrd="1" presId="urn:microsoft.com/office/officeart/2005/8/layout/StepDownProcess"/>
    <dgm:cxn modelId="{306B5A78-7FE5-4C90-BAE3-F11338721DF0}" type="presOf" srcId="{1CAC9DD5-2D81-400F-B1AC-9E6C2C40A64F}" destId="{70AC9AE7-28F5-4A54-9425-35B5A89456CC}" srcOrd="0" destOrd="0" presId="urn:microsoft.com/office/officeart/2005/8/layout/StepDownProcess"/>
    <dgm:cxn modelId="{94762BDF-5203-48C1-B976-E2C7F3EA5C0C}" srcId="{FBDB6B01-B93F-4625-83E0-E9F36C54E214}" destId="{10E2AFF7-0EDE-4EC3-90BF-FC865953D9F1}" srcOrd="3" destOrd="0" parTransId="{71AEF0AA-67BD-483C-B7EB-CFE2EB0D271A}" sibTransId="{2729A2B1-8430-41BF-A501-B7E4573D3D87}"/>
    <dgm:cxn modelId="{FF1A34B4-6170-4281-840A-401E5549B7C1}" type="presOf" srcId="{AC1C4642-F57C-4324-BE31-7122539C2790}" destId="{9A7CA8A3-2D74-40B3-829F-8CA21A66C4AF}" srcOrd="0" destOrd="0" presId="urn:microsoft.com/office/officeart/2005/8/layout/StepDownProcess"/>
    <dgm:cxn modelId="{4AFCC8C2-F089-4D29-980C-993314F1B0EC}" srcId="{FBDB6B01-B93F-4625-83E0-E9F36C54E214}" destId="{55E63FFE-E52E-4954-9B2D-B1435B802ECB}" srcOrd="2" destOrd="0" parTransId="{C7B0D7E4-92E0-4F4C-AF54-034A95898983}" sibTransId="{69616128-AF61-4CD2-883E-EEB0DE1D4720}"/>
    <dgm:cxn modelId="{A32F855B-A618-493E-93A5-500C0A7C7D5B}" type="presOf" srcId="{52266564-D088-4627-9F2F-F1C9C9DFA775}" destId="{8A227779-2D2A-44DD-9650-A51301346F74}" srcOrd="0" destOrd="1" presId="urn:microsoft.com/office/officeart/2005/8/layout/StepDownProcess"/>
    <dgm:cxn modelId="{FF090772-84F6-4513-B103-65D3314CF390}" type="presParOf" srcId="{9FEECCA0-6869-482E-9B4C-42A29DA771D5}" destId="{97B35B62-0411-47EE-9760-4B1CB22CD249}" srcOrd="0" destOrd="0" presId="urn:microsoft.com/office/officeart/2005/8/layout/StepDownProcess"/>
    <dgm:cxn modelId="{37F1679E-EDFC-4FA6-8DC6-4EB37A44D68B}" type="presParOf" srcId="{97B35B62-0411-47EE-9760-4B1CB22CD249}" destId="{BA220CC7-0DCC-41FF-9765-9F23D35777E5}" srcOrd="0" destOrd="0" presId="urn:microsoft.com/office/officeart/2005/8/layout/StepDownProcess"/>
    <dgm:cxn modelId="{736CC241-4021-4D98-9CE9-A21F045B91AB}" type="presParOf" srcId="{97B35B62-0411-47EE-9760-4B1CB22CD249}" destId="{9A7CA8A3-2D74-40B3-829F-8CA21A66C4AF}" srcOrd="1" destOrd="0" presId="urn:microsoft.com/office/officeart/2005/8/layout/StepDownProcess"/>
    <dgm:cxn modelId="{405E251A-9E4B-4B4F-9346-5057B1550CE5}" type="presParOf" srcId="{97B35B62-0411-47EE-9760-4B1CB22CD249}" destId="{5F6A8954-083C-42B3-A7B4-C4E6B3103DE9}" srcOrd="2" destOrd="0" presId="urn:microsoft.com/office/officeart/2005/8/layout/StepDownProcess"/>
    <dgm:cxn modelId="{FE1F63E3-F4EA-4C68-A2D9-8F118446757D}" type="presParOf" srcId="{9FEECCA0-6869-482E-9B4C-42A29DA771D5}" destId="{362A5C27-2A97-4D5B-BADB-80D771B5FBE1}" srcOrd="1" destOrd="0" presId="urn:microsoft.com/office/officeart/2005/8/layout/StepDownProcess"/>
    <dgm:cxn modelId="{836BBC0D-0CC6-4064-AC29-F81AC47CCD88}" type="presParOf" srcId="{9FEECCA0-6869-482E-9B4C-42A29DA771D5}" destId="{B90B838C-ACFA-48A4-AA21-10F76AF3683D}" srcOrd="2" destOrd="0" presId="urn:microsoft.com/office/officeart/2005/8/layout/StepDownProcess"/>
    <dgm:cxn modelId="{B93A8EBB-873E-445E-8B80-32D60985BB9F}" type="presParOf" srcId="{B90B838C-ACFA-48A4-AA21-10F76AF3683D}" destId="{17CABDA1-08F7-49EE-B2D0-F073DD9A1C19}" srcOrd="0" destOrd="0" presId="urn:microsoft.com/office/officeart/2005/8/layout/StepDownProcess"/>
    <dgm:cxn modelId="{99D996C7-B3BA-452F-BC28-FBA311282C7E}" type="presParOf" srcId="{B90B838C-ACFA-48A4-AA21-10F76AF3683D}" destId="{C4D48AD8-D998-4EA5-B160-52B033AC3236}" srcOrd="1" destOrd="0" presId="urn:microsoft.com/office/officeart/2005/8/layout/StepDownProcess"/>
    <dgm:cxn modelId="{54677C16-5DA9-4D9D-A9A3-D8B5A701DEF6}" type="presParOf" srcId="{B90B838C-ACFA-48A4-AA21-10F76AF3683D}" destId="{8A227779-2D2A-44DD-9650-A51301346F74}" srcOrd="2" destOrd="0" presId="urn:microsoft.com/office/officeart/2005/8/layout/StepDownProcess"/>
    <dgm:cxn modelId="{3CA98162-001D-40D9-B61A-6F7946A17E41}" type="presParOf" srcId="{9FEECCA0-6869-482E-9B4C-42A29DA771D5}" destId="{0EDCF3EC-BC26-43A7-9F5C-0A612D86C087}" srcOrd="3" destOrd="0" presId="urn:microsoft.com/office/officeart/2005/8/layout/StepDownProcess"/>
    <dgm:cxn modelId="{074AFC23-BC0F-4647-A55D-3067E683140C}" type="presParOf" srcId="{9FEECCA0-6869-482E-9B4C-42A29DA771D5}" destId="{BBFCBE64-A322-43D2-AEC5-D46BEE488DB0}" srcOrd="4" destOrd="0" presId="urn:microsoft.com/office/officeart/2005/8/layout/StepDownProcess"/>
    <dgm:cxn modelId="{212F04DD-D73B-40F8-9949-234DA9CC1F82}" type="presParOf" srcId="{BBFCBE64-A322-43D2-AEC5-D46BEE488DB0}" destId="{EBE7C0FA-B603-4513-B342-B0FB7A799D11}" srcOrd="0" destOrd="0" presId="urn:microsoft.com/office/officeart/2005/8/layout/StepDownProcess"/>
    <dgm:cxn modelId="{1BFED7E5-6346-434A-A65F-CE930426FC7A}" type="presParOf" srcId="{BBFCBE64-A322-43D2-AEC5-D46BEE488DB0}" destId="{70AC9AE7-28F5-4A54-9425-35B5A89456C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20CC7-0DCC-41FF-9765-9F23D35777E5}">
      <dsp:nvSpPr>
        <dsp:cNvPr id="0" name=""/>
        <dsp:cNvSpPr/>
      </dsp:nvSpPr>
      <dsp:spPr>
        <a:xfrm rot="5400000">
          <a:off x="1881189" y="1169354"/>
          <a:ext cx="1036170" cy="117964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CA8A3-2D74-40B3-829F-8CA21A66C4AF}">
      <dsp:nvSpPr>
        <dsp:cNvPr id="0" name=""/>
        <dsp:cNvSpPr/>
      </dsp:nvSpPr>
      <dsp:spPr>
        <a:xfrm>
          <a:off x="1487193" y="20738"/>
          <a:ext cx="2925193" cy="122095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O2: </a:t>
          </a:r>
          <a:r>
            <a:rPr lang="de-DE" sz="1800" b="1" kern="1200" dirty="0" smtClean="0"/>
            <a:t>MACHINA-Lehrplanstruktur und offene Bildungsressourcen</a:t>
          </a:r>
          <a:endParaRPr lang="de-DE" sz="1800" b="1" kern="1200" dirty="0"/>
        </a:p>
      </dsp:txBody>
      <dsp:txXfrm>
        <a:off x="1546806" y="80351"/>
        <a:ext cx="2805967" cy="1101728"/>
      </dsp:txXfrm>
    </dsp:sp>
    <dsp:sp modelId="{5F6A8954-083C-42B3-A7B4-C4E6B3103DE9}">
      <dsp:nvSpPr>
        <dsp:cNvPr id="0" name=""/>
        <dsp:cNvSpPr/>
      </dsp:nvSpPr>
      <dsp:spPr>
        <a:xfrm>
          <a:off x="4987465" y="204002"/>
          <a:ext cx="1268638" cy="986829"/>
        </a:xfrm>
        <a:prstGeom prst="rect">
          <a:avLst/>
        </a:prstGeom>
        <a:noFill/>
        <a:ln>
          <a:noFill/>
        </a:ln>
        <a:effectLst/>
      </dsp:spPr>
      <dsp:style>
        <a:lnRef idx="0">
          <a:scrgbClr r="0" g="0" b="0"/>
        </a:lnRef>
        <a:fillRef idx="0">
          <a:scrgbClr r="0" g="0" b="0"/>
        </a:fillRef>
        <a:effectRef idx="0">
          <a:scrgbClr r="0" g="0" b="0"/>
        </a:effectRef>
        <a:fontRef idx="minor"/>
      </dsp:style>
    </dsp:sp>
    <dsp:sp modelId="{17CABDA1-08F7-49EE-B2D0-F073DD9A1C19}">
      <dsp:nvSpPr>
        <dsp:cNvPr id="0" name=""/>
        <dsp:cNvSpPr/>
      </dsp:nvSpPr>
      <dsp:spPr>
        <a:xfrm rot="5400000">
          <a:off x="1694397" y="2449654"/>
          <a:ext cx="1397037" cy="117964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D48AD8-D998-4EA5-B160-52B033AC3236}">
      <dsp:nvSpPr>
        <dsp:cNvPr id="0" name=""/>
        <dsp:cNvSpPr/>
      </dsp:nvSpPr>
      <dsp:spPr>
        <a:xfrm>
          <a:off x="2947691" y="1373055"/>
          <a:ext cx="2013429" cy="122095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O2-T3: </a:t>
          </a:r>
          <a:r>
            <a:rPr lang="de-DE" sz="1800" b="1" kern="1200" dirty="0" smtClean="0"/>
            <a:t>Entwicklung eines Trainerhandbuchs</a:t>
          </a:r>
          <a:endParaRPr lang="de-DE" sz="1800" kern="1200" dirty="0"/>
        </a:p>
      </dsp:txBody>
      <dsp:txXfrm>
        <a:off x="3007304" y="1432668"/>
        <a:ext cx="1894203" cy="1101728"/>
      </dsp:txXfrm>
    </dsp:sp>
    <dsp:sp modelId="{8A227779-2D2A-44DD-9650-A51301346F74}">
      <dsp:nvSpPr>
        <dsp:cNvPr id="0" name=""/>
        <dsp:cNvSpPr/>
      </dsp:nvSpPr>
      <dsp:spPr>
        <a:xfrm>
          <a:off x="5133928" y="1508719"/>
          <a:ext cx="4041718" cy="986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de-DE" sz="1600" b="0" kern="1200" dirty="0" smtClean="0"/>
            <a:t>Entwurf des VOOC-Kapitels </a:t>
          </a:r>
          <a:r>
            <a:rPr lang="en-US" sz="1600" b="0" kern="1200" dirty="0" smtClean="0"/>
            <a:t>(</a:t>
          </a:r>
          <a:r>
            <a:rPr lang="en-US" sz="1600" b="0" i="1" kern="1200" dirty="0"/>
            <a:t>EXELIA</a:t>
          </a:r>
          <a:r>
            <a:rPr lang="en-US" sz="1600" b="0" i="0" kern="1200" dirty="0"/>
            <a:t>)</a:t>
          </a:r>
          <a:endParaRPr lang="de-DE" sz="1600" kern="1200" dirty="0"/>
        </a:p>
        <a:p>
          <a:pPr marL="171450" lvl="1" indent="-171450" algn="l" defTabSz="711200">
            <a:lnSpc>
              <a:spcPct val="90000"/>
            </a:lnSpc>
            <a:spcBef>
              <a:spcPct val="0"/>
            </a:spcBef>
            <a:spcAft>
              <a:spcPct val="15000"/>
            </a:spcAft>
            <a:buChar char="••"/>
          </a:pPr>
          <a:r>
            <a:rPr lang="de-DE" sz="1600" b="0" kern="1200" dirty="0" smtClean="0"/>
            <a:t>Ausbilderhandbuch </a:t>
          </a:r>
          <a:r>
            <a:rPr lang="en-US" sz="1600" b="0" kern="1200" dirty="0" smtClean="0"/>
            <a:t>(</a:t>
          </a:r>
          <a:r>
            <a:rPr lang="en-US" sz="1600" b="0" i="1" kern="1200" dirty="0" smtClean="0"/>
            <a:t>UCBL</a:t>
          </a:r>
          <a:r>
            <a:rPr lang="en-US" sz="1600" b="0" i="0" kern="1200" dirty="0"/>
            <a:t>)</a:t>
          </a:r>
          <a:r>
            <a:rPr lang="en-US" sz="1600" b="0" kern="1200" dirty="0"/>
            <a:t> </a:t>
          </a:r>
          <a:endParaRPr lang="de-DE" sz="1600" b="0" kern="1200" dirty="0"/>
        </a:p>
      </dsp:txBody>
      <dsp:txXfrm>
        <a:off x="5133928" y="1508719"/>
        <a:ext cx="4041718" cy="986829"/>
      </dsp:txXfrm>
    </dsp:sp>
    <dsp:sp modelId="{EBE7C0FA-B603-4513-B342-B0FB7A799D11}">
      <dsp:nvSpPr>
        <dsp:cNvPr id="0" name=""/>
        <dsp:cNvSpPr/>
      </dsp:nvSpPr>
      <dsp:spPr>
        <a:xfrm>
          <a:off x="2901879" y="2780555"/>
          <a:ext cx="2127716" cy="122095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O2-T4: </a:t>
          </a:r>
          <a:r>
            <a:rPr lang="de-DE" sz="1800" b="1" kern="1200" dirty="0" smtClean="0"/>
            <a:t>Leitlinien zur Integration in die Berufsbildung</a:t>
          </a:r>
          <a:endParaRPr lang="de-DE" sz="1800" kern="1200" dirty="0"/>
        </a:p>
      </dsp:txBody>
      <dsp:txXfrm>
        <a:off x="2961492" y="2840168"/>
        <a:ext cx="2008490" cy="1101728"/>
      </dsp:txXfrm>
    </dsp:sp>
    <dsp:sp modelId="{70AC9AE7-28F5-4A54-9425-35B5A89456CC}">
      <dsp:nvSpPr>
        <dsp:cNvPr id="0" name=""/>
        <dsp:cNvSpPr/>
      </dsp:nvSpPr>
      <dsp:spPr>
        <a:xfrm>
          <a:off x="5127108" y="2573085"/>
          <a:ext cx="3297585" cy="127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de-DE" sz="1600" kern="1200" dirty="0"/>
        </a:p>
        <a:p>
          <a:pPr marL="171450" lvl="1" indent="-171450" algn="l" defTabSz="711200">
            <a:lnSpc>
              <a:spcPct val="90000"/>
            </a:lnSpc>
            <a:spcBef>
              <a:spcPct val="0"/>
            </a:spcBef>
            <a:spcAft>
              <a:spcPct val="15000"/>
            </a:spcAft>
            <a:buChar char="••"/>
          </a:pPr>
          <a:r>
            <a:rPr lang="de-DE" sz="1600" b="0" u="none" kern="1200" dirty="0" smtClean="0"/>
            <a:t>Leitlinien für die Integration in die Berufsbildung</a:t>
          </a:r>
          <a:r>
            <a:rPr lang="en-US" sz="1600" b="0" u="none" kern="1200" dirty="0" smtClean="0"/>
            <a:t> </a:t>
          </a:r>
          <a:r>
            <a:rPr lang="en-US" sz="1600" b="0" u="none" kern="1200" dirty="0"/>
            <a:t>(</a:t>
          </a:r>
          <a:r>
            <a:rPr lang="en-US" sz="1600" b="0" i="1" u="none" kern="1200" dirty="0"/>
            <a:t>L3S</a:t>
          </a:r>
          <a:r>
            <a:rPr lang="en-US" sz="1600" b="0" u="none" kern="1200" dirty="0"/>
            <a:t>)</a:t>
          </a:r>
          <a:endParaRPr lang="en-GB" sz="1600" b="1" u="none" kern="1200" dirty="0"/>
        </a:p>
      </dsp:txBody>
      <dsp:txXfrm>
        <a:off x="5127108" y="2573085"/>
        <a:ext cx="3297585" cy="1273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20CC7-0DCC-41FF-9765-9F23D35777E5}">
      <dsp:nvSpPr>
        <dsp:cNvPr id="0" name=""/>
        <dsp:cNvSpPr/>
      </dsp:nvSpPr>
      <dsp:spPr>
        <a:xfrm rot="5400000">
          <a:off x="754862" y="843024"/>
          <a:ext cx="797990" cy="97686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CA8A3-2D74-40B3-829F-8CA21A66C4AF}">
      <dsp:nvSpPr>
        <dsp:cNvPr id="0" name=""/>
        <dsp:cNvSpPr/>
      </dsp:nvSpPr>
      <dsp:spPr>
        <a:xfrm>
          <a:off x="239042" y="2283"/>
          <a:ext cx="2252791" cy="94029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O3: </a:t>
          </a:r>
          <a:r>
            <a:rPr lang="de-DE" sz="1600" b="1" kern="1200" dirty="0" err="1" smtClean="0"/>
            <a:t>Vocational</a:t>
          </a:r>
          <a:r>
            <a:rPr lang="de-DE" sz="1600" b="1" kern="1200" dirty="0" smtClean="0"/>
            <a:t> Open Online Course (VOOC)-Infrastrukturen</a:t>
          </a:r>
          <a:endParaRPr lang="de-DE" sz="1600" b="1" kern="1200" dirty="0"/>
        </a:p>
      </dsp:txBody>
      <dsp:txXfrm>
        <a:off x="284952" y="48193"/>
        <a:ext cx="2160971" cy="848478"/>
      </dsp:txXfrm>
    </dsp:sp>
    <dsp:sp modelId="{5F6A8954-083C-42B3-A7B4-C4E6B3103DE9}">
      <dsp:nvSpPr>
        <dsp:cNvPr id="0" name=""/>
        <dsp:cNvSpPr/>
      </dsp:nvSpPr>
      <dsp:spPr>
        <a:xfrm>
          <a:off x="4384339" y="154855"/>
          <a:ext cx="977022" cy="759991"/>
        </a:xfrm>
        <a:prstGeom prst="rect">
          <a:avLst/>
        </a:prstGeom>
        <a:noFill/>
        <a:ln>
          <a:noFill/>
        </a:ln>
        <a:effectLst/>
      </dsp:spPr>
      <dsp:style>
        <a:lnRef idx="0">
          <a:scrgbClr r="0" g="0" b="0"/>
        </a:lnRef>
        <a:fillRef idx="0">
          <a:scrgbClr r="0" g="0" b="0"/>
        </a:fillRef>
        <a:effectRef idx="0">
          <a:scrgbClr r="0" g="0" b="0"/>
        </a:effectRef>
        <a:fontRef idx="minor"/>
      </dsp:style>
    </dsp:sp>
    <dsp:sp modelId="{17CABDA1-08F7-49EE-B2D0-F073DD9A1C19}">
      <dsp:nvSpPr>
        <dsp:cNvPr id="0" name=""/>
        <dsp:cNvSpPr/>
      </dsp:nvSpPr>
      <dsp:spPr>
        <a:xfrm rot="5400000">
          <a:off x="502036" y="2007938"/>
          <a:ext cx="1216536" cy="90848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D48AD8-D998-4EA5-B160-52B033AC3236}">
      <dsp:nvSpPr>
        <dsp:cNvPr id="0" name=""/>
        <dsp:cNvSpPr/>
      </dsp:nvSpPr>
      <dsp:spPr>
        <a:xfrm>
          <a:off x="1634909" y="1176597"/>
          <a:ext cx="2107267" cy="94029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O3-T1: </a:t>
          </a:r>
          <a:r>
            <a:rPr lang="de-DE" sz="1600" b="1" kern="1200" dirty="0" smtClean="0"/>
            <a:t>Vorbereitung und Aufbau von MACHINA VOOC-Infrastrukturen</a:t>
          </a:r>
          <a:endParaRPr lang="de-DE" sz="1600" kern="1200" dirty="0"/>
        </a:p>
      </dsp:txBody>
      <dsp:txXfrm>
        <a:off x="1680819" y="1222507"/>
        <a:ext cx="2015447" cy="848478"/>
      </dsp:txXfrm>
    </dsp:sp>
    <dsp:sp modelId="{8A227779-2D2A-44DD-9650-A51301346F74}">
      <dsp:nvSpPr>
        <dsp:cNvPr id="0" name=""/>
        <dsp:cNvSpPr/>
      </dsp:nvSpPr>
      <dsp:spPr>
        <a:xfrm>
          <a:off x="3809816" y="941666"/>
          <a:ext cx="6146260" cy="1272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de-DE" sz="1600" b="0" kern="1200" dirty="0" smtClean="0"/>
            <a:t>Identifizierung von geeigneten VOOC-Plattformen </a:t>
          </a:r>
          <a:r>
            <a:rPr lang="en-US" sz="1600" b="0" kern="1200" dirty="0" smtClean="0"/>
            <a:t>(</a:t>
          </a:r>
          <a:r>
            <a:rPr lang="en-US" sz="1600" b="0" i="1" kern="1200" dirty="0" smtClean="0"/>
            <a:t>EXELIA</a:t>
          </a:r>
          <a:r>
            <a:rPr lang="en-US" sz="1600" b="0" kern="1200" dirty="0" smtClean="0"/>
            <a:t>)</a:t>
          </a:r>
          <a:endParaRPr lang="de-DE" sz="1600" kern="1200" dirty="0"/>
        </a:p>
        <a:p>
          <a:pPr marL="171450" lvl="1" indent="-171450" algn="l" defTabSz="711200">
            <a:lnSpc>
              <a:spcPct val="90000"/>
            </a:lnSpc>
            <a:spcBef>
              <a:spcPct val="0"/>
            </a:spcBef>
            <a:spcAft>
              <a:spcPct val="15000"/>
            </a:spcAft>
            <a:buChar char="••"/>
          </a:pPr>
          <a:r>
            <a:rPr lang="de-DE" sz="1600" kern="1200" dirty="0" smtClean="0"/>
            <a:t>Entwicklung von VOOC-Infrastrukturen in 6 Sprachen </a:t>
          </a:r>
          <a:r>
            <a:rPr lang="en-US" sz="1600" kern="1200" dirty="0" smtClean="0"/>
            <a:t>(</a:t>
          </a:r>
          <a:r>
            <a:rPr lang="en-US" sz="1600" i="1" kern="1200" dirty="0" smtClean="0"/>
            <a:t>EXELIA</a:t>
          </a:r>
          <a:r>
            <a:rPr lang="en-US" sz="1600" kern="1200" dirty="0" smtClean="0"/>
            <a:t>)</a:t>
          </a:r>
          <a:endParaRPr lang="en-US" sz="1600" kern="1200" dirty="0"/>
        </a:p>
        <a:p>
          <a:pPr marL="171450" lvl="1" indent="-171450" algn="l" defTabSz="711200">
            <a:lnSpc>
              <a:spcPct val="90000"/>
            </a:lnSpc>
            <a:spcBef>
              <a:spcPct val="0"/>
            </a:spcBef>
            <a:spcAft>
              <a:spcPct val="15000"/>
            </a:spcAft>
            <a:buChar char="••"/>
          </a:pPr>
          <a:r>
            <a:rPr lang="de-DE" sz="1600" kern="1200" dirty="0" smtClean="0"/>
            <a:t>Erstellung von Beschreibungsmaterial</a:t>
          </a:r>
          <a:r>
            <a:rPr lang="en-US" sz="1600" kern="1200" dirty="0" smtClean="0"/>
            <a:t> (</a:t>
          </a:r>
          <a:r>
            <a:rPr lang="en-US" sz="1600" i="1" kern="1200" dirty="0" smtClean="0"/>
            <a:t>EXELIA</a:t>
          </a:r>
          <a:r>
            <a:rPr lang="en-US" sz="1600" kern="1200" dirty="0" smtClean="0"/>
            <a:t>)</a:t>
          </a:r>
          <a:endParaRPr lang="en-GB" sz="1600" kern="1200" dirty="0"/>
        </a:p>
        <a:p>
          <a:pPr marL="171450" lvl="1" indent="-171450" algn="l" defTabSz="711200">
            <a:lnSpc>
              <a:spcPct val="90000"/>
            </a:lnSpc>
            <a:spcBef>
              <a:spcPct val="0"/>
            </a:spcBef>
            <a:spcAft>
              <a:spcPct val="15000"/>
            </a:spcAft>
            <a:buChar char="••"/>
          </a:pPr>
          <a:r>
            <a:rPr lang="de-DE" sz="1600" kern="1200" dirty="0" smtClean="0"/>
            <a:t>Gemeinsame Entscheidung für eine Plattform </a:t>
          </a:r>
          <a:r>
            <a:rPr lang="en-US" sz="1600" i="1" kern="1200" dirty="0" smtClean="0"/>
            <a:t>(a</a:t>
          </a:r>
          <a:r>
            <a:rPr lang="de-DE" sz="1600" i="1" kern="1200" dirty="0" err="1" smtClean="0"/>
            <a:t>lle</a:t>
          </a:r>
          <a:r>
            <a:rPr lang="de-DE" sz="1600" i="1" kern="1200" dirty="0" smtClean="0"/>
            <a:t> Partner</a:t>
          </a:r>
          <a:r>
            <a:rPr lang="en-US" sz="1600" kern="1200" dirty="0" smtClean="0"/>
            <a:t>)</a:t>
          </a:r>
          <a:endParaRPr lang="en-GB" sz="1600" kern="1200" dirty="0"/>
        </a:p>
      </dsp:txBody>
      <dsp:txXfrm>
        <a:off x="3809816" y="941666"/>
        <a:ext cx="6146260" cy="1272407"/>
      </dsp:txXfrm>
    </dsp:sp>
    <dsp:sp modelId="{EBE7C0FA-B603-4513-B342-B0FB7A799D11}">
      <dsp:nvSpPr>
        <dsp:cNvPr id="0" name=""/>
        <dsp:cNvSpPr/>
      </dsp:nvSpPr>
      <dsp:spPr>
        <a:xfrm>
          <a:off x="1557793" y="2323448"/>
          <a:ext cx="2242286" cy="97831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O3-T2: </a:t>
          </a:r>
          <a:r>
            <a:rPr lang="de-DE" sz="1600" b="1" kern="1200" dirty="0" smtClean="0"/>
            <a:t>Entwicklung von zusätzlichen pädagogischen VOOC-Materialien</a:t>
          </a:r>
          <a:endParaRPr lang="de-DE" sz="1600" kern="1200" dirty="0"/>
        </a:p>
      </dsp:txBody>
      <dsp:txXfrm>
        <a:off x="1605559" y="2371214"/>
        <a:ext cx="2146754" cy="882783"/>
      </dsp:txXfrm>
    </dsp:sp>
    <dsp:sp modelId="{70AC9AE7-28F5-4A54-9425-35B5A89456CC}">
      <dsp:nvSpPr>
        <dsp:cNvPr id="0" name=""/>
        <dsp:cNvSpPr/>
      </dsp:nvSpPr>
      <dsp:spPr>
        <a:xfrm>
          <a:off x="3816597" y="2341967"/>
          <a:ext cx="5586710" cy="172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de-DE" sz="1600" kern="1200" dirty="0" smtClean="0"/>
            <a:t>Entwicklung von 1 Arbeitsauftrag und 1 Video für die Lektionen 1-4 </a:t>
          </a:r>
          <a:r>
            <a:rPr lang="en-GB" sz="1600" kern="1200" dirty="0" smtClean="0"/>
            <a:t>(</a:t>
          </a:r>
          <a:r>
            <a:rPr lang="en-GB" sz="1600" i="1" kern="1200" dirty="0" smtClean="0"/>
            <a:t>L3S</a:t>
          </a:r>
          <a:r>
            <a:rPr lang="en-GB" sz="1600" kern="1200" dirty="0" smtClean="0"/>
            <a:t>)</a:t>
          </a:r>
          <a:endParaRPr lang="de-DE" sz="1600" kern="1200" dirty="0"/>
        </a:p>
        <a:p>
          <a:pPr marL="171450" lvl="1" indent="-171450" algn="l" defTabSz="711200">
            <a:lnSpc>
              <a:spcPct val="90000"/>
            </a:lnSpc>
            <a:spcBef>
              <a:spcPct val="0"/>
            </a:spcBef>
            <a:spcAft>
              <a:spcPct val="15000"/>
            </a:spcAft>
            <a:buChar char="••"/>
          </a:pPr>
          <a:r>
            <a:rPr lang="de-DE" sz="1600" kern="1200" dirty="0" smtClean="0"/>
            <a:t>Entwicklung von 1 Arbeitsauftrag und 1 Video für die Lektionen 5-7, 1 Einführungsvideo </a:t>
          </a:r>
          <a:r>
            <a:rPr lang="en-GB" sz="1600" kern="1200" dirty="0" smtClean="0"/>
            <a:t>(</a:t>
          </a:r>
          <a:r>
            <a:rPr lang="en-GB" sz="1600" i="1" kern="1200" dirty="0" smtClean="0"/>
            <a:t>ACADEMY</a:t>
          </a:r>
          <a:r>
            <a:rPr lang="en-GB" sz="1600" kern="1200" dirty="0" smtClean="0"/>
            <a:t>)</a:t>
          </a:r>
          <a:endParaRPr lang="en-GB" sz="1600" kern="1200" dirty="0"/>
        </a:p>
        <a:p>
          <a:pPr marL="171450" lvl="1" indent="-171450" algn="l" defTabSz="711200">
            <a:lnSpc>
              <a:spcPct val="90000"/>
            </a:lnSpc>
            <a:spcBef>
              <a:spcPct val="0"/>
            </a:spcBef>
            <a:spcAft>
              <a:spcPct val="15000"/>
            </a:spcAft>
            <a:buChar char="••"/>
          </a:pPr>
          <a:r>
            <a:rPr lang="de-DE" sz="1600" kern="1200" dirty="0" smtClean="0"/>
            <a:t>Entwicklung einer Zertifikatsvorlage</a:t>
          </a:r>
          <a:r>
            <a:rPr lang="en-GB" sz="1600" kern="1200" dirty="0" smtClean="0"/>
            <a:t> (</a:t>
          </a:r>
          <a:r>
            <a:rPr lang="en-GB" sz="1600" i="1" kern="1200" dirty="0" smtClean="0"/>
            <a:t>EXELIA</a:t>
          </a:r>
          <a:r>
            <a:rPr lang="en-GB" sz="1600" kern="1200" dirty="0" smtClean="0"/>
            <a:t>)</a:t>
          </a:r>
          <a:endParaRPr lang="en-GB" sz="1600" kern="1200" dirty="0"/>
        </a:p>
        <a:p>
          <a:pPr marL="171450" lvl="1" indent="-171450" algn="l" defTabSz="711200">
            <a:lnSpc>
              <a:spcPct val="90000"/>
            </a:lnSpc>
            <a:spcBef>
              <a:spcPct val="0"/>
            </a:spcBef>
            <a:spcAft>
              <a:spcPct val="15000"/>
            </a:spcAft>
            <a:buChar char="••"/>
          </a:pPr>
          <a:r>
            <a:rPr lang="de-DE" sz="1600" kern="1200" dirty="0" smtClean="0"/>
            <a:t>Übersetzung von Arbeitsaufträgen und Videountertiteln </a:t>
          </a:r>
          <a:r>
            <a:rPr lang="en-GB" sz="1600" kern="1200" dirty="0" smtClean="0"/>
            <a:t>(</a:t>
          </a:r>
          <a:r>
            <a:rPr lang="de-DE" sz="1600" i="1" kern="1200" dirty="0" smtClean="0"/>
            <a:t>alle Partner</a:t>
          </a:r>
          <a:r>
            <a:rPr lang="en-GB" sz="1600" kern="1200" dirty="0" smtClean="0"/>
            <a:t>) </a:t>
          </a:r>
          <a:endParaRPr lang="en-GB" sz="1600" kern="1200" dirty="0"/>
        </a:p>
      </dsp:txBody>
      <dsp:txXfrm>
        <a:off x="3816597" y="2341967"/>
        <a:ext cx="5586710" cy="172296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66E08-4A48-445F-95E8-CACD09C34337}" type="datetimeFigureOut">
              <a:rPr lang="en-US" smtClean="0"/>
              <a:t>9/20/2021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EC448-C298-4ED7-B6CD-542BBE0D2DC2}" type="slidenum">
              <a:rPr lang="en-US" smtClean="0"/>
              <a:t>‹#›</a:t>
            </a:fld>
            <a:endParaRPr lang="en-US"/>
          </a:p>
        </p:txBody>
      </p:sp>
    </p:spTree>
    <p:extLst>
      <p:ext uri="{BB962C8B-B14F-4D97-AF65-F5344CB8AC3E}">
        <p14:creationId xmlns:p14="http://schemas.microsoft.com/office/powerpoint/2010/main" val="77081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A5EC448-C298-4ED7-B6CD-542BBE0D2DC2}" type="slidenum">
              <a:rPr lang="en-US" smtClean="0"/>
              <a:t>1</a:t>
            </a:fld>
            <a:endParaRPr lang="en-US"/>
          </a:p>
        </p:txBody>
      </p:sp>
    </p:spTree>
    <p:extLst>
      <p:ext uri="{BB962C8B-B14F-4D97-AF65-F5344CB8AC3E}">
        <p14:creationId xmlns:p14="http://schemas.microsoft.com/office/powerpoint/2010/main" val="177824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3</a:t>
            </a:fld>
            <a:endParaRPr lang="en-US"/>
          </a:p>
        </p:txBody>
      </p:sp>
    </p:spTree>
    <p:extLst>
      <p:ext uri="{BB962C8B-B14F-4D97-AF65-F5344CB8AC3E}">
        <p14:creationId xmlns:p14="http://schemas.microsoft.com/office/powerpoint/2010/main" val="260452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6</a:t>
            </a:fld>
            <a:endParaRPr lang="en-US"/>
          </a:p>
        </p:txBody>
      </p:sp>
    </p:spTree>
    <p:extLst>
      <p:ext uri="{BB962C8B-B14F-4D97-AF65-F5344CB8AC3E}">
        <p14:creationId xmlns:p14="http://schemas.microsoft.com/office/powerpoint/2010/main" val="232760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7</a:t>
            </a:fld>
            <a:endParaRPr lang="en-US"/>
          </a:p>
        </p:txBody>
      </p:sp>
    </p:spTree>
    <p:extLst>
      <p:ext uri="{BB962C8B-B14F-4D97-AF65-F5344CB8AC3E}">
        <p14:creationId xmlns:p14="http://schemas.microsoft.com/office/powerpoint/2010/main" val="35838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8</a:t>
            </a:fld>
            <a:endParaRPr lang="en-US"/>
          </a:p>
        </p:txBody>
      </p:sp>
    </p:spTree>
    <p:extLst>
      <p:ext uri="{BB962C8B-B14F-4D97-AF65-F5344CB8AC3E}">
        <p14:creationId xmlns:p14="http://schemas.microsoft.com/office/powerpoint/2010/main" val="3030802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9</a:t>
            </a:fld>
            <a:endParaRPr lang="en-US"/>
          </a:p>
        </p:txBody>
      </p:sp>
    </p:spTree>
    <p:extLst>
      <p:ext uri="{BB962C8B-B14F-4D97-AF65-F5344CB8AC3E}">
        <p14:creationId xmlns:p14="http://schemas.microsoft.com/office/powerpoint/2010/main" val="1996599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D7A438-6290-4599-ABDA-5E754069D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0156A7E6-C2EF-4CA1-9330-3E6C7691C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FA8FB75E-8731-4A56-8CE7-0B05A27069AF}"/>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5" name="Footer Placeholder 4">
            <a:extLst>
              <a:ext uri="{FF2B5EF4-FFF2-40B4-BE49-F238E27FC236}">
                <a16:creationId xmlns:a16="http://schemas.microsoft.com/office/drawing/2014/main" xmlns="" id="{950C1C7C-2C4C-496F-B153-7457AA867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155C31A9-1B5D-4CA2-A804-C27485EDA40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125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D855A-1A7E-4F04-9F6A-30E563FC9C7B}"/>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495AFBA-8F97-4867-B806-540129B66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EA80CE97-F04F-4BA2-8B04-D44506CFA41B}"/>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5" name="Footer Placeholder 4">
            <a:extLst>
              <a:ext uri="{FF2B5EF4-FFF2-40B4-BE49-F238E27FC236}">
                <a16:creationId xmlns:a16="http://schemas.microsoft.com/office/drawing/2014/main" xmlns="" id="{B3C72B2A-106D-4093-A0F1-AED46D544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8F0AF61-76CC-45C4-8DAC-9055497766E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48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AF69C01-ECBE-4F19-9B9B-D599DCBF68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E2C73818-480E-46FE-B37A-87DE3F07B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FAA7F1CF-1A57-4789-A6CB-52BDA4F6B3BE}"/>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5" name="Footer Placeholder 4">
            <a:extLst>
              <a:ext uri="{FF2B5EF4-FFF2-40B4-BE49-F238E27FC236}">
                <a16:creationId xmlns:a16="http://schemas.microsoft.com/office/drawing/2014/main" xmlns="" id="{0D5C9174-B957-4E14-A290-F1E3AF2CE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D4A4C51-0403-4BE0-B4D8-BBA5840A41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076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34137-C269-4C87-9F8B-01A8643FADB6}"/>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4256617C-8BAC-4F57-85AD-50D9CC4E83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FCAC71F-D569-4D16-94AE-C4F84E871711}"/>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5" name="Footer Placeholder 4">
            <a:extLst>
              <a:ext uri="{FF2B5EF4-FFF2-40B4-BE49-F238E27FC236}">
                <a16:creationId xmlns:a16="http://schemas.microsoft.com/office/drawing/2014/main" xmlns="" id="{5A123427-52B5-4362-99FB-B79AB71309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A85680E8-3A46-479C-8A83-0E8C1104404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48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86599C-8282-4B6E-9CC7-7873D625B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45BDC74-BA01-4473-8246-3BE04A74A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47C5A1-ABC6-45F6-9AFC-B649A522AC07}"/>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5" name="Footer Placeholder 4">
            <a:extLst>
              <a:ext uri="{FF2B5EF4-FFF2-40B4-BE49-F238E27FC236}">
                <a16:creationId xmlns:a16="http://schemas.microsoft.com/office/drawing/2014/main" xmlns="" id="{847310F5-9102-46AD-90FB-7F7BB5990D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4DE4891-5123-4CE8-B687-761AE7BB47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124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0A03A8-F3F1-48A9-86F6-9B4997027A3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23D8811-E69C-47D3-A816-73303105C4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92FC7A51-91C3-4D4A-B753-774DC9986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796E45DC-3A1E-40D0-9BDE-9DD7F3C24BF5}"/>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6" name="Footer Placeholder 5">
            <a:extLst>
              <a:ext uri="{FF2B5EF4-FFF2-40B4-BE49-F238E27FC236}">
                <a16:creationId xmlns:a16="http://schemas.microsoft.com/office/drawing/2014/main" xmlns="" id="{4044A439-4522-40AA-8A34-D47A4DD29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F67D636-1CDD-415E-A211-32125B5905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188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E18DAA-A8B5-4DD8-8CBB-27B348F8EC0C}"/>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6B1B885-D63C-4131-A484-0BD91BA6D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A851695-C72E-432B-B530-0534E32AD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3CA8469B-44EF-4035-8864-AE3322942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08EE90C-C1A5-44CD-8EFD-DCDDD14B6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6DE885F2-C84E-4D10-8ABD-DA3178CCAFF5}"/>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8" name="Footer Placeholder 7">
            <a:extLst>
              <a:ext uri="{FF2B5EF4-FFF2-40B4-BE49-F238E27FC236}">
                <a16:creationId xmlns:a16="http://schemas.microsoft.com/office/drawing/2014/main" xmlns="" id="{4F398831-481A-4AE1-9A81-D92BA32CA0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B5EA6BD3-7EED-4423-89B5-41F9C26132D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659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A76C5-1E4B-4EAB-B87A-B27FCE17A2C4}"/>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354C1FEB-5F86-4E97-A905-524A7EE14BD3}"/>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4" name="Footer Placeholder 3">
            <a:extLst>
              <a:ext uri="{FF2B5EF4-FFF2-40B4-BE49-F238E27FC236}">
                <a16:creationId xmlns:a16="http://schemas.microsoft.com/office/drawing/2014/main" xmlns="" id="{46CDB0F0-BA77-4B8C-B4B2-D5397824B3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C251B704-7B56-46D9-A1D2-A273DA7D29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486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DB07162-552F-4179-A7BD-FDEE2381AE84}"/>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3" name="Footer Placeholder 2">
            <a:extLst>
              <a:ext uri="{FF2B5EF4-FFF2-40B4-BE49-F238E27FC236}">
                <a16:creationId xmlns:a16="http://schemas.microsoft.com/office/drawing/2014/main" xmlns="" id="{31EA41A8-C012-41B3-AA7D-A1C2452EEF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A533815-F297-42F2-9F11-CB74434F125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215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70A12-D99C-43E4-A166-68FF01B11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0B71C7D2-B6C2-4EBB-B87B-0DC1A3C1F4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73E336B5-EE82-4D77-999B-AA0AE3848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350DEA-B468-4928-BA61-8B04E01CE048}"/>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6" name="Footer Placeholder 5">
            <a:extLst>
              <a:ext uri="{FF2B5EF4-FFF2-40B4-BE49-F238E27FC236}">
                <a16:creationId xmlns:a16="http://schemas.microsoft.com/office/drawing/2014/main" xmlns="" id="{9B8C95C3-FD90-4396-81B2-4D489BA933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BA99851-B187-445D-84C5-2312947C21E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2447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D86D5-9089-41BB-8CF2-CBF35256D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E96C98EC-5F1B-4E4E-9945-29B6EE4E7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E2FCACC6-B34A-4BB0-9CB8-1C7B8668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A53174-EE22-4BBF-9079-F42D9D65FE6C}"/>
              </a:ext>
            </a:extLst>
          </p:cNvPr>
          <p:cNvSpPr>
            <a:spLocks noGrp="1"/>
          </p:cNvSpPr>
          <p:nvPr>
            <p:ph type="dt" sz="half" idx="10"/>
          </p:nvPr>
        </p:nvSpPr>
        <p:spPr/>
        <p:txBody>
          <a:bodyPr/>
          <a:lstStyle/>
          <a:p>
            <a:fld id="{48A87A34-81AB-432B-8DAE-1953F412C126}" type="datetimeFigureOut">
              <a:rPr lang="en-US" smtClean="0"/>
              <a:t>9/20/2021</a:t>
            </a:fld>
            <a:endParaRPr lang="en-US" dirty="0"/>
          </a:p>
        </p:txBody>
      </p:sp>
      <p:sp>
        <p:nvSpPr>
          <p:cNvPr id="6" name="Footer Placeholder 5">
            <a:extLst>
              <a:ext uri="{FF2B5EF4-FFF2-40B4-BE49-F238E27FC236}">
                <a16:creationId xmlns:a16="http://schemas.microsoft.com/office/drawing/2014/main" xmlns="" id="{64823CDA-84F0-464C-A583-F2FB1845FE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B28083FB-E52D-4302-950E-4DAD5F3D05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568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A4C6EF-FC25-482B-8887-8C58CDF29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B361B21-8E73-49E0-9F7F-1B9BD36F6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323D4B3-690F-44D3-AF58-73FED5C1A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9/20/2021</a:t>
            </a:fld>
            <a:endParaRPr lang="en-US" dirty="0"/>
          </a:p>
        </p:txBody>
      </p:sp>
      <p:sp>
        <p:nvSpPr>
          <p:cNvPr id="5" name="Footer Placeholder 4">
            <a:extLst>
              <a:ext uri="{FF2B5EF4-FFF2-40B4-BE49-F238E27FC236}">
                <a16:creationId xmlns:a16="http://schemas.microsoft.com/office/drawing/2014/main" xmlns="" id="{6E209F8F-83F6-48CE-9C9F-519B6CDCE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1C4536FD-1D31-4D04-9B5C-E5839C726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0810909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geeksacademy.it/en-en/index.aspx" TargetMode="External"/><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hyperlink" Target="https://www.univ-lyon1.fr/" TargetMode="External"/><Relationship Id="rId1" Type="http://schemas.openxmlformats.org/officeDocument/2006/relationships/slideLayout" Target="../slideLayouts/slideLayout2.xml"/><Relationship Id="rId6" Type="http://schemas.openxmlformats.org/officeDocument/2006/relationships/hyperlink" Target="https://www.l3s.de/en" TargetMode="External"/><Relationship Id="rId11" Type="http://schemas.openxmlformats.org/officeDocument/2006/relationships/image" Target="../media/image25.png"/><Relationship Id="rId5" Type="http://schemas.openxmlformats.org/officeDocument/2006/relationships/hyperlink" Target="https://exelia.gr/" TargetMode="External"/><Relationship Id="rId10" Type="http://schemas.openxmlformats.org/officeDocument/2006/relationships/image" Target="../media/image24.png"/><Relationship Id="rId4" Type="http://schemas.openxmlformats.org/officeDocument/2006/relationships/hyperlink" Target="https://www.edu.ro/ANC" TargetMode="Externa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ww.facebook.com/MACHINA.ml.project" TargetMode="External"/><Relationship Id="rId1" Type="http://schemas.openxmlformats.org/officeDocument/2006/relationships/slideLayout" Target="../slideLayouts/slideLayout2.xml"/><Relationship Id="rId6" Type="http://schemas.openxmlformats.org/officeDocument/2006/relationships/hyperlink" Target="https://twitter.com/MACHINA41729797" TargetMode="External"/><Relationship Id="rId5" Type="http://schemas.openxmlformats.org/officeDocument/2006/relationships/image" Target="../media/image28.png"/><Relationship Id="rId10" Type="http://schemas.openxmlformats.org/officeDocument/2006/relationships/image" Target="../media/image4.svg"/><Relationship Id="rId4" Type="http://schemas.openxmlformats.org/officeDocument/2006/relationships/hyperlink" Target="https://www.linkedin.com/company/machina-project/?viewAsMember=true" TargetMode="Externa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now, nature, night sky&#10;&#10;Description automatically generated">
            <a:extLst>
              <a:ext uri="{FF2B5EF4-FFF2-40B4-BE49-F238E27FC236}">
                <a16:creationId xmlns:a16="http://schemas.microsoft.com/office/drawing/2014/main" xmlns="" id="{FF4CD8D2-A621-4A9B-B715-76F1F92BDC3B}"/>
              </a:ext>
            </a:extLst>
          </p:cNvPr>
          <p:cNvPicPr>
            <a:picLocks noChangeAspect="1"/>
          </p:cNvPicPr>
          <p:nvPr/>
        </p:nvPicPr>
        <p:blipFill rotWithShape="1">
          <a:blip r:embed="rId3"/>
          <a:srcRect r="10403"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3" name="Subtitle 2">
            <a:extLst>
              <a:ext uri="{FF2B5EF4-FFF2-40B4-BE49-F238E27FC236}">
                <a16:creationId xmlns:a16="http://schemas.microsoft.com/office/drawing/2014/main" xmlns="" id="{1C1628AC-ED05-461E-BA8D-DFFAED701024}"/>
              </a:ext>
            </a:extLst>
          </p:cNvPr>
          <p:cNvSpPr>
            <a:spLocks noGrp="1"/>
          </p:cNvSpPr>
          <p:nvPr>
            <p:ph type="subTitle" idx="1"/>
          </p:nvPr>
        </p:nvSpPr>
        <p:spPr>
          <a:xfrm>
            <a:off x="555089" y="2653204"/>
            <a:ext cx="5855871" cy="498125"/>
          </a:xfrm>
        </p:spPr>
        <p:txBody>
          <a:bodyPr>
            <a:normAutofit/>
          </a:bodyPr>
          <a:lstStyle/>
          <a:p>
            <a:pPr algn="l"/>
            <a:r>
              <a:rPr lang="en-US" sz="2200" dirty="0">
                <a:solidFill>
                  <a:srgbClr val="152294"/>
                </a:solidFill>
                <a:effectLst/>
                <a:ea typeface="Times New Roman" panose="02020603050405020304" pitchFamily="18" charset="0"/>
              </a:rPr>
              <a:t>Machina Learning Skills for ICT Professionals</a:t>
            </a:r>
            <a:endParaRPr lang="x-none" sz="2200" dirty="0">
              <a:solidFill>
                <a:srgbClr val="152294"/>
              </a:solidFill>
              <a:cs typeface="Calibri Light" panose="020F0302020204030204" pitchFamily="34" charset="0"/>
            </a:endParaRPr>
          </a:p>
        </p:txBody>
      </p:sp>
      <p:pic>
        <p:nvPicPr>
          <p:cNvPr id="30" name="Picture 29">
            <a:extLst>
              <a:ext uri="{FF2B5EF4-FFF2-40B4-BE49-F238E27FC236}">
                <a16:creationId xmlns:a16="http://schemas.microsoft.com/office/drawing/2014/main" xmlns="" id="{D7AF8D5B-CEC5-43BB-9A6A-C35E8823CD22}"/>
              </a:ext>
            </a:extLst>
          </p:cNvPr>
          <p:cNvPicPr>
            <a:picLocks noChangeAspect="1"/>
          </p:cNvPicPr>
          <p:nvPr/>
        </p:nvPicPr>
        <p:blipFill>
          <a:blip r:embed="rId4"/>
          <a:stretch>
            <a:fillRect/>
          </a:stretch>
        </p:blipFill>
        <p:spPr>
          <a:xfrm>
            <a:off x="0" y="958194"/>
            <a:ext cx="5563069" cy="1663808"/>
          </a:xfrm>
          <a:prstGeom prst="rect">
            <a:avLst/>
          </a:prstGeom>
        </p:spPr>
      </p:pic>
      <p:pic>
        <p:nvPicPr>
          <p:cNvPr id="34" name="Graphic 33">
            <a:extLst>
              <a:ext uri="{FF2B5EF4-FFF2-40B4-BE49-F238E27FC236}">
                <a16:creationId xmlns:a16="http://schemas.microsoft.com/office/drawing/2014/main" xmlns="" id="{D1F76E5B-6986-4B96-AEFC-39CC581CBDB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13040" y="5535394"/>
            <a:ext cx="4268910" cy="1222790"/>
          </a:xfrm>
          <a:prstGeom prst="rect">
            <a:avLst/>
          </a:prstGeom>
        </p:spPr>
      </p:pic>
      <p:sp>
        <p:nvSpPr>
          <p:cNvPr id="2" name="Прямоугольник 1"/>
          <p:cNvSpPr/>
          <p:nvPr/>
        </p:nvSpPr>
        <p:spPr>
          <a:xfrm>
            <a:off x="475518" y="4323176"/>
            <a:ext cx="11606432" cy="584775"/>
          </a:xfrm>
          <a:prstGeom prst="rect">
            <a:avLst/>
          </a:prstGeom>
        </p:spPr>
        <p:txBody>
          <a:bodyPr wrap="square">
            <a:spAutoFit/>
          </a:bodyPr>
          <a:lstStyle/>
          <a:p>
            <a:r>
              <a:rPr lang="de-DE" sz="3200" b="1" dirty="0">
                <a:solidFill>
                  <a:srgbClr val="152294"/>
                </a:solidFill>
                <a:ea typeface="Times New Roman" panose="02020603050405020304" pitchFamily="18" charset="0"/>
              </a:rPr>
              <a:t>PROJEKTFORTSCHRITT UND ERGEBNISSE DES ZWEITEN SEMESTERS</a:t>
            </a:r>
            <a:endParaRPr lang="de-DE" sz="3200" b="1" dirty="0">
              <a:solidFill>
                <a:srgbClr val="152294"/>
              </a:solidFill>
              <a:ea typeface="Times New Roman" panose="02020603050405020304" pitchFamily="18" charset="0"/>
            </a:endParaRPr>
          </a:p>
        </p:txBody>
      </p:sp>
    </p:spTree>
    <p:extLst>
      <p:ext uri="{BB962C8B-B14F-4D97-AF65-F5344CB8AC3E}">
        <p14:creationId xmlns:p14="http://schemas.microsoft.com/office/powerpoint/2010/main" val="2336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xmlns="" id="{C8DFF3C0-9A47-4CF8-A908-C79EE032FA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540385" y="450392"/>
            <a:ext cx="5995987" cy="647103"/>
          </a:xfrm>
        </p:spPr>
        <p:txBody>
          <a:bodyPr anchor="t">
            <a:normAutofit/>
          </a:bodyPr>
          <a:lstStyle/>
          <a:p>
            <a:r>
              <a:rPr lang="en-US" sz="4000" b="1" dirty="0" err="1">
                <a:solidFill>
                  <a:srgbClr val="152294"/>
                </a:solidFill>
              </a:rPr>
              <a:t>Lehrmittel</a:t>
            </a:r>
            <a:r>
              <a:rPr lang="en-US" sz="4000" b="1" dirty="0">
                <a:solidFill>
                  <a:srgbClr val="152294"/>
                </a:solidFill>
              </a:rPr>
              <a:t> und </a:t>
            </a:r>
            <a:r>
              <a:rPr lang="en-US" sz="4000" b="1" dirty="0" err="1">
                <a:solidFill>
                  <a:srgbClr val="152294"/>
                </a:solidFill>
              </a:rPr>
              <a:t>Ressourcen</a:t>
            </a:r>
            <a:r>
              <a:rPr lang="en-US" sz="4000" b="1" dirty="0">
                <a:solidFill>
                  <a:srgbClr val="152294"/>
                </a:solidFill>
              </a:rPr>
              <a:t> </a:t>
            </a:r>
            <a:endParaRPr lang="de-DE" sz="4000" b="1" dirty="0"/>
          </a:p>
        </p:txBody>
      </p:sp>
      <p:grpSp>
        <p:nvGrpSpPr>
          <p:cNvPr id="30" name="Group 24">
            <a:extLst>
              <a:ext uri="{FF2B5EF4-FFF2-40B4-BE49-F238E27FC236}">
                <a16:creationId xmlns:a16="http://schemas.microsoft.com/office/drawing/2014/main" xmlns="" id="{D1CD191E-4E38-48B5-91B0-A538EEE36C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0"/>
            <a:ext cx="12191999" cy="6858000"/>
            <a:chOff x="1" y="0"/>
            <a:chExt cx="12191999" cy="6858000"/>
          </a:xfrm>
        </p:grpSpPr>
        <p:sp>
          <p:nvSpPr>
            <p:cNvPr id="26" name="Freeform 6">
              <a:extLst>
                <a:ext uri="{FF2B5EF4-FFF2-40B4-BE49-F238E27FC236}">
                  <a16:creationId xmlns:a16="http://schemas.microsoft.com/office/drawing/2014/main" xmlns="" id="{610DAD19-A1E9-4929-B76E-E6605D2DB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 y="0"/>
              <a:ext cx="314960"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1" name="Freeform 6">
              <a:extLst>
                <a:ext uri="{FF2B5EF4-FFF2-40B4-BE49-F238E27FC236}">
                  <a16:creationId xmlns:a16="http://schemas.microsoft.com/office/drawing/2014/main" xmlns="" id="{F7DBC290-0F34-425B-B724-341D9697A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a:off x="11132444" y="0"/>
              <a:ext cx="1059556"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Объект 2"/>
          <p:cNvSpPr>
            <a:spLocks noGrp="1"/>
          </p:cNvSpPr>
          <p:nvPr>
            <p:ph idx="1"/>
          </p:nvPr>
        </p:nvSpPr>
        <p:spPr>
          <a:xfrm>
            <a:off x="1213645" y="1347903"/>
            <a:ext cx="3767045" cy="2350539"/>
          </a:xfrm>
        </p:spPr>
        <p:txBody>
          <a:bodyPr>
            <a:normAutofit fontScale="92500" lnSpcReduction="10000"/>
          </a:bodyPr>
          <a:lstStyle/>
          <a:p>
            <a:pPr marL="0" indent="0">
              <a:buNone/>
            </a:pPr>
            <a:r>
              <a:rPr lang="en-US" sz="1800" b="1" dirty="0" err="1">
                <a:solidFill>
                  <a:schemeClr val="bg2">
                    <a:lumMod val="25000"/>
                  </a:schemeClr>
                </a:solidFill>
              </a:rPr>
              <a:t>Lerneinheit</a:t>
            </a:r>
            <a:r>
              <a:rPr lang="en-US" sz="1800" b="1" dirty="0">
                <a:solidFill>
                  <a:schemeClr val="bg2">
                    <a:lumMod val="25000"/>
                  </a:schemeClr>
                </a:solidFill>
              </a:rPr>
              <a:t> 1 </a:t>
            </a:r>
            <a:r>
              <a:rPr lang="en-US" sz="1800" dirty="0" err="1">
                <a:solidFill>
                  <a:schemeClr val="bg2">
                    <a:lumMod val="25000"/>
                  </a:schemeClr>
                </a:solidFill>
              </a:rPr>
              <a:t>besteht</a:t>
            </a:r>
            <a:r>
              <a:rPr lang="en-US" sz="1800" dirty="0">
                <a:solidFill>
                  <a:schemeClr val="bg2">
                    <a:lumMod val="25000"/>
                  </a:schemeClr>
                </a:solidFill>
              </a:rPr>
              <a:t> </a:t>
            </a:r>
            <a:r>
              <a:rPr lang="en-US" sz="1800" dirty="0" err="1">
                <a:solidFill>
                  <a:schemeClr val="bg2">
                    <a:lumMod val="25000"/>
                  </a:schemeClr>
                </a:solidFill>
              </a:rPr>
              <a:t>aus</a:t>
            </a:r>
            <a:r>
              <a:rPr lang="en-US" sz="1800" dirty="0" smtClean="0">
                <a:solidFill>
                  <a:schemeClr val="bg2">
                    <a:lumMod val="25000"/>
                  </a:schemeClr>
                </a:solidFill>
              </a:rPr>
              <a:t>:</a:t>
            </a:r>
            <a:endParaRPr lang="en-US" sz="1800" dirty="0" smtClean="0">
              <a:solidFill>
                <a:schemeClr val="bg2">
                  <a:lumMod val="25000"/>
                </a:schemeClr>
              </a:solidFill>
            </a:endParaRPr>
          </a:p>
          <a:p>
            <a:pPr marL="447675" indent="-355600">
              <a:buFont typeface="Wingdings" panose="05000000000000000000" pitchFamily="2" charset="2"/>
              <a:buChar char="ü"/>
            </a:pPr>
            <a:r>
              <a:rPr lang="de-DE" sz="1800" dirty="0" smtClean="0">
                <a:solidFill>
                  <a:schemeClr val="bg2">
                    <a:lumMod val="25000"/>
                  </a:schemeClr>
                </a:solidFill>
              </a:rPr>
              <a:t>13 Seiten Vorlesungsskript</a:t>
            </a:r>
          </a:p>
          <a:p>
            <a:pPr marL="447675" indent="-355600">
              <a:buFont typeface="Wingdings" panose="05000000000000000000" pitchFamily="2" charset="2"/>
              <a:buChar char="ü"/>
            </a:pPr>
            <a:r>
              <a:rPr lang="de-DE" sz="1800" dirty="0" smtClean="0">
                <a:solidFill>
                  <a:schemeClr val="bg2">
                    <a:lumMod val="25000"/>
                  </a:schemeClr>
                </a:solidFill>
              </a:rPr>
              <a:t>66 </a:t>
            </a:r>
            <a:r>
              <a:rPr lang="de-DE" sz="1800" dirty="0">
                <a:solidFill>
                  <a:schemeClr val="bg2">
                    <a:lumMod val="25000"/>
                  </a:schemeClr>
                </a:solidFill>
              </a:rPr>
              <a:t>Präsentationsfolien</a:t>
            </a:r>
          </a:p>
          <a:p>
            <a:pPr marL="447675" indent="-355600">
              <a:buFont typeface="Wingdings" panose="05000000000000000000" pitchFamily="2" charset="2"/>
              <a:buChar char="ü"/>
            </a:pPr>
            <a:r>
              <a:rPr lang="de-DE" sz="1800" dirty="0">
                <a:solidFill>
                  <a:schemeClr val="bg2">
                    <a:lumMod val="25000"/>
                  </a:schemeClr>
                </a:solidFill>
              </a:rPr>
              <a:t>10 Fragen und Antworten</a:t>
            </a:r>
          </a:p>
          <a:p>
            <a:pPr marL="447675" indent="-355600">
              <a:buFont typeface="Wingdings" panose="05000000000000000000" pitchFamily="2" charset="2"/>
              <a:buChar char="ü"/>
            </a:pPr>
            <a:r>
              <a:rPr lang="de-DE" sz="1800" dirty="0">
                <a:solidFill>
                  <a:schemeClr val="bg2">
                    <a:lumMod val="25000"/>
                  </a:schemeClr>
                </a:solidFill>
              </a:rPr>
              <a:t>2 Case Studies</a:t>
            </a:r>
          </a:p>
          <a:p>
            <a:pPr marL="447675" indent="-355600">
              <a:buFont typeface="Wingdings" panose="05000000000000000000" pitchFamily="2" charset="2"/>
              <a:buChar char="ü"/>
            </a:pPr>
            <a:r>
              <a:rPr lang="de-DE" sz="1800" dirty="0">
                <a:solidFill>
                  <a:schemeClr val="bg2">
                    <a:lumMod val="25000"/>
                  </a:schemeClr>
                </a:solidFill>
              </a:rPr>
              <a:t>2 Übungsaufgaben</a:t>
            </a:r>
          </a:p>
          <a:p>
            <a:pPr marL="447675" indent="-355600">
              <a:buFont typeface="Wingdings" panose="05000000000000000000" pitchFamily="2" charset="2"/>
              <a:buChar char="ü"/>
            </a:pPr>
            <a:r>
              <a:rPr lang="de-DE" sz="1800" dirty="0">
                <a:solidFill>
                  <a:schemeClr val="bg2">
                    <a:lumMod val="25000"/>
                  </a:schemeClr>
                </a:solidFill>
              </a:rPr>
              <a:t>10 Multiple-Choice-Fragen</a:t>
            </a:r>
            <a:endParaRPr lang="de-DE" sz="2000" dirty="0">
              <a:solidFill>
                <a:schemeClr val="tx1">
                  <a:alpha val="60000"/>
                </a:schemeClr>
              </a:solidFill>
            </a:endParaRPr>
          </a:p>
        </p:txBody>
      </p:sp>
      <p:pic>
        <p:nvPicPr>
          <p:cNvPr id="8" name="Рисунок 7"/>
          <p:cNvPicPr>
            <a:picLocks noChangeAspect="1"/>
          </p:cNvPicPr>
          <p:nvPr/>
        </p:nvPicPr>
        <p:blipFill>
          <a:blip r:embed="rId2"/>
          <a:stretch>
            <a:fillRect/>
          </a:stretch>
        </p:blipFill>
        <p:spPr>
          <a:xfrm>
            <a:off x="6195749" y="1246102"/>
            <a:ext cx="3737102" cy="2102120"/>
          </a:xfrm>
          <a:prstGeom prst="rect">
            <a:avLst/>
          </a:prstGeom>
          <a:ln>
            <a:solidFill>
              <a:schemeClr val="tx1">
                <a:lumMod val="95000"/>
                <a:lumOff val="5000"/>
              </a:schemeClr>
            </a:solidFill>
          </a:ln>
        </p:spPr>
      </p:pic>
      <p:sp>
        <p:nvSpPr>
          <p:cNvPr id="4" name="Прямоугольник 3"/>
          <p:cNvSpPr/>
          <p:nvPr/>
        </p:nvSpPr>
        <p:spPr>
          <a:xfrm>
            <a:off x="6389739" y="3404215"/>
            <a:ext cx="3448060" cy="307777"/>
          </a:xfrm>
          <a:prstGeom prst="rect">
            <a:avLst/>
          </a:prstGeom>
        </p:spPr>
        <p:txBody>
          <a:bodyPr wrap="none">
            <a:spAutoFit/>
          </a:bodyPr>
          <a:lstStyle/>
          <a:p>
            <a:r>
              <a:rPr lang="en-US" sz="1400" dirty="0" err="1" smtClean="0">
                <a:solidFill>
                  <a:schemeClr val="tx1">
                    <a:lumMod val="65000"/>
                    <a:lumOff val="35000"/>
                  </a:schemeClr>
                </a:solidFill>
              </a:rPr>
              <a:t>Lektion</a:t>
            </a:r>
            <a:r>
              <a:rPr lang="en-US" sz="1400" dirty="0" smtClean="0">
                <a:solidFill>
                  <a:schemeClr val="tx1">
                    <a:lumMod val="65000"/>
                    <a:lumOff val="35000"/>
                  </a:schemeClr>
                </a:solidFill>
              </a:rPr>
              <a:t> </a:t>
            </a:r>
            <a:r>
              <a:rPr lang="en-US" sz="1400" dirty="0">
                <a:solidFill>
                  <a:schemeClr val="tx1">
                    <a:lumMod val="65000"/>
                    <a:lumOff val="35000"/>
                  </a:schemeClr>
                </a:solidFill>
              </a:rPr>
              <a:t>1: </a:t>
            </a:r>
            <a:r>
              <a:rPr lang="de-DE" sz="1400" dirty="0">
                <a:solidFill>
                  <a:schemeClr val="tx1">
                    <a:lumMod val="65000"/>
                    <a:lumOff val="35000"/>
                  </a:schemeClr>
                </a:solidFill>
              </a:rPr>
              <a:t>Einführung ins maschinelle Lernen</a:t>
            </a:r>
          </a:p>
        </p:txBody>
      </p:sp>
      <p:cxnSp>
        <p:nvCxnSpPr>
          <p:cNvPr id="6" name="Прямая соединительная линия 5"/>
          <p:cNvCxnSpPr/>
          <p:nvPr/>
        </p:nvCxnSpPr>
        <p:spPr>
          <a:xfrm>
            <a:off x="2650823" y="3962400"/>
            <a:ext cx="58291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Объект 2"/>
          <p:cNvSpPr txBox="1">
            <a:spLocks/>
          </p:cNvSpPr>
          <p:nvPr/>
        </p:nvSpPr>
        <p:spPr>
          <a:xfrm>
            <a:off x="1243150" y="4234931"/>
            <a:ext cx="3919463" cy="235053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dirty="0">
                <a:solidFill>
                  <a:schemeClr val="bg2">
                    <a:lumMod val="25000"/>
                  </a:schemeClr>
                </a:solidFill>
              </a:rPr>
              <a:t>Für die </a:t>
            </a:r>
            <a:r>
              <a:rPr lang="de-DE" sz="1800" b="1" dirty="0">
                <a:solidFill>
                  <a:schemeClr val="bg2">
                    <a:lumMod val="25000"/>
                  </a:schemeClr>
                </a:solidFill>
              </a:rPr>
              <a:t>Lerneinheit 2</a:t>
            </a:r>
            <a:r>
              <a:rPr lang="de-DE" sz="1800" dirty="0">
                <a:solidFill>
                  <a:schemeClr val="bg2">
                    <a:lumMod val="25000"/>
                  </a:schemeClr>
                </a:solidFill>
              </a:rPr>
              <a:t> wurden </a:t>
            </a:r>
            <a:r>
              <a:rPr lang="de-DE" sz="1800" dirty="0" smtClean="0">
                <a:solidFill>
                  <a:schemeClr val="bg2">
                    <a:lumMod val="25000"/>
                  </a:schemeClr>
                </a:solidFill>
              </a:rPr>
              <a:t>entwickelt</a:t>
            </a:r>
            <a:r>
              <a:rPr lang="en-US" sz="1800" dirty="0" smtClean="0">
                <a:solidFill>
                  <a:schemeClr val="bg2">
                    <a:lumMod val="25000"/>
                  </a:schemeClr>
                </a:solidFill>
              </a:rPr>
              <a:t>:</a:t>
            </a:r>
            <a:endParaRPr lang="en-US" sz="1800" dirty="0">
              <a:solidFill>
                <a:schemeClr val="bg2">
                  <a:lumMod val="25000"/>
                </a:schemeClr>
              </a:solidFill>
            </a:endParaRPr>
          </a:p>
          <a:p>
            <a:pPr marL="447675" indent="-355600">
              <a:buFont typeface="Wingdings" panose="05000000000000000000" pitchFamily="2" charset="2"/>
              <a:buChar char="ü"/>
            </a:pPr>
            <a:r>
              <a:rPr lang="de-DE" sz="1800" dirty="0">
                <a:solidFill>
                  <a:schemeClr val="bg2">
                    <a:lumMod val="25000"/>
                  </a:schemeClr>
                </a:solidFill>
              </a:rPr>
              <a:t>13 Seiten Vorlesungsskript</a:t>
            </a:r>
          </a:p>
          <a:p>
            <a:pPr marL="447675" indent="-355600">
              <a:buFont typeface="Wingdings" panose="05000000000000000000" pitchFamily="2" charset="2"/>
              <a:buChar char="ü"/>
            </a:pPr>
            <a:r>
              <a:rPr lang="de-DE" sz="1800" dirty="0">
                <a:solidFill>
                  <a:schemeClr val="bg2">
                    <a:lumMod val="25000"/>
                  </a:schemeClr>
                </a:solidFill>
              </a:rPr>
              <a:t>66 Präsentationsfolien</a:t>
            </a:r>
          </a:p>
          <a:p>
            <a:pPr marL="447675" indent="-355600">
              <a:buFont typeface="Wingdings" panose="05000000000000000000" pitchFamily="2" charset="2"/>
              <a:buChar char="ü"/>
            </a:pPr>
            <a:r>
              <a:rPr lang="de-DE" sz="1800" dirty="0">
                <a:solidFill>
                  <a:schemeClr val="bg2">
                    <a:lumMod val="25000"/>
                  </a:schemeClr>
                </a:solidFill>
              </a:rPr>
              <a:t>10 Fragen und Antworten</a:t>
            </a:r>
          </a:p>
          <a:p>
            <a:pPr marL="447675" indent="-355600">
              <a:buFont typeface="Wingdings" panose="05000000000000000000" pitchFamily="2" charset="2"/>
              <a:buChar char="ü"/>
            </a:pPr>
            <a:r>
              <a:rPr lang="de-DE" sz="1800" dirty="0">
                <a:solidFill>
                  <a:schemeClr val="bg2">
                    <a:lumMod val="25000"/>
                  </a:schemeClr>
                </a:solidFill>
              </a:rPr>
              <a:t>2 Case Studies</a:t>
            </a:r>
          </a:p>
          <a:p>
            <a:pPr marL="447675" indent="-355600">
              <a:buFont typeface="Wingdings" panose="05000000000000000000" pitchFamily="2" charset="2"/>
              <a:buChar char="ü"/>
            </a:pPr>
            <a:r>
              <a:rPr lang="de-DE" sz="1800" dirty="0">
                <a:solidFill>
                  <a:schemeClr val="bg2">
                    <a:lumMod val="25000"/>
                  </a:schemeClr>
                </a:solidFill>
              </a:rPr>
              <a:t>2 Übungsaufgaben</a:t>
            </a:r>
          </a:p>
          <a:p>
            <a:pPr marL="447675" indent="-355600">
              <a:buFont typeface="Wingdings" panose="05000000000000000000" pitchFamily="2" charset="2"/>
              <a:buChar char="ü"/>
            </a:pPr>
            <a:r>
              <a:rPr lang="de-DE" sz="1800" dirty="0">
                <a:solidFill>
                  <a:schemeClr val="bg2">
                    <a:lumMod val="25000"/>
                  </a:schemeClr>
                </a:solidFill>
              </a:rPr>
              <a:t>10 </a:t>
            </a:r>
            <a:r>
              <a:rPr lang="de-DE" sz="1800" dirty="0" smtClean="0">
                <a:solidFill>
                  <a:schemeClr val="bg2">
                    <a:lumMod val="25000"/>
                  </a:schemeClr>
                </a:solidFill>
              </a:rPr>
              <a:t>Multiple-Choice-Fragen</a:t>
            </a:r>
            <a:endParaRPr lang="en-US" sz="1800" dirty="0">
              <a:solidFill>
                <a:schemeClr val="bg2">
                  <a:lumMod val="25000"/>
                </a:schemeClr>
              </a:solidFill>
            </a:endParaRPr>
          </a:p>
          <a:p>
            <a:endParaRPr lang="de-DE" sz="2000" dirty="0">
              <a:solidFill>
                <a:schemeClr val="tx1">
                  <a:alpha val="60000"/>
                </a:schemeClr>
              </a:solidFill>
            </a:endParaRPr>
          </a:p>
        </p:txBody>
      </p:sp>
      <p:pic>
        <p:nvPicPr>
          <p:cNvPr id="16" name="Рисунок 15"/>
          <p:cNvPicPr>
            <a:picLocks noChangeAspect="1"/>
          </p:cNvPicPr>
          <p:nvPr/>
        </p:nvPicPr>
        <p:blipFill>
          <a:blip r:embed="rId3"/>
          <a:stretch>
            <a:fillRect/>
          </a:stretch>
        </p:blipFill>
        <p:spPr>
          <a:xfrm>
            <a:off x="6195749" y="4253261"/>
            <a:ext cx="3737102" cy="2102120"/>
          </a:xfrm>
          <a:prstGeom prst="rect">
            <a:avLst/>
          </a:prstGeom>
          <a:ln>
            <a:solidFill>
              <a:schemeClr val="tx1"/>
            </a:solidFill>
          </a:ln>
        </p:spPr>
      </p:pic>
      <p:sp>
        <p:nvSpPr>
          <p:cNvPr id="10" name="Прямоугольник 9"/>
          <p:cNvSpPr/>
          <p:nvPr/>
        </p:nvSpPr>
        <p:spPr>
          <a:xfrm>
            <a:off x="6466715" y="6452802"/>
            <a:ext cx="3332900" cy="307777"/>
          </a:xfrm>
          <a:prstGeom prst="rect">
            <a:avLst/>
          </a:prstGeom>
        </p:spPr>
        <p:txBody>
          <a:bodyPr wrap="none">
            <a:spAutoFit/>
          </a:bodyPr>
          <a:lstStyle/>
          <a:p>
            <a:r>
              <a:rPr lang="en-US" sz="1400" dirty="0" err="1">
                <a:solidFill>
                  <a:schemeClr val="tx1">
                    <a:lumMod val="65000"/>
                    <a:lumOff val="35000"/>
                  </a:schemeClr>
                </a:solidFill>
              </a:rPr>
              <a:t>Lektion</a:t>
            </a:r>
            <a:r>
              <a:rPr lang="en-US" sz="1400" dirty="0">
                <a:solidFill>
                  <a:schemeClr val="tx1">
                    <a:lumMod val="65000"/>
                    <a:lumOff val="35000"/>
                  </a:schemeClr>
                </a:solidFill>
              </a:rPr>
              <a:t> </a:t>
            </a:r>
            <a:r>
              <a:rPr lang="ru-RU" sz="1400" dirty="0">
                <a:solidFill>
                  <a:schemeClr val="tx1">
                    <a:lumMod val="65000"/>
                    <a:lumOff val="35000"/>
                  </a:schemeClr>
                </a:solidFill>
              </a:rPr>
              <a:t>1: </a:t>
            </a:r>
            <a:r>
              <a:rPr lang="en-US" sz="1400" dirty="0">
                <a:solidFill>
                  <a:schemeClr val="tx1">
                    <a:lumMod val="65000"/>
                    <a:lumOff val="35000"/>
                  </a:schemeClr>
                </a:solidFill>
              </a:rPr>
              <a:t>Mengen, </a:t>
            </a:r>
            <a:r>
              <a:rPr lang="en-US" sz="1400" dirty="0" err="1">
                <a:solidFill>
                  <a:schemeClr val="tx1">
                    <a:lumMod val="65000"/>
                    <a:lumOff val="35000"/>
                  </a:schemeClr>
                </a:solidFill>
              </a:rPr>
              <a:t>Funktionen</a:t>
            </a:r>
            <a:r>
              <a:rPr lang="en-US" sz="1400" dirty="0">
                <a:solidFill>
                  <a:schemeClr val="tx1">
                    <a:lumMod val="65000"/>
                    <a:lumOff val="35000"/>
                  </a:schemeClr>
                </a:solidFill>
              </a:rPr>
              <a:t>, </a:t>
            </a:r>
            <a:r>
              <a:rPr lang="en-US" sz="1400" dirty="0" err="1">
                <a:solidFill>
                  <a:schemeClr val="tx1">
                    <a:lumMod val="65000"/>
                    <a:lumOff val="35000"/>
                  </a:schemeClr>
                </a:solidFill>
              </a:rPr>
              <a:t>Relationen</a:t>
            </a:r>
            <a:endParaRPr lang="de-DE" sz="1400" dirty="0">
              <a:solidFill>
                <a:schemeClr val="tx1">
                  <a:lumMod val="65000"/>
                  <a:lumOff val="35000"/>
                </a:schemeClr>
              </a:solidFill>
            </a:endParaRPr>
          </a:p>
        </p:txBody>
      </p:sp>
    </p:spTree>
    <p:extLst>
      <p:ext uri="{BB962C8B-B14F-4D97-AF65-F5344CB8AC3E}">
        <p14:creationId xmlns:p14="http://schemas.microsoft.com/office/powerpoint/2010/main" val="3585711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xmlns="" id="{C8DFF3C0-9A47-4CF8-A908-C79EE032FA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4">
            <a:extLst>
              <a:ext uri="{FF2B5EF4-FFF2-40B4-BE49-F238E27FC236}">
                <a16:creationId xmlns:a16="http://schemas.microsoft.com/office/drawing/2014/main" xmlns="" id="{D1CD191E-4E38-48B5-91B0-A538EEE36C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47" y="0"/>
            <a:ext cx="12192000" cy="6858000"/>
            <a:chOff x="-3047" y="0"/>
            <a:chExt cx="12192000" cy="6858000"/>
          </a:xfrm>
        </p:grpSpPr>
        <p:sp>
          <p:nvSpPr>
            <p:cNvPr id="26" name="Freeform 6">
              <a:extLst>
                <a:ext uri="{FF2B5EF4-FFF2-40B4-BE49-F238E27FC236}">
                  <a16:creationId xmlns:a16="http://schemas.microsoft.com/office/drawing/2014/main" xmlns="" id="{610DAD19-A1E9-4929-B76E-E6605D2DB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1" name="Freeform 6">
              <a:extLst>
                <a:ext uri="{FF2B5EF4-FFF2-40B4-BE49-F238E27FC236}">
                  <a16:creationId xmlns:a16="http://schemas.microsoft.com/office/drawing/2014/main" xmlns="" id="{F7DBC290-0F34-425B-B724-341D9697A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rot="5400000">
              <a:off x="5244591" y="-5247638"/>
              <a:ext cx="1696723" cy="12192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Объект 2"/>
          <p:cNvSpPr>
            <a:spLocks noGrp="1"/>
          </p:cNvSpPr>
          <p:nvPr>
            <p:ph idx="1"/>
          </p:nvPr>
        </p:nvSpPr>
        <p:spPr>
          <a:xfrm>
            <a:off x="1591276" y="1995848"/>
            <a:ext cx="3291904" cy="2154397"/>
          </a:xfrm>
        </p:spPr>
        <p:txBody>
          <a:bodyPr>
            <a:normAutofit fontScale="85000" lnSpcReduction="20000"/>
          </a:bodyPr>
          <a:lstStyle/>
          <a:p>
            <a:pPr marL="0" indent="0">
              <a:buNone/>
            </a:pPr>
            <a:r>
              <a:rPr lang="en-US" sz="2000" b="1" dirty="0" err="1">
                <a:solidFill>
                  <a:schemeClr val="tx1">
                    <a:lumMod val="75000"/>
                    <a:lumOff val="25000"/>
                  </a:schemeClr>
                </a:solidFill>
              </a:rPr>
              <a:t>Lerneinheit</a:t>
            </a:r>
            <a:r>
              <a:rPr lang="en-US" sz="2000" b="1" dirty="0">
                <a:solidFill>
                  <a:schemeClr val="tx1">
                    <a:lumMod val="75000"/>
                    <a:lumOff val="25000"/>
                  </a:schemeClr>
                </a:solidFill>
              </a:rPr>
              <a:t> 3 </a:t>
            </a:r>
            <a:r>
              <a:rPr lang="en-US" sz="2000" dirty="0" smtClean="0">
                <a:solidFill>
                  <a:schemeClr val="tx1">
                    <a:lumMod val="75000"/>
                    <a:lumOff val="25000"/>
                  </a:schemeClr>
                </a:solidFill>
              </a:rPr>
              <a:t>hat</a:t>
            </a:r>
            <a:r>
              <a:rPr lang="en-US" sz="2000" dirty="0" smtClean="0">
                <a:solidFill>
                  <a:schemeClr val="tx1">
                    <a:lumMod val="75000"/>
                    <a:lumOff val="25000"/>
                  </a:schemeClr>
                </a:solidFill>
              </a:rPr>
              <a:t>:</a:t>
            </a:r>
            <a:endParaRPr lang="en-US" sz="2000" dirty="0">
              <a:solidFill>
                <a:schemeClr val="tx1">
                  <a:lumMod val="75000"/>
                  <a:lumOff val="25000"/>
                </a:schemeClr>
              </a:solidFill>
            </a:endParaRPr>
          </a:p>
          <a:p>
            <a:pPr marL="355600" indent="-355600">
              <a:buFont typeface="Wingdings" panose="05000000000000000000" pitchFamily="2" charset="2"/>
              <a:buChar char="ü"/>
            </a:pPr>
            <a:r>
              <a:rPr lang="de-DE" sz="2000" dirty="0">
                <a:solidFill>
                  <a:schemeClr val="tx1">
                    <a:lumMod val="75000"/>
                    <a:lumOff val="25000"/>
                  </a:schemeClr>
                </a:solidFill>
              </a:rPr>
              <a:t>19 Seiten Vorlesungsskript</a:t>
            </a:r>
          </a:p>
          <a:p>
            <a:pPr marL="355600" indent="-355600">
              <a:buFont typeface="Wingdings" panose="05000000000000000000" pitchFamily="2" charset="2"/>
              <a:buChar char="ü"/>
            </a:pPr>
            <a:r>
              <a:rPr lang="de-DE" sz="2000" dirty="0">
                <a:solidFill>
                  <a:schemeClr val="tx1">
                    <a:lumMod val="75000"/>
                    <a:lumOff val="25000"/>
                  </a:schemeClr>
                </a:solidFill>
              </a:rPr>
              <a:t>131 Präsentationsfolien</a:t>
            </a:r>
          </a:p>
          <a:p>
            <a:pPr marL="355600" indent="-355600">
              <a:buFont typeface="Wingdings" panose="05000000000000000000" pitchFamily="2" charset="2"/>
              <a:buChar char="ü"/>
            </a:pPr>
            <a:r>
              <a:rPr lang="de-DE" sz="2000" dirty="0">
                <a:solidFill>
                  <a:schemeClr val="tx1">
                    <a:lumMod val="75000"/>
                    <a:lumOff val="25000"/>
                  </a:schemeClr>
                </a:solidFill>
              </a:rPr>
              <a:t>15 Fragen und Antworten</a:t>
            </a:r>
          </a:p>
          <a:p>
            <a:pPr marL="355600" indent="-355600">
              <a:buFont typeface="Wingdings" panose="05000000000000000000" pitchFamily="2" charset="2"/>
              <a:buChar char="ü"/>
            </a:pPr>
            <a:r>
              <a:rPr lang="de-DE" sz="2000" dirty="0">
                <a:solidFill>
                  <a:schemeClr val="tx1">
                    <a:lumMod val="75000"/>
                    <a:lumOff val="25000"/>
                  </a:schemeClr>
                </a:solidFill>
              </a:rPr>
              <a:t>2 Case Studies</a:t>
            </a:r>
          </a:p>
          <a:p>
            <a:pPr marL="355600" indent="-355600">
              <a:buFont typeface="Wingdings" panose="05000000000000000000" pitchFamily="2" charset="2"/>
              <a:buChar char="ü"/>
            </a:pPr>
            <a:r>
              <a:rPr lang="de-DE" sz="2000" dirty="0">
                <a:solidFill>
                  <a:schemeClr val="tx1">
                    <a:lumMod val="75000"/>
                    <a:lumOff val="25000"/>
                  </a:schemeClr>
                </a:solidFill>
              </a:rPr>
              <a:t>3 Übungsaufgaben</a:t>
            </a:r>
          </a:p>
          <a:p>
            <a:pPr marL="355600" indent="-355600">
              <a:buFont typeface="Wingdings" panose="05000000000000000000" pitchFamily="2" charset="2"/>
              <a:buChar char="ü"/>
            </a:pPr>
            <a:r>
              <a:rPr lang="de-DE" sz="2000" dirty="0">
                <a:solidFill>
                  <a:schemeClr val="tx1">
                    <a:lumMod val="75000"/>
                    <a:lumOff val="25000"/>
                  </a:schemeClr>
                </a:solidFill>
              </a:rPr>
              <a:t>15 Multiple-Choice-Fragen</a:t>
            </a:r>
            <a:endParaRPr lang="en-US" sz="2000" dirty="0">
              <a:solidFill>
                <a:schemeClr val="tx1">
                  <a:lumMod val="75000"/>
                  <a:lumOff val="25000"/>
                </a:schemeClr>
              </a:solidFill>
            </a:endParaRPr>
          </a:p>
        </p:txBody>
      </p:sp>
      <p:sp>
        <p:nvSpPr>
          <p:cNvPr id="11" name="Заголовок 1"/>
          <p:cNvSpPr txBox="1">
            <a:spLocks/>
          </p:cNvSpPr>
          <p:nvPr/>
        </p:nvSpPr>
        <p:spPr>
          <a:xfrm>
            <a:off x="540385" y="450392"/>
            <a:ext cx="5995987" cy="1494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152294"/>
                </a:solidFill>
              </a:rPr>
              <a:t>Lehrmittel</a:t>
            </a:r>
            <a:r>
              <a:rPr lang="en-US" sz="4000" b="1" dirty="0">
                <a:solidFill>
                  <a:srgbClr val="152294"/>
                </a:solidFill>
              </a:rPr>
              <a:t> und </a:t>
            </a:r>
            <a:r>
              <a:rPr lang="en-US" sz="4000" b="1" dirty="0" err="1">
                <a:solidFill>
                  <a:srgbClr val="152294"/>
                </a:solidFill>
              </a:rPr>
              <a:t>Ressourcen</a:t>
            </a:r>
            <a:r>
              <a:rPr lang="en-US" sz="4000" b="1" dirty="0">
                <a:solidFill>
                  <a:srgbClr val="152294"/>
                </a:solidFill>
              </a:rPr>
              <a:t> </a:t>
            </a:r>
            <a:endParaRPr lang="de-DE" sz="4000" b="1" dirty="0">
              <a:solidFill>
                <a:srgbClr val="152294"/>
              </a:solidFill>
            </a:endParaRPr>
          </a:p>
        </p:txBody>
      </p:sp>
      <p:sp>
        <p:nvSpPr>
          <p:cNvPr id="13" name="Объект 2"/>
          <p:cNvSpPr txBox="1">
            <a:spLocks/>
          </p:cNvSpPr>
          <p:nvPr/>
        </p:nvSpPr>
        <p:spPr>
          <a:xfrm>
            <a:off x="6936148" y="1970470"/>
            <a:ext cx="4036735" cy="215439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solidFill>
                  <a:schemeClr val="tx1">
                    <a:lumMod val="75000"/>
                    <a:lumOff val="25000"/>
                  </a:schemeClr>
                </a:solidFill>
              </a:rPr>
              <a:t>Für</a:t>
            </a:r>
            <a:r>
              <a:rPr lang="en-US" sz="2000" dirty="0">
                <a:solidFill>
                  <a:schemeClr val="tx1">
                    <a:lumMod val="75000"/>
                    <a:lumOff val="25000"/>
                  </a:schemeClr>
                </a:solidFill>
              </a:rPr>
              <a:t> die </a:t>
            </a:r>
            <a:r>
              <a:rPr lang="en-US" sz="2000" b="1" dirty="0" err="1">
                <a:solidFill>
                  <a:schemeClr val="tx1">
                    <a:lumMod val="75000"/>
                    <a:lumOff val="25000"/>
                  </a:schemeClr>
                </a:solidFill>
              </a:rPr>
              <a:t>Lerneinheit</a:t>
            </a:r>
            <a:r>
              <a:rPr lang="en-US" sz="2000" b="1" dirty="0">
                <a:solidFill>
                  <a:schemeClr val="tx1">
                    <a:lumMod val="75000"/>
                    <a:lumOff val="25000"/>
                  </a:schemeClr>
                </a:solidFill>
              </a:rPr>
              <a:t> </a:t>
            </a:r>
            <a:r>
              <a:rPr lang="en-US" sz="2000" b="1" dirty="0" smtClean="0">
                <a:solidFill>
                  <a:schemeClr val="tx1">
                    <a:lumMod val="75000"/>
                    <a:lumOff val="25000"/>
                  </a:schemeClr>
                </a:solidFill>
              </a:rPr>
              <a:t>4 </a:t>
            </a:r>
            <a:r>
              <a:rPr lang="en-US" sz="2000" dirty="0" err="1">
                <a:solidFill>
                  <a:schemeClr val="tx1">
                    <a:lumMod val="75000"/>
                    <a:lumOff val="25000"/>
                  </a:schemeClr>
                </a:solidFill>
              </a:rPr>
              <a:t>wurden</a:t>
            </a:r>
            <a:r>
              <a:rPr lang="en-US" sz="2000" dirty="0">
                <a:solidFill>
                  <a:schemeClr val="tx1">
                    <a:lumMod val="75000"/>
                    <a:lumOff val="25000"/>
                  </a:schemeClr>
                </a:solidFill>
              </a:rPr>
              <a:t> </a:t>
            </a:r>
            <a:r>
              <a:rPr lang="en-US" sz="2000" dirty="0" err="1" smtClean="0">
                <a:solidFill>
                  <a:schemeClr val="tx1">
                    <a:lumMod val="75000"/>
                    <a:lumOff val="25000"/>
                  </a:schemeClr>
                </a:solidFill>
              </a:rPr>
              <a:t>erstellt</a:t>
            </a:r>
            <a:r>
              <a:rPr lang="en-US" sz="2000" dirty="0" smtClean="0">
                <a:solidFill>
                  <a:schemeClr val="tx1">
                    <a:lumMod val="75000"/>
                    <a:lumOff val="25000"/>
                  </a:schemeClr>
                </a:solidFill>
              </a:rPr>
              <a:t>:</a:t>
            </a:r>
            <a:endParaRPr lang="en-US" sz="2000" dirty="0">
              <a:solidFill>
                <a:schemeClr val="tx1">
                  <a:lumMod val="75000"/>
                  <a:lumOff val="25000"/>
                </a:schemeClr>
              </a:solidFill>
            </a:endParaRPr>
          </a:p>
          <a:p>
            <a:pPr marL="355600" indent="-355600">
              <a:buFont typeface="Wingdings" panose="05000000000000000000" pitchFamily="2" charset="2"/>
              <a:buChar char="ü"/>
            </a:pPr>
            <a:r>
              <a:rPr lang="de-DE" sz="2000" dirty="0">
                <a:solidFill>
                  <a:schemeClr val="tx1">
                    <a:lumMod val="75000"/>
                    <a:lumOff val="25000"/>
                  </a:schemeClr>
                </a:solidFill>
              </a:rPr>
              <a:t>24 Seiten Vorlesungsskript</a:t>
            </a:r>
          </a:p>
          <a:p>
            <a:pPr marL="355600" indent="-355600">
              <a:buFont typeface="Wingdings" panose="05000000000000000000" pitchFamily="2" charset="2"/>
              <a:buChar char="ü"/>
            </a:pPr>
            <a:r>
              <a:rPr lang="de-DE" sz="2000" dirty="0">
                <a:solidFill>
                  <a:schemeClr val="tx1">
                    <a:lumMod val="75000"/>
                    <a:lumOff val="25000"/>
                  </a:schemeClr>
                </a:solidFill>
              </a:rPr>
              <a:t>66 Präsentationsfolien</a:t>
            </a:r>
          </a:p>
          <a:p>
            <a:pPr marL="355600" indent="-355600">
              <a:buFont typeface="Wingdings" panose="05000000000000000000" pitchFamily="2" charset="2"/>
              <a:buChar char="ü"/>
            </a:pPr>
            <a:r>
              <a:rPr lang="de-DE" sz="2000" dirty="0">
                <a:solidFill>
                  <a:schemeClr val="tx1">
                    <a:lumMod val="75000"/>
                    <a:lumOff val="25000"/>
                  </a:schemeClr>
                </a:solidFill>
              </a:rPr>
              <a:t>18 Fragen und Antworten</a:t>
            </a:r>
          </a:p>
          <a:p>
            <a:pPr marL="355600" indent="-355600">
              <a:buFont typeface="Wingdings" panose="05000000000000000000" pitchFamily="2" charset="2"/>
              <a:buChar char="ü"/>
            </a:pPr>
            <a:r>
              <a:rPr lang="de-DE" sz="2000" dirty="0">
                <a:solidFill>
                  <a:schemeClr val="tx1">
                    <a:lumMod val="75000"/>
                    <a:lumOff val="25000"/>
                  </a:schemeClr>
                </a:solidFill>
              </a:rPr>
              <a:t>2 Case Studies</a:t>
            </a:r>
          </a:p>
          <a:p>
            <a:pPr marL="355600" indent="-355600">
              <a:buFont typeface="Wingdings" panose="05000000000000000000" pitchFamily="2" charset="2"/>
              <a:buChar char="ü"/>
            </a:pPr>
            <a:r>
              <a:rPr lang="de-DE" sz="2000" dirty="0">
                <a:solidFill>
                  <a:schemeClr val="tx1">
                    <a:lumMod val="75000"/>
                    <a:lumOff val="25000"/>
                  </a:schemeClr>
                </a:solidFill>
              </a:rPr>
              <a:t>2 Übungsaufgaben</a:t>
            </a:r>
          </a:p>
          <a:p>
            <a:pPr marL="355600" indent="-355600">
              <a:buFont typeface="Wingdings" panose="05000000000000000000" pitchFamily="2" charset="2"/>
              <a:buChar char="ü"/>
            </a:pPr>
            <a:r>
              <a:rPr lang="de-DE" sz="2000" dirty="0">
                <a:solidFill>
                  <a:schemeClr val="tx1">
                    <a:lumMod val="75000"/>
                    <a:lumOff val="25000"/>
                  </a:schemeClr>
                </a:solidFill>
              </a:rPr>
              <a:t>15 Multiple-Choice-Fragen</a:t>
            </a:r>
            <a:endParaRPr lang="de-DE" sz="2000" dirty="0">
              <a:solidFill>
                <a:schemeClr val="tx1">
                  <a:lumMod val="75000"/>
                  <a:lumOff val="25000"/>
                </a:schemeClr>
              </a:solidFill>
            </a:endParaRPr>
          </a:p>
        </p:txBody>
      </p:sp>
      <p:pic>
        <p:nvPicPr>
          <p:cNvPr id="14" name="Рисунок 13"/>
          <p:cNvPicPr>
            <a:picLocks noChangeAspect="1"/>
          </p:cNvPicPr>
          <p:nvPr/>
        </p:nvPicPr>
        <p:blipFill>
          <a:blip r:embed="rId2"/>
          <a:stretch>
            <a:fillRect/>
          </a:stretch>
        </p:blipFill>
        <p:spPr>
          <a:xfrm>
            <a:off x="1621441" y="4516064"/>
            <a:ext cx="3261738" cy="1834727"/>
          </a:xfrm>
          <a:prstGeom prst="rect">
            <a:avLst/>
          </a:prstGeom>
          <a:ln>
            <a:solidFill>
              <a:schemeClr val="tx1"/>
            </a:solidFill>
          </a:ln>
        </p:spPr>
      </p:pic>
      <p:sp>
        <p:nvSpPr>
          <p:cNvPr id="7" name="Прямоугольник 6"/>
          <p:cNvSpPr/>
          <p:nvPr/>
        </p:nvSpPr>
        <p:spPr>
          <a:xfrm>
            <a:off x="1153851" y="6450507"/>
            <a:ext cx="4196918" cy="307777"/>
          </a:xfrm>
          <a:prstGeom prst="rect">
            <a:avLst/>
          </a:prstGeom>
        </p:spPr>
        <p:txBody>
          <a:bodyPr wrap="none">
            <a:spAutoFit/>
          </a:bodyPr>
          <a:lstStyle/>
          <a:p>
            <a:pPr marL="355600" indent="-263525"/>
            <a:r>
              <a:rPr lang="en-US" sz="1400" dirty="0" err="1">
                <a:solidFill>
                  <a:schemeClr val="tx1">
                    <a:lumMod val="65000"/>
                    <a:lumOff val="35000"/>
                  </a:schemeClr>
                </a:solidFill>
              </a:rPr>
              <a:t>Lektion</a:t>
            </a:r>
            <a:r>
              <a:rPr lang="en-US" sz="1400" dirty="0">
                <a:solidFill>
                  <a:schemeClr val="tx1">
                    <a:lumMod val="65000"/>
                    <a:lumOff val="35000"/>
                  </a:schemeClr>
                </a:solidFill>
              </a:rPr>
              <a:t> </a:t>
            </a:r>
            <a:r>
              <a:rPr lang="ru-RU" sz="1400" dirty="0">
                <a:solidFill>
                  <a:schemeClr val="tx1">
                    <a:lumMod val="65000"/>
                    <a:lumOff val="35000"/>
                  </a:schemeClr>
                </a:solidFill>
              </a:rPr>
              <a:t>1: </a:t>
            </a:r>
            <a:r>
              <a:rPr lang="de-DE" sz="1400" dirty="0">
                <a:solidFill>
                  <a:schemeClr val="tx1">
                    <a:lumMod val="65000"/>
                    <a:lumOff val="35000"/>
                  </a:schemeClr>
                </a:solidFill>
              </a:rPr>
              <a:t>Maschinelles Lernen mit linearen Modellen</a:t>
            </a:r>
            <a:endParaRPr lang="ru-RU" sz="1400" dirty="0">
              <a:solidFill>
                <a:schemeClr val="tx1">
                  <a:lumMod val="65000"/>
                  <a:lumOff val="35000"/>
                </a:schemeClr>
              </a:solidFill>
            </a:endParaRPr>
          </a:p>
        </p:txBody>
      </p:sp>
      <p:pic>
        <p:nvPicPr>
          <p:cNvPr id="9" name="Рисунок 8"/>
          <p:cNvPicPr>
            <a:picLocks noChangeAspect="1"/>
          </p:cNvPicPr>
          <p:nvPr/>
        </p:nvPicPr>
        <p:blipFill>
          <a:blip r:embed="rId3"/>
          <a:stretch>
            <a:fillRect/>
          </a:stretch>
        </p:blipFill>
        <p:spPr>
          <a:xfrm>
            <a:off x="7044960" y="4516064"/>
            <a:ext cx="3267440" cy="1837935"/>
          </a:xfrm>
          <a:prstGeom prst="rect">
            <a:avLst/>
          </a:prstGeom>
          <a:ln>
            <a:solidFill>
              <a:schemeClr val="tx1"/>
            </a:solidFill>
          </a:ln>
        </p:spPr>
      </p:pic>
      <p:sp>
        <p:nvSpPr>
          <p:cNvPr id="12" name="Прямоугольник 11"/>
          <p:cNvSpPr/>
          <p:nvPr/>
        </p:nvSpPr>
        <p:spPr>
          <a:xfrm>
            <a:off x="7158203" y="6450506"/>
            <a:ext cx="3154197" cy="307777"/>
          </a:xfrm>
          <a:prstGeom prst="rect">
            <a:avLst/>
          </a:prstGeom>
        </p:spPr>
        <p:txBody>
          <a:bodyPr wrap="none">
            <a:spAutoFit/>
          </a:bodyPr>
          <a:lstStyle/>
          <a:p>
            <a:r>
              <a:rPr lang="en-US" sz="1400" dirty="0" err="1">
                <a:solidFill>
                  <a:schemeClr val="tx1">
                    <a:lumMod val="65000"/>
                    <a:lumOff val="35000"/>
                  </a:schemeClr>
                </a:solidFill>
              </a:rPr>
              <a:t>Lektion</a:t>
            </a:r>
            <a:r>
              <a:rPr lang="en-US" sz="1400" dirty="0">
                <a:solidFill>
                  <a:schemeClr val="tx1">
                    <a:lumMod val="65000"/>
                    <a:lumOff val="35000"/>
                  </a:schemeClr>
                </a:solidFill>
              </a:rPr>
              <a:t> </a:t>
            </a:r>
            <a:r>
              <a:rPr lang="ru-RU" sz="1400" dirty="0">
                <a:solidFill>
                  <a:schemeClr val="tx1">
                    <a:lumMod val="65000"/>
                    <a:lumOff val="35000"/>
                  </a:schemeClr>
                </a:solidFill>
              </a:rPr>
              <a:t>1: </a:t>
            </a:r>
            <a:r>
              <a:rPr lang="en-US" sz="1400" dirty="0" err="1">
                <a:solidFill>
                  <a:schemeClr val="tx1">
                    <a:lumMod val="65000"/>
                    <a:lumOff val="35000"/>
                  </a:schemeClr>
                </a:solidFill>
              </a:rPr>
              <a:t>Mehrlagiges</a:t>
            </a:r>
            <a:r>
              <a:rPr lang="en-US" sz="1400" dirty="0">
                <a:solidFill>
                  <a:schemeClr val="tx1">
                    <a:lumMod val="65000"/>
                    <a:lumOff val="35000"/>
                  </a:schemeClr>
                </a:solidFill>
              </a:rPr>
              <a:t> Perzeptron </a:t>
            </a:r>
            <a:r>
              <a:rPr lang="ru-RU" sz="1400" dirty="0">
                <a:solidFill>
                  <a:schemeClr val="tx1">
                    <a:lumMod val="65000"/>
                    <a:lumOff val="35000"/>
                  </a:schemeClr>
                </a:solidFill>
              </a:rPr>
              <a:t>(MLP)</a:t>
            </a:r>
            <a:endParaRPr lang="de-DE" sz="1400" dirty="0">
              <a:solidFill>
                <a:schemeClr val="tx1">
                  <a:lumMod val="65000"/>
                  <a:lumOff val="35000"/>
                </a:schemeClr>
              </a:solidFill>
            </a:endParaRPr>
          </a:p>
        </p:txBody>
      </p:sp>
    </p:spTree>
    <p:extLst>
      <p:ext uri="{BB962C8B-B14F-4D97-AF65-F5344CB8AC3E}">
        <p14:creationId xmlns:p14="http://schemas.microsoft.com/office/powerpoint/2010/main" val="2003695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xmlns="" id="{C8DFF3C0-9A47-4CF8-A908-C79EE032FA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4">
            <a:extLst>
              <a:ext uri="{FF2B5EF4-FFF2-40B4-BE49-F238E27FC236}">
                <a16:creationId xmlns:a16="http://schemas.microsoft.com/office/drawing/2014/main" xmlns="" id="{D1CD191E-4E38-48B5-91B0-A538EEE36C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658" y="0"/>
            <a:ext cx="1617088" cy="6858000"/>
            <a:chOff x="-20658" y="0"/>
            <a:chExt cx="1617088" cy="6858000"/>
          </a:xfrm>
        </p:grpSpPr>
        <p:sp>
          <p:nvSpPr>
            <p:cNvPr id="26" name="Freeform 6">
              <a:extLst>
                <a:ext uri="{FF2B5EF4-FFF2-40B4-BE49-F238E27FC236}">
                  <a16:creationId xmlns:a16="http://schemas.microsoft.com/office/drawing/2014/main" xmlns="" id="{610DAD19-A1E9-4929-B76E-E6605D2DB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 y="0"/>
              <a:ext cx="314960"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1" name="Freeform 6">
              <a:extLst>
                <a:ext uri="{FF2B5EF4-FFF2-40B4-BE49-F238E27FC236}">
                  <a16:creationId xmlns:a16="http://schemas.microsoft.com/office/drawing/2014/main" xmlns="" id="{F7DBC290-0F34-425B-B724-341D9697A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0658" y="0"/>
              <a:ext cx="161708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Объект 2"/>
          <p:cNvSpPr>
            <a:spLocks noGrp="1"/>
          </p:cNvSpPr>
          <p:nvPr>
            <p:ph idx="1"/>
          </p:nvPr>
        </p:nvSpPr>
        <p:spPr>
          <a:xfrm>
            <a:off x="2327431" y="1361453"/>
            <a:ext cx="3767045" cy="2350539"/>
          </a:xfrm>
        </p:spPr>
        <p:txBody>
          <a:bodyPr>
            <a:normAutofit fontScale="92500" lnSpcReduction="10000"/>
          </a:bodyPr>
          <a:lstStyle/>
          <a:p>
            <a:pPr marL="0" indent="0">
              <a:buNone/>
            </a:pPr>
            <a:r>
              <a:rPr lang="en-US" sz="1800" b="1" dirty="0" err="1">
                <a:solidFill>
                  <a:schemeClr val="bg2">
                    <a:lumMod val="25000"/>
                  </a:schemeClr>
                </a:solidFill>
              </a:rPr>
              <a:t>Lerneinheit</a:t>
            </a:r>
            <a:r>
              <a:rPr lang="en-US" sz="1800" b="1" dirty="0">
                <a:solidFill>
                  <a:schemeClr val="bg2">
                    <a:lumMod val="25000"/>
                  </a:schemeClr>
                </a:solidFill>
              </a:rPr>
              <a:t> 5 </a:t>
            </a:r>
            <a:r>
              <a:rPr lang="en-US" sz="1800" dirty="0" err="1">
                <a:solidFill>
                  <a:schemeClr val="bg2">
                    <a:lumMod val="25000"/>
                  </a:schemeClr>
                </a:solidFill>
              </a:rPr>
              <a:t>besteht</a:t>
            </a:r>
            <a:r>
              <a:rPr lang="en-US" sz="1800" dirty="0">
                <a:solidFill>
                  <a:schemeClr val="bg2">
                    <a:lumMod val="25000"/>
                  </a:schemeClr>
                </a:solidFill>
              </a:rPr>
              <a:t> </a:t>
            </a:r>
            <a:r>
              <a:rPr lang="en-US" sz="1800" dirty="0" err="1" smtClean="0">
                <a:solidFill>
                  <a:schemeClr val="bg2">
                    <a:lumMod val="25000"/>
                  </a:schemeClr>
                </a:solidFill>
              </a:rPr>
              <a:t>aus</a:t>
            </a:r>
            <a:r>
              <a:rPr lang="en-US" sz="1800" dirty="0" smtClean="0">
                <a:solidFill>
                  <a:schemeClr val="bg2">
                    <a:lumMod val="25000"/>
                  </a:schemeClr>
                </a:solidFill>
              </a:rPr>
              <a:t>:</a:t>
            </a:r>
            <a:endParaRPr lang="en-US" sz="1800" dirty="0">
              <a:solidFill>
                <a:schemeClr val="bg2">
                  <a:lumMod val="25000"/>
                </a:schemeClr>
              </a:solidFill>
            </a:endParaRPr>
          </a:p>
          <a:p>
            <a:pPr marL="447675" indent="-355600">
              <a:buFont typeface="Wingdings" panose="05000000000000000000" pitchFamily="2" charset="2"/>
              <a:buChar char="ü"/>
            </a:pPr>
            <a:r>
              <a:rPr lang="de-DE" sz="1800" dirty="0">
                <a:solidFill>
                  <a:schemeClr val="bg2">
                    <a:lumMod val="25000"/>
                  </a:schemeClr>
                </a:solidFill>
              </a:rPr>
              <a:t>35 Seiten Vorlesungsskript</a:t>
            </a:r>
          </a:p>
          <a:p>
            <a:pPr marL="447675" indent="-355600">
              <a:buFont typeface="Wingdings" panose="05000000000000000000" pitchFamily="2" charset="2"/>
              <a:buChar char="ü"/>
            </a:pPr>
            <a:r>
              <a:rPr lang="de-DE" sz="1800" dirty="0">
                <a:solidFill>
                  <a:schemeClr val="bg2">
                    <a:lumMod val="25000"/>
                  </a:schemeClr>
                </a:solidFill>
              </a:rPr>
              <a:t>47 Präsentationsfolien</a:t>
            </a:r>
          </a:p>
          <a:p>
            <a:pPr marL="447675" indent="-355600">
              <a:buFont typeface="Wingdings" panose="05000000000000000000" pitchFamily="2" charset="2"/>
              <a:buChar char="ü"/>
            </a:pPr>
            <a:r>
              <a:rPr lang="de-DE" sz="1800" dirty="0">
                <a:solidFill>
                  <a:schemeClr val="bg2">
                    <a:lumMod val="25000"/>
                  </a:schemeClr>
                </a:solidFill>
              </a:rPr>
              <a:t>9 Fragen und Antworten</a:t>
            </a:r>
          </a:p>
          <a:p>
            <a:pPr marL="447675" indent="-355600">
              <a:buFont typeface="Wingdings" panose="05000000000000000000" pitchFamily="2" charset="2"/>
              <a:buChar char="ü"/>
            </a:pPr>
            <a:r>
              <a:rPr lang="de-DE" sz="1800" dirty="0">
                <a:solidFill>
                  <a:schemeClr val="bg2">
                    <a:lumMod val="25000"/>
                  </a:schemeClr>
                </a:solidFill>
              </a:rPr>
              <a:t>2 Case Studies</a:t>
            </a:r>
          </a:p>
          <a:p>
            <a:pPr marL="447675" indent="-355600">
              <a:buFont typeface="Wingdings" panose="05000000000000000000" pitchFamily="2" charset="2"/>
              <a:buChar char="ü"/>
            </a:pPr>
            <a:r>
              <a:rPr lang="de-DE" sz="1800" dirty="0">
                <a:solidFill>
                  <a:schemeClr val="bg2">
                    <a:lumMod val="25000"/>
                  </a:schemeClr>
                </a:solidFill>
              </a:rPr>
              <a:t>2 Übungsaufgaben</a:t>
            </a:r>
          </a:p>
          <a:p>
            <a:pPr marL="447675" indent="-355600">
              <a:buFont typeface="Wingdings" panose="05000000000000000000" pitchFamily="2" charset="2"/>
              <a:buChar char="ü"/>
            </a:pPr>
            <a:r>
              <a:rPr lang="de-DE" sz="1800" dirty="0">
                <a:solidFill>
                  <a:schemeClr val="bg2">
                    <a:lumMod val="25000"/>
                  </a:schemeClr>
                </a:solidFill>
              </a:rPr>
              <a:t>12 Multiple-Choice-Fragen</a:t>
            </a:r>
            <a:endParaRPr lang="de-DE" sz="2000" dirty="0">
              <a:solidFill>
                <a:schemeClr val="tx1">
                  <a:alpha val="60000"/>
                </a:schemeClr>
              </a:solidFill>
            </a:endParaRPr>
          </a:p>
        </p:txBody>
      </p:sp>
      <p:sp>
        <p:nvSpPr>
          <p:cNvPr id="4" name="Прямоугольник 3"/>
          <p:cNvSpPr/>
          <p:nvPr/>
        </p:nvSpPr>
        <p:spPr>
          <a:xfrm>
            <a:off x="6425297" y="3404215"/>
            <a:ext cx="5432834" cy="307777"/>
          </a:xfrm>
          <a:prstGeom prst="rect">
            <a:avLst/>
          </a:prstGeom>
        </p:spPr>
        <p:txBody>
          <a:bodyPr wrap="none">
            <a:spAutoFit/>
          </a:bodyPr>
          <a:lstStyle/>
          <a:p>
            <a:r>
              <a:rPr lang="en-US" sz="1400" dirty="0" err="1" smtClean="0">
                <a:solidFill>
                  <a:schemeClr val="tx1">
                    <a:lumMod val="65000"/>
                    <a:lumOff val="35000"/>
                  </a:schemeClr>
                </a:solidFill>
              </a:rPr>
              <a:t>Lektion</a:t>
            </a:r>
            <a:r>
              <a:rPr lang="en-US" sz="1400" dirty="0" smtClean="0">
                <a:solidFill>
                  <a:schemeClr val="tx1">
                    <a:lumMod val="65000"/>
                    <a:lumOff val="35000"/>
                  </a:schemeClr>
                </a:solidFill>
              </a:rPr>
              <a:t> 1</a:t>
            </a:r>
            <a:r>
              <a:rPr lang="en-US" sz="1400" dirty="0">
                <a:solidFill>
                  <a:schemeClr val="tx1">
                    <a:lumMod val="65000"/>
                    <a:lumOff val="35000"/>
                  </a:schemeClr>
                </a:solidFill>
              </a:rPr>
              <a:t>:</a:t>
            </a:r>
            <a:r>
              <a:rPr lang="de-DE" sz="1400" dirty="0">
                <a:solidFill>
                  <a:schemeClr val="tx1">
                    <a:lumMod val="65000"/>
                    <a:lumOff val="35000"/>
                  </a:schemeClr>
                </a:solidFill>
              </a:rPr>
              <a:t> </a:t>
            </a:r>
            <a:r>
              <a:rPr lang="de-DE" sz="1400" dirty="0">
                <a:solidFill>
                  <a:schemeClr val="tx1">
                    <a:lumMod val="65000"/>
                    <a:lumOff val="35000"/>
                  </a:schemeClr>
                </a:solidFill>
              </a:rPr>
              <a:t>Einführung in die Kommunikation und die Beteiligung von ML </a:t>
            </a:r>
          </a:p>
        </p:txBody>
      </p:sp>
      <p:cxnSp>
        <p:nvCxnSpPr>
          <p:cNvPr id="6" name="Прямая соединительная линия 5"/>
          <p:cNvCxnSpPr/>
          <p:nvPr/>
        </p:nvCxnSpPr>
        <p:spPr>
          <a:xfrm>
            <a:off x="3900503" y="3942080"/>
            <a:ext cx="58291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Объект 2"/>
          <p:cNvSpPr txBox="1">
            <a:spLocks/>
          </p:cNvSpPr>
          <p:nvPr/>
        </p:nvSpPr>
        <p:spPr>
          <a:xfrm>
            <a:off x="2320368" y="4250152"/>
            <a:ext cx="3919463" cy="235053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bg2">
                    <a:lumMod val="25000"/>
                  </a:schemeClr>
                </a:solidFill>
              </a:rPr>
              <a:t>Learning unit 6 </a:t>
            </a:r>
            <a:r>
              <a:rPr lang="en-US" sz="1800" dirty="0">
                <a:solidFill>
                  <a:schemeClr val="bg2">
                    <a:lumMod val="25000"/>
                  </a:schemeClr>
                </a:solidFill>
              </a:rPr>
              <a:t>has:</a:t>
            </a:r>
          </a:p>
          <a:p>
            <a:pPr marL="447675" indent="-355600">
              <a:buFont typeface="Wingdings" panose="05000000000000000000" pitchFamily="2" charset="2"/>
              <a:buChar char="ü"/>
            </a:pPr>
            <a:r>
              <a:rPr lang="de-DE" sz="1800" dirty="0">
                <a:solidFill>
                  <a:schemeClr val="bg2">
                    <a:lumMod val="25000"/>
                  </a:schemeClr>
                </a:solidFill>
              </a:rPr>
              <a:t>15 Seiten Vorlesungsskript</a:t>
            </a:r>
          </a:p>
          <a:p>
            <a:pPr marL="447675" indent="-355600">
              <a:buFont typeface="Wingdings" panose="05000000000000000000" pitchFamily="2" charset="2"/>
              <a:buChar char="ü"/>
            </a:pPr>
            <a:r>
              <a:rPr lang="de-DE" sz="1800" dirty="0">
                <a:solidFill>
                  <a:schemeClr val="bg2">
                    <a:lumMod val="25000"/>
                  </a:schemeClr>
                </a:solidFill>
              </a:rPr>
              <a:t>68 Präsentationsfolien</a:t>
            </a:r>
          </a:p>
          <a:p>
            <a:pPr marL="447675" indent="-355600">
              <a:buFont typeface="Wingdings" panose="05000000000000000000" pitchFamily="2" charset="2"/>
              <a:buChar char="ü"/>
            </a:pPr>
            <a:r>
              <a:rPr lang="de-DE" sz="1800" dirty="0">
                <a:solidFill>
                  <a:schemeClr val="bg2">
                    <a:lumMod val="25000"/>
                  </a:schemeClr>
                </a:solidFill>
              </a:rPr>
              <a:t>9 Fragen und Antworten</a:t>
            </a:r>
          </a:p>
          <a:p>
            <a:pPr marL="447675" indent="-355600">
              <a:buFont typeface="Wingdings" panose="05000000000000000000" pitchFamily="2" charset="2"/>
              <a:buChar char="ü"/>
            </a:pPr>
            <a:r>
              <a:rPr lang="de-DE" sz="1800" dirty="0">
                <a:solidFill>
                  <a:schemeClr val="bg2">
                    <a:lumMod val="25000"/>
                  </a:schemeClr>
                </a:solidFill>
              </a:rPr>
              <a:t>2 Case Studies</a:t>
            </a:r>
          </a:p>
          <a:p>
            <a:pPr marL="447675" indent="-355600">
              <a:buFont typeface="Wingdings" panose="05000000000000000000" pitchFamily="2" charset="2"/>
              <a:buChar char="ü"/>
            </a:pPr>
            <a:r>
              <a:rPr lang="de-DE" sz="1800" dirty="0">
                <a:solidFill>
                  <a:schemeClr val="bg2">
                    <a:lumMod val="25000"/>
                  </a:schemeClr>
                </a:solidFill>
              </a:rPr>
              <a:t>2 Übungsaufgaben</a:t>
            </a:r>
          </a:p>
          <a:p>
            <a:pPr marL="447675" indent="-355600">
              <a:buFont typeface="Wingdings" panose="05000000000000000000" pitchFamily="2" charset="2"/>
              <a:buChar char="ü"/>
            </a:pPr>
            <a:r>
              <a:rPr lang="de-DE" sz="1800" dirty="0">
                <a:solidFill>
                  <a:schemeClr val="bg2">
                    <a:lumMod val="25000"/>
                  </a:schemeClr>
                </a:solidFill>
              </a:rPr>
              <a:t>11 Multiple-Choice-Fragen</a:t>
            </a:r>
            <a:endParaRPr lang="de-DE" sz="2000" dirty="0">
              <a:solidFill>
                <a:schemeClr val="tx1">
                  <a:alpha val="60000"/>
                </a:schemeClr>
              </a:solidFill>
            </a:endParaRPr>
          </a:p>
        </p:txBody>
      </p:sp>
      <p:sp>
        <p:nvSpPr>
          <p:cNvPr id="10" name="Прямоугольник 9"/>
          <p:cNvSpPr/>
          <p:nvPr/>
        </p:nvSpPr>
        <p:spPr>
          <a:xfrm>
            <a:off x="7570477" y="6419567"/>
            <a:ext cx="3078984" cy="307777"/>
          </a:xfrm>
          <a:prstGeom prst="rect">
            <a:avLst/>
          </a:prstGeom>
        </p:spPr>
        <p:txBody>
          <a:bodyPr wrap="none">
            <a:spAutoFit/>
          </a:bodyPr>
          <a:lstStyle/>
          <a:p>
            <a:r>
              <a:rPr lang="en-US" sz="1400" dirty="0" err="1">
                <a:solidFill>
                  <a:schemeClr val="tx1">
                    <a:lumMod val="65000"/>
                    <a:lumOff val="35000"/>
                  </a:schemeClr>
                </a:solidFill>
              </a:rPr>
              <a:t>Lektion</a:t>
            </a:r>
            <a:r>
              <a:rPr lang="en-US" sz="1400" dirty="0">
                <a:solidFill>
                  <a:schemeClr val="tx1">
                    <a:lumMod val="65000"/>
                    <a:lumOff val="35000"/>
                  </a:schemeClr>
                </a:solidFill>
              </a:rPr>
              <a:t> </a:t>
            </a:r>
            <a:r>
              <a:rPr lang="ru-RU" sz="1400" dirty="0">
                <a:solidFill>
                  <a:schemeClr val="tx1">
                    <a:lumMod val="65000"/>
                    <a:lumOff val="35000"/>
                  </a:schemeClr>
                </a:solidFill>
              </a:rPr>
              <a:t>1: </a:t>
            </a:r>
            <a:r>
              <a:rPr lang="de-DE" sz="1400" dirty="0">
                <a:solidFill>
                  <a:schemeClr val="tx1">
                    <a:lumMod val="65000"/>
                    <a:lumOff val="35000"/>
                  </a:schemeClr>
                </a:solidFill>
              </a:rPr>
              <a:t>EU-Leitlinien zur Ethik der </a:t>
            </a:r>
            <a:r>
              <a:rPr lang="de-DE" sz="1400" dirty="0" smtClean="0">
                <a:solidFill>
                  <a:schemeClr val="tx1">
                    <a:lumMod val="65000"/>
                    <a:lumOff val="35000"/>
                  </a:schemeClr>
                </a:solidFill>
              </a:rPr>
              <a:t>KI</a:t>
            </a:r>
            <a:endParaRPr lang="de-DE" sz="1400" dirty="0">
              <a:solidFill>
                <a:schemeClr val="tx1">
                  <a:lumMod val="65000"/>
                  <a:lumOff val="35000"/>
                </a:schemeClr>
              </a:solidFill>
            </a:endParaRPr>
          </a:p>
        </p:txBody>
      </p:sp>
      <p:pic>
        <p:nvPicPr>
          <p:cNvPr id="5" name="Рисунок 4"/>
          <p:cNvPicPr>
            <a:picLocks noChangeAspect="1"/>
          </p:cNvPicPr>
          <p:nvPr/>
        </p:nvPicPr>
        <p:blipFill>
          <a:blip r:embed="rId2"/>
          <a:stretch>
            <a:fillRect/>
          </a:stretch>
        </p:blipFill>
        <p:spPr>
          <a:xfrm>
            <a:off x="7286407" y="4272261"/>
            <a:ext cx="3673920" cy="2066580"/>
          </a:xfrm>
          <a:prstGeom prst="rect">
            <a:avLst/>
          </a:prstGeom>
          <a:ln>
            <a:solidFill>
              <a:schemeClr val="tx1"/>
            </a:solidFill>
          </a:ln>
        </p:spPr>
      </p:pic>
      <p:sp>
        <p:nvSpPr>
          <p:cNvPr id="17" name="Заголовок 1"/>
          <p:cNvSpPr txBox="1">
            <a:spLocks/>
          </p:cNvSpPr>
          <p:nvPr/>
        </p:nvSpPr>
        <p:spPr>
          <a:xfrm>
            <a:off x="540385" y="450392"/>
            <a:ext cx="5995987" cy="1494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152294"/>
                </a:solidFill>
              </a:rPr>
              <a:t>Lehrmittel</a:t>
            </a:r>
            <a:r>
              <a:rPr lang="en-US" sz="4000" b="1" dirty="0">
                <a:solidFill>
                  <a:srgbClr val="152294"/>
                </a:solidFill>
              </a:rPr>
              <a:t> und </a:t>
            </a:r>
            <a:r>
              <a:rPr lang="en-US" sz="4000" b="1" dirty="0" err="1">
                <a:solidFill>
                  <a:srgbClr val="152294"/>
                </a:solidFill>
              </a:rPr>
              <a:t>Ressourcen</a:t>
            </a:r>
            <a:r>
              <a:rPr lang="en-US" sz="4000" b="1" dirty="0">
                <a:solidFill>
                  <a:srgbClr val="152294"/>
                </a:solidFill>
              </a:rPr>
              <a:t> </a:t>
            </a:r>
            <a:endParaRPr lang="de-DE" sz="4000" b="1" dirty="0">
              <a:solidFill>
                <a:srgbClr val="152294"/>
              </a:solidFill>
            </a:endParaRPr>
          </a:p>
        </p:txBody>
      </p:sp>
      <p:pic>
        <p:nvPicPr>
          <p:cNvPr id="7" name="Picture 6" descr="Graphical user interface, text, application&#10;&#10;Description automatically generated">
            <a:extLst>
              <a:ext uri="{FF2B5EF4-FFF2-40B4-BE49-F238E27FC236}">
                <a16:creationId xmlns:a16="http://schemas.microsoft.com/office/drawing/2014/main" xmlns="" id="{28EA8413-DE91-4DF0-B6CB-D6BAAE5E15E3}"/>
              </a:ext>
            </a:extLst>
          </p:cNvPr>
          <p:cNvPicPr>
            <a:picLocks noChangeAspect="1"/>
          </p:cNvPicPr>
          <p:nvPr/>
        </p:nvPicPr>
        <p:blipFill>
          <a:blip r:embed="rId3"/>
          <a:stretch>
            <a:fillRect/>
          </a:stretch>
        </p:blipFill>
        <p:spPr>
          <a:xfrm>
            <a:off x="7405780" y="1424817"/>
            <a:ext cx="3435174" cy="1932934"/>
          </a:xfrm>
          <a:prstGeom prst="rect">
            <a:avLst/>
          </a:prstGeom>
        </p:spPr>
      </p:pic>
    </p:spTree>
    <p:extLst>
      <p:ext uri="{BB962C8B-B14F-4D97-AF65-F5344CB8AC3E}">
        <p14:creationId xmlns:p14="http://schemas.microsoft.com/office/powerpoint/2010/main" val="90917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13">
            <a:extLst>
              <a:ext uri="{FF2B5EF4-FFF2-40B4-BE49-F238E27FC236}">
                <a16:creationId xmlns="" xmlns:a16="http://schemas.microsoft.com/office/drawing/2014/main" id="{6D22FA1E-E02A-4FC5-BBA6-577D6DA0C8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15">
            <a:extLst>
              <a:ext uri="{FF2B5EF4-FFF2-40B4-BE49-F238E27FC236}">
                <a16:creationId xmlns="" xmlns:a16="http://schemas.microsoft.com/office/drawing/2014/main" id="{05D27520-F270-4F3D-A46E-76A337B6E1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itle 1">
            <a:extLst>
              <a:ext uri="{FF2B5EF4-FFF2-40B4-BE49-F238E27FC236}">
                <a16:creationId xmlns="" xmlns:a16="http://schemas.microsoft.com/office/drawing/2014/main" id="{7DBD0266-E3CD-4B4F-A5F4-4A35EB6531E6}"/>
              </a:ext>
            </a:extLst>
          </p:cNvPr>
          <p:cNvSpPr>
            <a:spLocks noGrp="1"/>
          </p:cNvSpPr>
          <p:nvPr>
            <p:ph type="title"/>
          </p:nvPr>
        </p:nvSpPr>
        <p:spPr>
          <a:xfrm>
            <a:off x="838200" y="365125"/>
            <a:ext cx="4347949" cy="2137273"/>
          </a:xfrm>
        </p:spPr>
        <p:txBody>
          <a:bodyPr anchor="b">
            <a:normAutofit/>
          </a:bodyPr>
          <a:lstStyle/>
          <a:p>
            <a:r>
              <a:rPr lang="en-GB" b="1" dirty="0"/>
              <a:t>2. </a:t>
            </a:r>
            <a:r>
              <a:rPr lang="en-GB" b="1" dirty="0" err="1"/>
              <a:t>Projekttreffen</a:t>
            </a:r>
            <a:endParaRPr lang="x-none" b="1" dirty="0"/>
          </a:p>
        </p:txBody>
      </p:sp>
      <p:sp>
        <p:nvSpPr>
          <p:cNvPr id="3" name="Content Placeholder 2">
            <a:extLst>
              <a:ext uri="{FF2B5EF4-FFF2-40B4-BE49-F238E27FC236}">
                <a16:creationId xmlns="" xmlns:a16="http://schemas.microsoft.com/office/drawing/2014/main" id="{8056C394-B203-4196-ACFC-980C70ED1147}"/>
              </a:ext>
            </a:extLst>
          </p:cNvPr>
          <p:cNvSpPr>
            <a:spLocks noGrp="1"/>
          </p:cNvSpPr>
          <p:nvPr>
            <p:ph idx="1"/>
          </p:nvPr>
        </p:nvSpPr>
        <p:spPr>
          <a:xfrm>
            <a:off x="838200" y="2681784"/>
            <a:ext cx="4613760" cy="3983176"/>
          </a:xfrm>
        </p:spPr>
        <p:txBody>
          <a:bodyPr>
            <a:normAutofit fontScale="92500" lnSpcReduction="10000"/>
          </a:bodyPr>
          <a:lstStyle/>
          <a:p>
            <a:pPr marR="0">
              <a:lnSpc>
                <a:spcPct val="110000"/>
              </a:lnSpc>
              <a:spcBef>
                <a:spcPts val="0"/>
              </a:spcBef>
              <a:spcAft>
                <a:spcPts val="800"/>
              </a:spcAft>
            </a:pPr>
            <a:r>
              <a:rPr lang="de-DE" sz="1900" dirty="0">
                <a:latin typeface="Karla"/>
              </a:rPr>
              <a:t>Das zweite Projekttreffen sollte in Hannover, Deutschland, stattfinden. Aufgrund der aktuellen Situation von COVID-19 wurde es jedoch online organisiert. Der erste intellektuelle Output, "Lernergebnisse", wurde auf der Grundlage der Umfrageergebnisse und der im ersten Semester durchgeführten Forschung vorgestellt und diskutiert. Das virtuelle Treffen wurde erfolgreich abgehalten, und der Plan für das nächste Semester wurde vorgestellt und mit allen Partnern </a:t>
            </a:r>
            <a:r>
              <a:rPr lang="de-DE" sz="1900" dirty="0" smtClean="0">
                <a:latin typeface="Karla"/>
              </a:rPr>
              <a:t>diskutiert.</a:t>
            </a:r>
            <a:endParaRPr lang="x-none" sz="1900" dirty="0"/>
          </a:p>
        </p:txBody>
      </p:sp>
      <p:pic>
        <p:nvPicPr>
          <p:cNvPr id="7" name="Picture 6" descr="A picture containing text, screenshot, electronics, display&#10;&#10;Description automatically generated">
            <a:extLst>
              <a:ext uri="{FF2B5EF4-FFF2-40B4-BE49-F238E27FC236}">
                <a16:creationId xmlns="" xmlns:a16="http://schemas.microsoft.com/office/drawing/2014/main" id="{C20F9AA0-CEF2-431A-9FAF-CEA8FB04693B}"/>
              </a:ext>
            </a:extLst>
          </p:cNvPr>
          <p:cNvPicPr>
            <a:picLocks noChangeAspect="1"/>
          </p:cNvPicPr>
          <p:nvPr/>
        </p:nvPicPr>
        <p:blipFill>
          <a:blip r:embed="rId2"/>
          <a:stretch>
            <a:fillRect/>
          </a:stretch>
        </p:blipFill>
        <p:spPr>
          <a:xfrm>
            <a:off x="6777309" y="869457"/>
            <a:ext cx="4797354" cy="2590570"/>
          </a:xfrm>
          <a:prstGeom prst="rect">
            <a:avLst/>
          </a:prstGeom>
        </p:spPr>
      </p:pic>
      <p:pic>
        <p:nvPicPr>
          <p:cNvPr id="9" name="Picture 8" descr="Graphical user interface, application, table&#10;&#10;Description automatically generated">
            <a:extLst>
              <a:ext uri="{FF2B5EF4-FFF2-40B4-BE49-F238E27FC236}">
                <a16:creationId xmlns="" xmlns:a16="http://schemas.microsoft.com/office/drawing/2014/main" id="{B5346881-4F8C-4542-8A64-93A2CF036858}"/>
              </a:ext>
            </a:extLst>
          </p:cNvPr>
          <p:cNvPicPr>
            <a:picLocks noChangeAspect="1"/>
          </p:cNvPicPr>
          <p:nvPr/>
        </p:nvPicPr>
        <p:blipFill>
          <a:blip r:embed="rId3"/>
          <a:stretch>
            <a:fillRect/>
          </a:stretch>
        </p:blipFill>
        <p:spPr>
          <a:xfrm>
            <a:off x="6297433" y="4909033"/>
            <a:ext cx="2513506" cy="1137361"/>
          </a:xfrm>
          <a:prstGeom prst="rect">
            <a:avLst/>
          </a:prstGeom>
        </p:spPr>
      </p:pic>
      <p:pic>
        <p:nvPicPr>
          <p:cNvPr id="5" name="Picture 4" descr="A collage of a person&#10;&#10;Description automatically generated with low confidence">
            <a:extLst>
              <a:ext uri="{FF2B5EF4-FFF2-40B4-BE49-F238E27FC236}">
                <a16:creationId xmlns="" xmlns:a16="http://schemas.microsoft.com/office/drawing/2014/main" id="{17D6562A-E61E-453A-8AD1-37AE74440C5E}"/>
              </a:ext>
            </a:extLst>
          </p:cNvPr>
          <p:cNvPicPr>
            <a:picLocks noChangeAspect="1"/>
          </p:cNvPicPr>
          <p:nvPr/>
        </p:nvPicPr>
        <p:blipFill>
          <a:blip r:embed="rId4"/>
          <a:stretch>
            <a:fillRect/>
          </a:stretch>
        </p:blipFill>
        <p:spPr>
          <a:xfrm>
            <a:off x="9656412" y="4696411"/>
            <a:ext cx="2183079" cy="1577274"/>
          </a:xfrm>
          <a:prstGeom prst="rect">
            <a:avLst/>
          </a:prstGeom>
        </p:spPr>
      </p:pic>
    </p:spTree>
    <p:extLst>
      <p:ext uri="{BB962C8B-B14F-4D97-AF65-F5344CB8AC3E}">
        <p14:creationId xmlns:p14="http://schemas.microsoft.com/office/powerpoint/2010/main" val="2597064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7">
            <a:extLst>
              <a:ext uri="{FF2B5EF4-FFF2-40B4-BE49-F238E27FC236}">
                <a16:creationId xmlns=""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9">
            <a:extLst>
              <a:ext uri="{FF2B5EF4-FFF2-40B4-BE49-F238E27FC236}">
                <a16:creationId xmlns=""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 xmlns:a16="http://schemas.microsoft.com/office/drawing/2014/main" id="{3DA78109-B2CD-42BE-B1D7-A72C0D674691}"/>
              </a:ext>
            </a:extLst>
          </p:cNvPr>
          <p:cNvSpPr>
            <a:spLocks noGrp="1"/>
          </p:cNvSpPr>
          <p:nvPr>
            <p:ph type="title"/>
          </p:nvPr>
        </p:nvSpPr>
        <p:spPr>
          <a:xfrm>
            <a:off x="1098468" y="885651"/>
            <a:ext cx="3229803" cy="4624603"/>
          </a:xfrm>
        </p:spPr>
        <p:txBody>
          <a:bodyPr>
            <a:normAutofit/>
          </a:bodyPr>
          <a:lstStyle/>
          <a:p>
            <a:r>
              <a:rPr lang="en-GB" b="1" dirty="0" err="1">
                <a:solidFill>
                  <a:srgbClr val="FFFFFF"/>
                </a:solidFill>
              </a:rPr>
              <a:t>Ergebnis</a:t>
            </a:r>
            <a:r>
              <a:rPr lang="en-GB" b="1" dirty="0">
                <a:solidFill>
                  <a:srgbClr val="FFFFFF"/>
                </a:solidFill>
              </a:rPr>
              <a:t> des 2. Semesters</a:t>
            </a:r>
            <a:endParaRPr lang="x-none" b="1" dirty="0">
              <a:solidFill>
                <a:srgbClr val="FFFFFF"/>
              </a:solidFill>
            </a:endParaRPr>
          </a:p>
        </p:txBody>
      </p:sp>
      <p:sp>
        <p:nvSpPr>
          <p:cNvPr id="3" name="Content Placeholder 2">
            <a:extLst>
              <a:ext uri="{FF2B5EF4-FFF2-40B4-BE49-F238E27FC236}">
                <a16:creationId xmlns="" xmlns:a16="http://schemas.microsoft.com/office/drawing/2014/main" id="{D1032380-D419-4FA7-8E61-D46C54388791}"/>
              </a:ext>
            </a:extLst>
          </p:cNvPr>
          <p:cNvSpPr>
            <a:spLocks noGrp="1"/>
          </p:cNvSpPr>
          <p:nvPr>
            <p:ph idx="1"/>
          </p:nvPr>
        </p:nvSpPr>
        <p:spPr>
          <a:xfrm>
            <a:off x="4978708" y="885651"/>
            <a:ext cx="6525220" cy="4616849"/>
          </a:xfrm>
        </p:spPr>
        <p:txBody>
          <a:bodyPr anchor="ctr">
            <a:normAutofit/>
          </a:bodyPr>
          <a:lstStyle/>
          <a:p>
            <a:r>
              <a:rPr lang="de-DE" sz="2400" dirty="0"/>
              <a:t>Die Ergebnisse des zweiten Semesters des </a:t>
            </a:r>
            <a:r>
              <a:rPr lang="de-DE" sz="2400" dirty="0" err="1"/>
              <a:t>Machina</a:t>
            </a:r>
            <a:r>
              <a:rPr lang="de-DE" sz="2400" dirty="0"/>
              <a:t>-Projekts </a:t>
            </a:r>
            <a:r>
              <a:rPr lang="de-DE" sz="2400" dirty="0" smtClean="0"/>
              <a:t>sind</a:t>
            </a:r>
            <a:r>
              <a:rPr lang="en-GB" sz="2400" dirty="0" smtClean="0"/>
              <a:t>:</a:t>
            </a:r>
            <a:endParaRPr lang="en-GB" sz="2400" dirty="0"/>
          </a:p>
          <a:p>
            <a:pPr lvl="1"/>
            <a:r>
              <a:rPr lang="de-DE" dirty="0"/>
              <a:t>Ein Bericht, der die Gruppierung der Lernergebnisse in Lerneinheiten und die Spezifikationen jeder Einheit darstellt.</a:t>
            </a:r>
          </a:p>
          <a:p>
            <a:pPr lvl="1"/>
            <a:r>
              <a:rPr lang="de-DE" dirty="0"/>
              <a:t>Die Bildungsressourcen für jede der definierten Lerneinheiten, die Folien, Vorlesungsnotizen, Übungen, </a:t>
            </a:r>
            <a:r>
              <a:rPr lang="de-DE" dirty="0" err="1"/>
              <a:t>Use</a:t>
            </a:r>
            <a:r>
              <a:rPr lang="de-DE" dirty="0"/>
              <a:t> Cases sowie Fragen und Antworten </a:t>
            </a:r>
            <a:r>
              <a:rPr lang="de-DE" dirty="0" smtClean="0"/>
              <a:t>enthalten</a:t>
            </a:r>
            <a:r>
              <a:rPr lang="en-US" dirty="0" smtClean="0"/>
              <a:t>.</a:t>
            </a:r>
            <a:endParaRPr lang="en-US" dirty="0"/>
          </a:p>
          <a:p>
            <a:pPr lvl="1"/>
            <a:endParaRPr lang="en-US" dirty="0"/>
          </a:p>
          <a:p>
            <a:r>
              <a:rPr lang="de-DE" sz="2400" dirty="0"/>
              <a:t>Das nächste Partnertreffen wird im Oktober 2021 in Athen, Griechenland, </a:t>
            </a:r>
            <a:r>
              <a:rPr lang="de-DE" sz="2400" dirty="0" smtClean="0"/>
              <a:t>stattfinden</a:t>
            </a:r>
            <a:r>
              <a:rPr lang="en-GB" sz="2400" dirty="0" smtClean="0"/>
              <a:t>.</a:t>
            </a:r>
            <a:endParaRPr lang="en-GB" sz="2400" dirty="0"/>
          </a:p>
        </p:txBody>
      </p:sp>
    </p:spTree>
    <p:extLst>
      <p:ext uri="{BB962C8B-B14F-4D97-AF65-F5344CB8AC3E}">
        <p14:creationId xmlns:p14="http://schemas.microsoft.com/office/powerpoint/2010/main" val="8230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6120" y="219074"/>
            <a:ext cx="11049000" cy="1325563"/>
          </a:xfrm>
        </p:spPr>
        <p:txBody>
          <a:bodyPr>
            <a:normAutofit/>
          </a:bodyPr>
          <a:lstStyle/>
          <a:p>
            <a:r>
              <a:rPr lang="de-DE" sz="3600" dirty="0"/>
              <a:t>Die wichtigsten anstehenden Aufgaben für das 3. Semester</a:t>
            </a:r>
            <a:endParaRPr lang="de-DE" sz="3600" dirty="0"/>
          </a:p>
        </p:txBody>
      </p:sp>
      <p:graphicFrame>
        <p:nvGraphicFramePr>
          <p:cNvPr id="4" name="Схема 3"/>
          <p:cNvGraphicFramePr/>
          <p:nvPr>
            <p:extLst>
              <p:ext uri="{D42A27DB-BD31-4B8C-83A1-F6EECF244321}">
                <p14:modId xmlns:p14="http://schemas.microsoft.com/office/powerpoint/2010/main" val="2223541496"/>
              </p:ext>
            </p:extLst>
          </p:nvPr>
        </p:nvGraphicFramePr>
        <p:xfrm>
          <a:off x="1214120" y="1951037"/>
          <a:ext cx="10652760" cy="4238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0535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366576582"/>
              </p:ext>
            </p:extLst>
          </p:nvPr>
        </p:nvGraphicFramePr>
        <p:xfrm>
          <a:off x="1203960" y="1842180"/>
          <a:ext cx="11628120" cy="4238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Заголовок 1"/>
          <p:cNvSpPr>
            <a:spLocks noGrp="1"/>
          </p:cNvSpPr>
          <p:nvPr>
            <p:ph type="title"/>
          </p:nvPr>
        </p:nvSpPr>
        <p:spPr>
          <a:xfrm>
            <a:off x="706120" y="219074"/>
            <a:ext cx="11049000" cy="1325563"/>
          </a:xfrm>
        </p:spPr>
        <p:txBody>
          <a:bodyPr>
            <a:normAutofit/>
          </a:bodyPr>
          <a:lstStyle/>
          <a:p>
            <a:r>
              <a:rPr lang="de-DE" sz="3600" dirty="0"/>
              <a:t>Die wichtigsten anstehenden Aufgaben für das 3. Semester</a:t>
            </a:r>
            <a:endParaRPr lang="de-DE" sz="3600" dirty="0"/>
          </a:p>
        </p:txBody>
      </p:sp>
    </p:spTree>
    <p:extLst>
      <p:ext uri="{BB962C8B-B14F-4D97-AF65-F5344CB8AC3E}">
        <p14:creationId xmlns:p14="http://schemas.microsoft.com/office/powerpoint/2010/main" val="396861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B1FC65-C1A4-476A-88F8-F6234BD67AA5}"/>
              </a:ext>
            </a:extLst>
          </p:cNvPr>
          <p:cNvSpPr>
            <a:spLocks noGrp="1"/>
          </p:cNvSpPr>
          <p:nvPr>
            <p:ph type="title"/>
          </p:nvPr>
        </p:nvSpPr>
        <p:spPr/>
        <p:txBody>
          <a:bodyPr/>
          <a:lstStyle/>
          <a:p>
            <a:r>
              <a:rPr lang="de-DE" b="1" dirty="0" smtClean="0">
                <a:solidFill>
                  <a:srgbClr val="152294"/>
                </a:solidFill>
              </a:rPr>
              <a:t>Partner</a:t>
            </a:r>
            <a:endParaRPr lang="x-none" b="1" dirty="0">
              <a:solidFill>
                <a:srgbClr val="152294"/>
              </a:solidFill>
            </a:endParaRPr>
          </a:p>
        </p:txBody>
      </p:sp>
      <p:sp>
        <p:nvSpPr>
          <p:cNvPr id="14" name="Content Placeholder 2">
            <a:extLst>
              <a:ext uri="{FF2B5EF4-FFF2-40B4-BE49-F238E27FC236}">
                <a16:creationId xmlns="" xmlns:a16="http://schemas.microsoft.com/office/drawing/2014/main" id="{F0662989-C157-4B69-90B6-1569C8583194}"/>
              </a:ext>
            </a:extLst>
          </p:cNvPr>
          <p:cNvSpPr>
            <a:spLocks noGrp="1"/>
          </p:cNvSpPr>
          <p:nvPr>
            <p:ph idx="1"/>
          </p:nvPr>
        </p:nvSpPr>
        <p:spPr>
          <a:xfrm>
            <a:off x="838200" y="1852857"/>
            <a:ext cx="5257800" cy="4179699"/>
          </a:xfrm>
        </p:spPr>
        <p:txBody>
          <a:bodyPr>
            <a:normAutofit/>
          </a:bodyPr>
          <a:lstStyle/>
          <a:p>
            <a:pPr>
              <a:buFont typeface="Wingdings" panose="05000000000000000000" pitchFamily="2" charset="2"/>
              <a:buChar char="q"/>
            </a:pPr>
            <a:r>
              <a:rPr lang="en-US" sz="2400" dirty="0">
                <a:solidFill>
                  <a:srgbClr val="152294"/>
                </a:solidFill>
                <a:hlinkClick r:id="rId2">
                  <a:extLst>
                    <a:ext uri="{A12FA001-AC4F-418D-AE19-62706E023703}">
                      <ahyp:hlinkClr xmlns="" xmlns:ahyp="http://schemas.microsoft.com/office/drawing/2018/hyperlinkcolor" val="tx"/>
                    </a:ext>
                  </a:extLst>
                </a:hlinkClick>
              </a:rPr>
              <a:t>UCBL</a:t>
            </a:r>
            <a:r>
              <a:rPr lang="en-US" sz="2400" dirty="0">
                <a:solidFill>
                  <a:srgbClr val="152294"/>
                </a:solidFill>
              </a:rPr>
              <a:t> - Lyon, </a:t>
            </a:r>
            <a:r>
              <a:rPr lang="en-US" sz="2400" dirty="0" err="1">
                <a:solidFill>
                  <a:srgbClr val="152294"/>
                </a:solidFill>
              </a:rPr>
              <a:t>Frankreich</a:t>
            </a:r>
            <a:endParaRPr lang="en-US" sz="2400" dirty="0">
              <a:solidFill>
                <a:srgbClr val="152294"/>
              </a:solidFill>
            </a:endParaRPr>
          </a:p>
          <a:p>
            <a:pPr algn="l">
              <a:buFont typeface="Wingdings" panose="05000000000000000000" pitchFamily="2" charset="2"/>
              <a:buChar char="q"/>
            </a:pPr>
            <a:endParaRPr lang="en-US" sz="2400" dirty="0">
              <a:solidFill>
                <a:srgbClr val="152294"/>
              </a:solidFill>
              <a:hlinkClick r:id="rId3">
                <a:extLst>
                  <a:ext uri="{A12FA001-AC4F-418D-AE19-62706E023703}">
                    <ahyp:hlinkClr xmlns="" xmlns:ahyp="http://schemas.microsoft.com/office/drawing/2018/hyperlinkcolor" val="tx"/>
                  </a:ext>
                </a:extLst>
              </a:hlinkClick>
            </a:endParaRPr>
          </a:p>
          <a:p>
            <a:pPr>
              <a:buFont typeface="Wingdings" panose="05000000000000000000" pitchFamily="2" charset="2"/>
              <a:buChar char="q"/>
            </a:pPr>
            <a:r>
              <a:rPr lang="en-US" sz="2400" dirty="0">
                <a:solidFill>
                  <a:srgbClr val="152294"/>
                </a:solidFill>
                <a:hlinkClick r:id="rId3">
                  <a:extLst>
                    <a:ext uri="{A12FA001-AC4F-418D-AE19-62706E023703}">
                      <ahyp:hlinkClr xmlns="" xmlns:ahyp="http://schemas.microsoft.com/office/drawing/2018/hyperlinkcolor" val="tx"/>
                    </a:ext>
                  </a:extLst>
                </a:hlinkClick>
              </a:rPr>
              <a:t>ACADEMY</a:t>
            </a:r>
            <a:r>
              <a:rPr lang="en-US" sz="2400" dirty="0">
                <a:solidFill>
                  <a:srgbClr val="152294"/>
                </a:solidFill>
              </a:rPr>
              <a:t> - Rom, </a:t>
            </a:r>
            <a:r>
              <a:rPr lang="en-US" sz="2400" dirty="0" err="1" smtClean="0">
                <a:solidFill>
                  <a:srgbClr val="152294"/>
                </a:solidFill>
              </a:rPr>
              <a:t>Italien</a:t>
            </a:r>
            <a:endParaRPr lang="en-US" sz="2400" dirty="0">
              <a:solidFill>
                <a:srgbClr val="152294"/>
              </a:solidFill>
            </a:endParaRPr>
          </a:p>
          <a:p>
            <a:pPr algn="l">
              <a:buFont typeface="Wingdings" panose="05000000000000000000" pitchFamily="2" charset="2"/>
              <a:buChar char="q"/>
            </a:pPr>
            <a:endParaRPr lang="en-US" sz="2400" dirty="0">
              <a:solidFill>
                <a:srgbClr val="152294"/>
              </a:solidFill>
            </a:endParaRPr>
          </a:p>
          <a:p>
            <a:pPr>
              <a:buFont typeface="Wingdings" panose="05000000000000000000" pitchFamily="2" charset="2"/>
              <a:buChar char="q"/>
            </a:pPr>
            <a:r>
              <a:rPr lang="en-US" sz="2400" dirty="0">
                <a:solidFill>
                  <a:srgbClr val="152294"/>
                </a:solidFill>
                <a:hlinkClick r:id="rId4">
                  <a:extLst>
                    <a:ext uri="{A12FA001-AC4F-418D-AE19-62706E023703}">
                      <ahyp:hlinkClr xmlns="" xmlns:ahyp="http://schemas.microsoft.com/office/drawing/2018/hyperlinkcolor" val="tx"/>
                    </a:ext>
                  </a:extLst>
                </a:hlinkClick>
              </a:rPr>
              <a:t>ANC</a:t>
            </a:r>
            <a:r>
              <a:rPr lang="en-US" sz="2400" dirty="0">
                <a:solidFill>
                  <a:srgbClr val="152294"/>
                </a:solidFill>
              </a:rPr>
              <a:t> - </a:t>
            </a:r>
            <a:r>
              <a:rPr lang="en-US" sz="2400" dirty="0" err="1">
                <a:solidFill>
                  <a:srgbClr val="152294"/>
                </a:solidFill>
              </a:rPr>
              <a:t>Bukarest</a:t>
            </a:r>
            <a:r>
              <a:rPr lang="en-US" sz="2400" dirty="0">
                <a:solidFill>
                  <a:srgbClr val="152294"/>
                </a:solidFill>
              </a:rPr>
              <a:t>, </a:t>
            </a:r>
            <a:r>
              <a:rPr lang="en-US" sz="2400" dirty="0" err="1" smtClean="0">
                <a:solidFill>
                  <a:srgbClr val="152294"/>
                </a:solidFill>
              </a:rPr>
              <a:t>Rumänien</a:t>
            </a:r>
            <a:endParaRPr lang="en-US" sz="2400" dirty="0">
              <a:solidFill>
                <a:srgbClr val="152294"/>
              </a:solidFill>
            </a:endParaRPr>
          </a:p>
          <a:p>
            <a:pPr algn="l">
              <a:buFont typeface="Wingdings" panose="05000000000000000000" pitchFamily="2" charset="2"/>
              <a:buChar char="q"/>
            </a:pPr>
            <a:endParaRPr lang="en-US" sz="2400" dirty="0">
              <a:solidFill>
                <a:srgbClr val="152294"/>
              </a:solidFill>
            </a:endParaRPr>
          </a:p>
          <a:p>
            <a:pPr>
              <a:buFont typeface="Wingdings" panose="05000000000000000000" pitchFamily="2" charset="2"/>
              <a:buChar char="q"/>
            </a:pPr>
            <a:r>
              <a:rPr lang="en-US" sz="2400" dirty="0">
                <a:solidFill>
                  <a:srgbClr val="152294"/>
                </a:solidFill>
                <a:hlinkClick r:id="rId5">
                  <a:extLst>
                    <a:ext uri="{A12FA001-AC4F-418D-AE19-62706E023703}">
                      <ahyp:hlinkClr xmlns="" xmlns:ahyp="http://schemas.microsoft.com/office/drawing/2018/hyperlinkcolor" val="tx"/>
                    </a:ext>
                  </a:extLst>
                </a:hlinkClick>
              </a:rPr>
              <a:t>EXELIA</a:t>
            </a:r>
            <a:r>
              <a:rPr lang="en-US" sz="2400" dirty="0">
                <a:solidFill>
                  <a:srgbClr val="152294"/>
                </a:solidFill>
              </a:rPr>
              <a:t> - </a:t>
            </a:r>
            <a:r>
              <a:rPr lang="en-US" sz="2400" dirty="0" err="1">
                <a:solidFill>
                  <a:srgbClr val="152294"/>
                </a:solidFill>
              </a:rPr>
              <a:t>Athen</a:t>
            </a:r>
            <a:r>
              <a:rPr lang="en-US" sz="2400" dirty="0">
                <a:solidFill>
                  <a:srgbClr val="152294"/>
                </a:solidFill>
              </a:rPr>
              <a:t>, </a:t>
            </a:r>
            <a:r>
              <a:rPr lang="en-US" sz="2400" dirty="0" err="1">
                <a:solidFill>
                  <a:srgbClr val="152294"/>
                </a:solidFill>
              </a:rPr>
              <a:t>Griechenland</a:t>
            </a:r>
            <a:endParaRPr lang="en-US" sz="2400" dirty="0">
              <a:solidFill>
                <a:srgbClr val="152294"/>
              </a:solidFill>
            </a:endParaRPr>
          </a:p>
          <a:p>
            <a:pPr algn="l">
              <a:buFont typeface="Wingdings" panose="05000000000000000000" pitchFamily="2" charset="2"/>
              <a:buChar char="q"/>
            </a:pPr>
            <a:endParaRPr lang="en-US" sz="2400" dirty="0">
              <a:solidFill>
                <a:srgbClr val="152294"/>
              </a:solidFill>
            </a:endParaRPr>
          </a:p>
          <a:p>
            <a:pPr>
              <a:buFont typeface="Wingdings" panose="05000000000000000000" pitchFamily="2" charset="2"/>
              <a:buChar char="q"/>
            </a:pPr>
            <a:r>
              <a:rPr lang="en-US" sz="2400" dirty="0">
                <a:solidFill>
                  <a:srgbClr val="152294"/>
                </a:solidFill>
                <a:hlinkClick r:id="rId6">
                  <a:extLst>
                    <a:ext uri="{A12FA001-AC4F-418D-AE19-62706E023703}">
                      <ahyp:hlinkClr xmlns="" xmlns:ahyp="http://schemas.microsoft.com/office/drawing/2018/hyperlinkcolor" val="tx"/>
                    </a:ext>
                  </a:extLst>
                </a:hlinkClick>
              </a:rPr>
              <a:t>L3S</a:t>
            </a:r>
            <a:r>
              <a:rPr lang="en-US" sz="2400" dirty="0">
                <a:solidFill>
                  <a:srgbClr val="152294"/>
                </a:solidFill>
              </a:rPr>
              <a:t> - Hannover, Deutschland</a:t>
            </a:r>
          </a:p>
          <a:p>
            <a:pPr algn="l"/>
            <a:endParaRPr lang="en-US" dirty="0">
              <a:solidFill>
                <a:srgbClr val="152294"/>
              </a:solidFill>
            </a:endParaRPr>
          </a:p>
          <a:p>
            <a:pPr algn="l"/>
            <a:endParaRPr lang="en-US" dirty="0">
              <a:solidFill>
                <a:srgbClr val="152294"/>
              </a:solidFill>
            </a:endParaRPr>
          </a:p>
          <a:p>
            <a:endParaRPr lang="x-none" dirty="0"/>
          </a:p>
        </p:txBody>
      </p:sp>
      <p:pic>
        <p:nvPicPr>
          <p:cNvPr id="9" name="Picture 8" descr="Logo&#10;&#10;Description automatically generated">
            <a:extLst>
              <a:ext uri="{FF2B5EF4-FFF2-40B4-BE49-F238E27FC236}">
                <a16:creationId xmlns="" xmlns:a16="http://schemas.microsoft.com/office/drawing/2014/main" id="{FFCE9017-4190-4357-B569-1CFB7087A31B}"/>
              </a:ext>
            </a:extLst>
          </p:cNvPr>
          <p:cNvPicPr>
            <a:picLocks noChangeAspect="1"/>
          </p:cNvPicPr>
          <p:nvPr/>
        </p:nvPicPr>
        <p:blipFill>
          <a:blip r:embed="rId7"/>
          <a:stretch>
            <a:fillRect/>
          </a:stretch>
        </p:blipFill>
        <p:spPr>
          <a:xfrm>
            <a:off x="5878820" y="5203594"/>
            <a:ext cx="1225342" cy="1151822"/>
          </a:xfrm>
          <a:prstGeom prst="rect">
            <a:avLst/>
          </a:prstGeom>
        </p:spPr>
      </p:pic>
      <p:pic>
        <p:nvPicPr>
          <p:cNvPr id="13" name="Picture 12" descr="A close up of a sign&#10;&#10;Description automatically generated">
            <a:extLst>
              <a:ext uri="{FF2B5EF4-FFF2-40B4-BE49-F238E27FC236}">
                <a16:creationId xmlns="" xmlns:a16="http://schemas.microsoft.com/office/drawing/2014/main" id="{E6446E45-721F-47F3-9696-81D99AC34B79}"/>
              </a:ext>
            </a:extLst>
          </p:cNvPr>
          <p:cNvPicPr>
            <a:picLocks noChangeAspect="1"/>
          </p:cNvPicPr>
          <p:nvPr/>
        </p:nvPicPr>
        <p:blipFill>
          <a:blip r:embed="rId8"/>
          <a:stretch>
            <a:fillRect/>
          </a:stretch>
        </p:blipFill>
        <p:spPr>
          <a:xfrm>
            <a:off x="5400212" y="2678923"/>
            <a:ext cx="2182557" cy="432824"/>
          </a:xfrm>
          <a:prstGeom prst="rect">
            <a:avLst/>
          </a:prstGeom>
        </p:spPr>
      </p:pic>
      <p:pic>
        <p:nvPicPr>
          <p:cNvPr id="15" name="Picture 14" descr="Text&#10;&#10;Description automatically generated">
            <a:extLst>
              <a:ext uri="{FF2B5EF4-FFF2-40B4-BE49-F238E27FC236}">
                <a16:creationId xmlns="" xmlns:a16="http://schemas.microsoft.com/office/drawing/2014/main" id="{07C532CC-2DC0-4157-A27B-73C0EC909A57}"/>
              </a:ext>
            </a:extLst>
          </p:cNvPr>
          <p:cNvPicPr>
            <a:picLocks noChangeAspect="1"/>
          </p:cNvPicPr>
          <p:nvPr/>
        </p:nvPicPr>
        <p:blipFill>
          <a:blip r:embed="rId9"/>
          <a:stretch>
            <a:fillRect/>
          </a:stretch>
        </p:blipFill>
        <p:spPr>
          <a:xfrm>
            <a:off x="5401561" y="3297997"/>
            <a:ext cx="2182557" cy="906969"/>
          </a:xfrm>
          <a:prstGeom prst="rect">
            <a:avLst/>
          </a:prstGeom>
        </p:spPr>
      </p:pic>
      <p:pic>
        <p:nvPicPr>
          <p:cNvPr id="4" name="Picture 3" descr="Text&#10;&#10;Description automatically generated">
            <a:extLst>
              <a:ext uri="{FF2B5EF4-FFF2-40B4-BE49-F238E27FC236}">
                <a16:creationId xmlns="" xmlns:a16="http://schemas.microsoft.com/office/drawing/2014/main" id="{962A2D07-2833-431F-A2A1-88D0C108873B}"/>
              </a:ext>
            </a:extLst>
          </p:cNvPr>
          <p:cNvPicPr>
            <a:picLocks noChangeAspect="1"/>
          </p:cNvPicPr>
          <p:nvPr/>
        </p:nvPicPr>
        <p:blipFill>
          <a:blip r:embed="rId10"/>
          <a:stretch>
            <a:fillRect/>
          </a:stretch>
        </p:blipFill>
        <p:spPr>
          <a:xfrm>
            <a:off x="5401561" y="4396012"/>
            <a:ext cx="2231320" cy="807582"/>
          </a:xfrm>
          <a:prstGeom prst="rect">
            <a:avLst/>
          </a:prstGeom>
        </p:spPr>
      </p:pic>
      <p:pic>
        <p:nvPicPr>
          <p:cNvPr id="6" name="Picture 5" descr="A picture containing logo&#10;&#10;Description automatically generated">
            <a:extLst>
              <a:ext uri="{FF2B5EF4-FFF2-40B4-BE49-F238E27FC236}">
                <a16:creationId xmlns="" xmlns:a16="http://schemas.microsoft.com/office/drawing/2014/main" id="{2B4DEF06-5B85-4632-A868-4CE976ADF7BB}"/>
              </a:ext>
            </a:extLst>
          </p:cNvPr>
          <p:cNvPicPr>
            <a:picLocks noChangeAspect="1"/>
          </p:cNvPicPr>
          <p:nvPr/>
        </p:nvPicPr>
        <p:blipFill>
          <a:blip r:embed="rId11"/>
          <a:stretch>
            <a:fillRect/>
          </a:stretch>
        </p:blipFill>
        <p:spPr>
          <a:xfrm>
            <a:off x="5878820" y="1529997"/>
            <a:ext cx="1162135" cy="843516"/>
          </a:xfrm>
          <a:prstGeom prst="rect">
            <a:avLst/>
          </a:prstGeom>
        </p:spPr>
      </p:pic>
      <p:sp>
        <p:nvSpPr>
          <p:cNvPr id="8" name="Rectangle 7">
            <a:extLst>
              <a:ext uri="{FF2B5EF4-FFF2-40B4-BE49-F238E27FC236}">
                <a16:creationId xmlns="" xmlns:a16="http://schemas.microsoft.com/office/drawing/2014/main" id="{97FE16BA-C68A-4593-8479-19789DB90D4D}"/>
              </a:ext>
            </a:extLst>
          </p:cNvPr>
          <p:cNvSpPr/>
          <p:nvPr/>
        </p:nvSpPr>
        <p:spPr>
          <a:xfrm>
            <a:off x="9337667" y="0"/>
            <a:ext cx="2880049" cy="6858000"/>
          </a:xfrm>
          <a:prstGeom prst="rect">
            <a:avLst/>
          </a:prstGeom>
          <a:blipFill>
            <a:blip r:embed="rId12"/>
            <a:tile tx="0" ty="0" sx="100000" sy="100000" flip="none" algn="tl"/>
          </a:blipFill>
          <a:ln>
            <a:solidFill>
              <a:srgbClr val="152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152294"/>
              </a:solidFill>
            </a:endParaRPr>
          </a:p>
        </p:txBody>
      </p:sp>
    </p:spTree>
    <p:extLst>
      <p:ext uri="{BB962C8B-B14F-4D97-AF65-F5344CB8AC3E}">
        <p14:creationId xmlns:p14="http://schemas.microsoft.com/office/powerpoint/2010/main" val="435895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079C45-5583-41DF-8180-BCF35C86C99A}"/>
              </a:ext>
            </a:extLst>
          </p:cNvPr>
          <p:cNvSpPr>
            <a:spLocks noGrp="1"/>
          </p:cNvSpPr>
          <p:nvPr>
            <p:ph type="title"/>
          </p:nvPr>
        </p:nvSpPr>
        <p:spPr/>
        <p:txBody>
          <a:bodyPr/>
          <a:lstStyle/>
          <a:p>
            <a:r>
              <a:rPr lang="es-ES" sz="3600" b="1" dirty="0">
                <a:solidFill>
                  <a:srgbClr val="152294"/>
                </a:solidFill>
              </a:rPr>
              <a:t>KONTAKT:</a:t>
            </a:r>
            <a:endParaRPr lang="x-none" b="1" dirty="0">
              <a:solidFill>
                <a:srgbClr val="152294"/>
              </a:solidFill>
            </a:endParaRPr>
          </a:p>
        </p:txBody>
      </p:sp>
      <p:sp>
        <p:nvSpPr>
          <p:cNvPr id="3" name="Content Placeholder 2">
            <a:extLst>
              <a:ext uri="{FF2B5EF4-FFF2-40B4-BE49-F238E27FC236}">
                <a16:creationId xmlns="" xmlns:a16="http://schemas.microsoft.com/office/drawing/2014/main" id="{49D02B83-4D66-4307-8C4B-D3A80ED09959}"/>
              </a:ext>
            </a:extLst>
          </p:cNvPr>
          <p:cNvSpPr>
            <a:spLocks noGrp="1"/>
          </p:cNvSpPr>
          <p:nvPr>
            <p:ph idx="1"/>
          </p:nvPr>
        </p:nvSpPr>
        <p:spPr/>
        <p:txBody>
          <a:bodyPr/>
          <a:lstStyle/>
          <a:p>
            <a:pPr marL="0" indent="0">
              <a:lnSpc>
                <a:spcPct val="100000"/>
              </a:lnSpc>
              <a:buNone/>
            </a:pPr>
            <a:endParaRPr lang="de-DE" sz="800" dirty="0">
              <a:solidFill>
                <a:srgbClr val="152294"/>
              </a:solidFill>
            </a:endParaRPr>
          </a:p>
          <a:p>
            <a:pPr marL="0" indent="0">
              <a:lnSpc>
                <a:spcPct val="100000"/>
              </a:lnSpc>
              <a:buNone/>
            </a:pPr>
            <a:endParaRPr lang="de-DE" sz="800" dirty="0">
              <a:solidFill>
                <a:srgbClr val="152294"/>
              </a:solidFill>
            </a:endParaRPr>
          </a:p>
          <a:p>
            <a:pPr marL="0" indent="0">
              <a:lnSpc>
                <a:spcPct val="100000"/>
              </a:lnSpc>
              <a:buNone/>
            </a:pPr>
            <a:endParaRPr lang="de-DE" sz="800" dirty="0">
              <a:solidFill>
                <a:srgbClr val="152294"/>
              </a:solidFill>
            </a:endParaRPr>
          </a:p>
          <a:p>
            <a:endParaRPr lang="de-DE" sz="2000" dirty="0">
              <a:solidFill>
                <a:srgbClr val="152294"/>
              </a:solidFill>
            </a:endParaRPr>
          </a:p>
          <a:p>
            <a:endParaRPr lang="de-DE" sz="2000" dirty="0">
              <a:solidFill>
                <a:srgbClr val="152294"/>
              </a:solidFill>
            </a:endParaRPr>
          </a:p>
          <a:p>
            <a:endParaRPr lang="de-DE" sz="2000" dirty="0">
              <a:solidFill>
                <a:srgbClr val="152294"/>
              </a:solidFill>
            </a:endParaRPr>
          </a:p>
          <a:p>
            <a:r>
              <a:rPr lang="de-DE" sz="2000" dirty="0">
                <a:solidFill>
                  <a:srgbClr val="152294"/>
                </a:solidFill>
              </a:rPr>
              <a:t>Folgen Sie uns:</a:t>
            </a:r>
          </a:p>
        </p:txBody>
      </p:sp>
      <p:sp>
        <p:nvSpPr>
          <p:cNvPr id="5" name="TextBox 4">
            <a:extLst>
              <a:ext uri="{FF2B5EF4-FFF2-40B4-BE49-F238E27FC236}">
                <a16:creationId xmlns="" xmlns:a16="http://schemas.microsoft.com/office/drawing/2014/main" id="{EFE6234F-B9C9-471D-B4CA-B240F0892BB9}"/>
              </a:ext>
            </a:extLst>
          </p:cNvPr>
          <p:cNvSpPr txBox="1"/>
          <p:nvPr/>
        </p:nvSpPr>
        <p:spPr>
          <a:xfrm>
            <a:off x="999642" y="5354520"/>
            <a:ext cx="10277957" cy="923330"/>
          </a:xfrm>
          <a:prstGeom prst="rect">
            <a:avLst/>
          </a:prstGeom>
          <a:noFill/>
        </p:spPr>
        <p:txBody>
          <a:bodyPr wrap="square" rtlCol="0">
            <a:spAutoFit/>
          </a:bodyPr>
          <a:lstStyle/>
          <a:p>
            <a:pPr algn="just"/>
            <a:r>
              <a:rPr lang="de-DE" dirty="0">
                <a:solidFill>
                  <a:srgbClr val="152294"/>
                </a:solidFill>
                <a:ea typeface="Times New Roman" panose="02020603050405020304" pitchFamily="18" charset="0"/>
              </a:rPr>
              <a:t>Die Unterstützung der Europäischen Kommission für die Erstellung dieser Veröffentlichung stellt keine Billigung des Inhalts dar, der ausschließlich die Ansichten der Autoren widerspiegelt, und die Kommission kann nicht für die Verwendung der darin enthaltenen Informationen verantwortlich gemacht werden.</a:t>
            </a:r>
            <a:endParaRPr lang="x-none" dirty="0">
              <a:solidFill>
                <a:srgbClr val="152294"/>
              </a:solidFill>
            </a:endParaRPr>
          </a:p>
        </p:txBody>
      </p:sp>
      <p:pic>
        <p:nvPicPr>
          <p:cNvPr id="10" name="Picture 9" descr="Logo&#10;&#10;Description automatically generated">
            <a:hlinkClick r:id="rId2"/>
            <a:extLst>
              <a:ext uri="{FF2B5EF4-FFF2-40B4-BE49-F238E27FC236}">
                <a16:creationId xmlns="" xmlns:a16="http://schemas.microsoft.com/office/drawing/2014/main" id="{764ED4E4-CD55-448F-9631-AA4BA9403D6A}"/>
              </a:ext>
            </a:extLst>
          </p:cNvPr>
          <p:cNvPicPr>
            <a:picLocks noChangeAspect="1"/>
          </p:cNvPicPr>
          <p:nvPr/>
        </p:nvPicPr>
        <p:blipFill>
          <a:blip r:embed="rId3"/>
          <a:stretch>
            <a:fillRect/>
          </a:stretch>
        </p:blipFill>
        <p:spPr>
          <a:xfrm>
            <a:off x="1003489" y="4333607"/>
            <a:ext cx="831682" cy="831682"/>
          </a:xfrm>
          <a:prstGeom prst="rect">
            <a:avLst/>
          </a:prstGeom>
        </p:spPr>
      </p:pic>
      <p:pic>
        <p:nvPicPr>
          <p:cNvPr id="12" name="Picture 11" descr="Logo&#10;&#10;Description automatically generated">
            <a:hlinkClick r:id="rId4"/>
            <a:extLst>
              <a:ext uri="{FF2B5EF4-FFF2-40B4-BE49-F238E27FC236}">
                <a16:creationId xmlns="" xmlns:a16="http://schemas.microsoft.com/office/drawing/2014/main" id="{08010C69-BC17-4CF5-8156-7917FCF454C2}"/>
              </a:ext>
            </a:extLst>
          </p:cNvPr>
          <p:cNvPicPr>
            <a:picLocks noChangeAspect="1"/>
          </p:cNvPicPr>
          <p:nvPr/>
        </p:nvPicPr>
        <p:blipFill>
          <a:blip r:embed="rId5"/>
          <a:stretch>
            <a:fillRect/>
          </a:stretch>
        </p:blipFill>
        <p:spPr>
          <a:xfrm>
            <a:off x="2141333" y="4333607"/>
            <a:ext cx="831682" cy="831682"/>
          </a:xfrm>
          <a:prstGeom prst="rect">
            <a:avLst/>
          </a:prstGeom>
        </p:spPr>
      </p:pic>
      <p:pic>
        <p:nvPicPr>
          <p:cNvPr id="14" name="Picture 13" descr="Logo&#10;&#10;Description automatically generated">
            <a:hlinkClick r:id="rId6"/>
            <a:extLst>
              <a:ext uri="{FF2B5EF4-FFF2-40B4-BE49-F238E27FC236}">
                <a16:creationId xmlns="" xmlns:a16="http://schemas.microsoft.com/office/drawing/2014/main" id="{D155C4EE-5513-408D-A9C4-D77CEECC9648}"/>
              </a:ext>
            </a:extLst>
          </p:cNvPr>
          <p:cNvPicPr>
            <a:picLocks noChangeAspect="1"/>
          </p:cNvPicPr>
          <p:nvPr/>
        </p:nvPicPr>
        <p:blipFill>
          <a:blip r:embed="rId7"/>
          <a:stretch>
            <a:fillRect/>
          </a:stretch>
        </p:blipFill>
        <p:spPr>
          <a:xfrm>
            <a:off x="3377579" y="4333607"/>
            <a:ext cx="831682" cy="831682"/>
          </a:xfrm>
          <a:prstGeom prst="rect">
            <a:avLst/>
          </a:prstGeom>
        </p:spPr>
      </p:pic>
      <p:pic>
        <p:nvPicPr>
          <p:cNvPr id="16" name="Picture 15" descr="Logo, company name&#10;&#10;Description automatically generated">
            <a:extLst>
              <a:ext uri="{FF2B5EF4-FFF2-40B4-BE49-F238E27FC236}">
                <a16:creationId xmlns="" xmlns:a16="http://schemas.microsoft.com/office/drawing/2014/main" id="{0E899F0A-922E-4B46-89A7-4AD498A241BE}"/>
              </a:ext>
            </a:extLst>
          </p:cNvPr>
          <p:cNvPicPr>
            <a:picLocks noChangeAspect="1"/>
          </p:cNvPicPr>
          <p:nvPr/>
        </p:nvPicPr>
        <p:blipFill>
          <a:blip r:embed="rId8"/>
          <a:stretch>
            <a:fillRect/>
          </a:stretch>
        </p:blipFill>
        <p:spPr>
          <a:xfrm>
            <a:off x="5554865" y="1888415"/>
            <a:ext cx="5477636" cy="3081170"/>
          </a:xfrm>
          <a:prstGeom prst="rect">
            <a:avLst/>
          </a:prstGeom>
          <a:ln>
            <a:noFill/>
          </a:ln>
          <a:effectLst>
            <a:softEdge rad="112500"/>
          </a:effectLst>
        </p:spPr>
      </p:pic>
      <p:pic>
        <p:nvPicPr>
          <p:cNvPr id="11" name="Graphic 10">
            <a:extLst>
              <a:ext uri="{FF2B5EF4-FFF2-40B4-BE49-F238E27FC236}">
                <a16:creationId xmlns="" xmlns:a16="http://schemas.microsoft.com/office/drawing/2014/main" id="{05FCCF25-55C4-4E77-B0C2-2FA4D75596D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338216" y="6139176"/>
            <a:ext cx="2770414" cy="793559"/>
          </a:xfrm>
          <a:prstGeom prst="rect">
            <a:avLst/>
          </a:prstGeom>
        </p:spPr>
      </p:pic>
      <p:pic>
        <p:nvPicPr>
          <p:cNvPr id="13" name="Picture 12" descr="Logo, company name&#10;&#10;Description automatically generated">
            <a:extLst>
              <a:ext uri="{FF2B5EF4-FFF2-40B4-BE49-F238E27FC236}">
                <a16:creationId xmlns="" xmlns:a16="http://schemas.microsoft.com/office/drawing/2014/main" id="{9862D538-1F49-4C77-9003-086C63BB628E}"/>
              </a:ext>
            </a:extLst>
          </p:cNvPr>
          <p:cNvPicPr>
            <a:picLocks noChangeAspect="1"/>
          </p:cNvPicPr>
          <p:nvPr/>
        </p:nvPicPr>
        <p:blipFill>
          <a:blip r:embed="rId8"/>
          <a:stretch>
            <a:fillRect/>
          </a:stretch>
        </p:blipFill>
        <p:spPr>
          <a:xfrm>
            <a:off x="5664223" y="1895464"/>
            <a:ext cx="5477636" cy="3081170"/>
          </a:xfrm>
          <a:prstGeom prst="rect">
            <a:avLst/>
          </a:prstGeom>
          <a:ln>
            <a:noFill/>
          </a:ln>
          <a:effectLst>
            <a:softEdge rad="112500"/>
          </a:effectLst>
        </p:spPr>
      </p:pic>
      <p:sp>
        <p:nvSpPr>
          <p:cNvPr id="7" name="TextBox 6">
            <a:extLst>
              <a:ext uri="{FF2B5EF4-FFF2-40B4-BE49-F238E27FC236}">
                <a16:creationId xmlns="" xmlns:a16="http://schemas.microsoft.com/office/drawing/2014/main" id="{C09C998C-2411-48A6-BE63-A43D52AFB67C}"/>
              </a:ext>
            </a:extLst>
          </p:cNvPr>
          <p:cNvSpPr txBox="1"/>
          <p:nvPr/>
        </p:nvSpPr>
        <p:spPr>
          <a:xfrm>
            <a:off x="838200" y="1825625"/>
            <a:ext cx="6409509"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52294"/>
                </a:solidFill>
              </a:rPr>
              <a:t>Parisa </a:t>
            </a:r>
            <a:r>
              <a:rPr lang="en-US" dirty="0" err="1">
                <a:solidFill>
                  <a:srgbClr val="152294"/>
                </a:solidFill>
              </a:rPr>
              <a:t>Ghodous</a:t>
            </a:r>
            <a:endParaRPr lang="en-US" dirty="0">
              <a:solidFill>
                <a:srgbClr val="152294"/>
              </a:solidFill>
            </a:endParaRPr>
          </a:p>
          <a:p>
            <a:pPr lvl="1"/>
            <a:r>
              <a:rPr lang="en-US" dirty="0">
                <a:solidFill>
                  <a:srgbClr val="152294"/>
                </a:solidFill>
              </a:rPr>
              <a:t>Professor</a:t>
            </a:r>
          </a:p>
          <a:p>
            <a:pPr lvl="1"/>
            <a:r>
              <a:rPr lang="en-US" dirty="0">
                <a:solidFill>
                  <a:srgbClr val="152294"/>
                </a:solidFill>
              </a:rPr>
              <a:t>SOC, LIRIS UMR 5205</a:t>
            </a:r>
          </a:p>
          <a:p>
            <a:pPr lvl="1"/>
            <a:r>
              <a:rPr lang="en-US" dirty="0">
                <a:solidFill>
                  <a:srgbClr val="152294"/>
                </a:solidFill>
              </a:rPr>
              <a:t>University of Lyon I</a:t>
            </a:r>
          </a:p>
          <a:p>
            <a:pPr lvl="1"/>
            <a:r>
              <a:rPr lang="en-US" dirty="0">
                <a:solidFill>
                  <a:srgbClr val="152294"/>
                </a:solidFill>
              </a:rPr>
              <a:t>Email: parisa.ghodous@univ-lyon1.fr</a:t>
            </a:r>
          </a:p>
        </p:txBody>
      </p:sp>
    </p:spTree>
    <p:extLst>
      <p:ext uri="{BB962C8B-B14F-4D97-AF65-F5344CB8AC3E}">
        <p14:creationId xmlns:p14="http://schemas.microsoft.com/office/powerpoint/2010/main" val="35730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xmlns="" id="{C8DFF3C0-9A47-4CF8-A908-C79EE032FA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1252800" y="662399"/>
            <a:ext cx="8175680" cy="1494000"/>
          </a:xfrm>
        </p:spPr>
        <p:txBody>
          <a:bodyPr anchor="t">
            <a:normAutofit/>
          </a:bodyPr>
          <a:lstStyle/>
          <a:p>
            <a:r>
              <a:rPr lang="en-US" b="1" dirty="0"/>
              <a:t>MACHINA </a:t>
            </a:r>
            <a:r>
              <a:rPr lang="en-US" b="1" dirty="0" err="1"/>
              <a:t>wichtige</a:t>
            </a:r>
            <a:r>
              <a:rPr lang="en-US" b="1" dirty="0"/>
              <a:t> </a:t>
            </a:r>
            <a:r>
              <a:rPr lang="en-US" b="1" dirty="0" err="1"/>
              <a:t>Projektdetails</a:t>
            </a:r>
            <a:endParaRPr lang="de-DE" b="1" dirty="0"/>
          </a:p>
        </p:txBody>
      </p:sp>
      <p:grpSp>
        <p:nvGrpSpPr>
          <p:cNvPr id="30" name="Group 24">
            <a:extLst>
              <a:ext uri="{FF2B5EF4-FFF2-40B4-BE49-F238E27FC236}">
                <a16:creationId xmlns:a16="http://schemas.microsoft.com/office/drawing/2014/main" xmlns="" id="{D1CD191E-4E38-48B5-91B0-A538EEE36C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885825" cy="6858000"/>
            <a:chOff x="0" y="0"/>
            <a:chExt cx="885825" cy="6858000"/>
          </a:xfrm>
        </p:grpSpPr>
        <p:sp>
          <p:nvSpPr>
            <p:cNvPr id="26" name="Freeform 6">
              <a:extLst>
                <a:ext uri="{FF2B5EF4-FFF2-40B4-BE49-F238E27FC236}">
                  <a16:creationId xmlns:a16="http://schemas.microsoft.com/office/drawing/2014/main" xmlns="" id="{610DAD19-A1E9-4929-B76E-E6605D2DB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1" name="Freeform 6">
              <a:extLst>
                <a:ext uri="{FF2B5EF4-FFF2-40B4-BE49-F238E27FC236}">
                  <a16:creationId xmlns:a16="http://schemas.microsoft.com/office/drawing/2014/main" xmlns="" id="{F7DBC290-0F34-425B-B724-341D9697A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Объект 2"/>
          <p:cNvSpPr>
            <a:spLocks noGrp="1"/>
          </p:cNvSpPr>
          <p:nvPr>
            <p:ph idx="1"/>
          </p:nvPr>
        </p:nvSpPr>
        <p:spPr>
          <a:xfrm>
            <a:off x="1252800" y="1892118"/>
            <a:ext cx="6015897" cy="3909600"/>
          </a:xfrm>
        </p:spPr>
        <p:txBody>
          <a:bodyPr>
            <a:normAutofit/>
          </a:bodyPr>
          <a:lstStyle/>
          <a:p>
            <a:pPr marL="355600" indent="-355600">
              <a:buFont typeface="Wingdings" panose="05000000000000000000" pitchFamily="2" charset="2"/>
              <a:buChar char="§"/>
            </a:pPr>
            <a:r>
              <a:rPr lang="en-US" sz="2000" b="1" dirty="0" err="1">
                <a:solidFill>
                  <a:schemeClr val="tx1">
                    <a:alpha val="60000"/>
                  </a:schemeClr>
                </a:solidFill>
              </a:rPr>
              <a:t>Projekt</a:t>
            </a:r>
            <a:r>
              <a:rPr lang="en-US" sz="2000" b="1" dirty="0">
                <a:solidFill>
                  <a:schemeClr val="tx1">
                    <a:alpha val="60000"/>
                  </a:schemeClr>
                </a:solidFill>
              </a:rPr>
              <a:t>-Code</a:t>
            </a:r>
            <a:r>
              <a:rPr lang="en-US" sz="2000" dirty="0" smtClean="0">
                <a:solidFill>
                  <a:schemeClr val="tx1">
                    <a:alpha val="60000"/>
                  </a:schemeClr>
                </a:solidFill>
              </a:rPr>
              <a:t>: </a:t>
            </a:r>
            <a:r>
              <a:rPr lang="de-DE" sz="2000" dirty="0">
                <a:solidFill>
                  <a:schemeClr val="tx1">
                    <a:alpha val="60000"/>
                  </a:schemeClr>
                </a:solidFill>
              </a:rPr>
              <a:t>2020-1-FR01-KA202-080386</a:t>
            </a:r>
            <a:endParaRPr lang="ru-RU" sz="2000" dirty="0">
              <a:solidFill>
                <a:schemeClr val="tx1">
                  <a:alpha val="60000"/>
                </a:schemeClr>
              </a:solidFill>
            </a:endParaRPr>
          </a:p>
          <a:p>
            <a:pPr marL="355600" lvl="0" indent="-355600">
              <a:buFont typeface="Wingdings" panose="05000000000000000000" pitchFamily="2" charset="2"/>
              <a:buChar char="§"/>
            </a:pPr>
            <a:r>
              <a:rPr lang="en-US" sz="2000" b="1" dirty="0" err="1">
                <a:solidFill>
                  <a:schemeClr val="tx1">
                    <a:alpha val="60000"/>
                  </a:schemeClr>
                </a:solidFill>
              </a:rPr>
              <a:t>Projektdauer</a:t>
            </a:r>
            <a:r>
              <a:rPr lang="en-US" sz="2000" dirty="0" smtClean="0">
                <a:solidFill>
                  <a:schemeClr val="tx1">
                    <a:alpha val="60000"/>
                  </a:schemeClr>
                </a:solidFill>
              </a:rPr>
              <a:t>: </a:t>
            </a:r>
            <a:r>
              <a:rPr lang="en-US" sz="2000" dirty="0">
                <a:solidFill>
                  <a:schemeClr val="tx1">
                    <a:alpha val="60000"/>
                  </a:schemeClr>
                </a:solidFill>
              </a:rPr>
              <a:t>28 months</a:t>
            </a:r>
            <a:endParaRPr lang="en-US" sz="2000" b="1" dirty="0">
              <a:solidFill>
                <a:schemeClr val="tx1">
                  <a:alpha val="60000"/>
                </a:schemeClr>
              </a:solidFill>
            </a:endParaRPr>
          </a:p>
          <a:p>
            <a:pPr marL="995363" lvl="0" indent="-457200">
              <a:buFont typeface="Courier New" panose="02070309020205020404" pitchFamily="49" charset="0"/>
              <a:buChar char="o"/>
            </a:pPr>
            <a:r>
              <a:rPr lang="en-US" sz="2000" b="1" dirty="0" err="1">
                <a:solidFill>
                  <a:schemeClr val="tx1">
                    <a:alpha val="60000"/>
                  </a:schemeClr>
                </a:solidFill>
              </a:rPr>
              <a:t>Anfangsdatum</a:t>
            </a:r>
            <a:r>
              <a:rPr lang="en-US" sz="2000" dirty="0" smtClean="0">
                <a:solidFill>
                  <a:schemeClr val="tx1">
                    <a:alpha val="60000"/>
                  </a:schemeClr>
                </a:solidFill>
              </a:rPr>
              <a:t>: </a:t>
            </a:r>
            <a:r>
              <a:rPr lang="en-US" sz="2000" dirty="0">
                <a:solidFill>
                  <a:schemeClr val="tx1">
                    <a:alpha val="60000"/>
                  </a:schemeClr>
                </a:solidFill>
              </a:rPr>
              <a:t>01 September 2020</a:t>
            </a:r>
            <a:endParaRPr lang="ru-RU" sz="2000" dirty="0">
              <a:solidFill>
                <a:schemeClr val="tx1">
                  <a:alpha val="60000"/>
                </a:schemeClr>
              </a:solidFill>
            </a:endParaRPr>
          </a:p>
          <a:p>
            <a:pPr marL="995363" lvl="0" indent="-457200">
              <a:buFont typeface="Courier New" panose="02070309020205020404" pitchFamily="49" charset="0"/>
              <a:buChar char="o"/>
            </a:pPr>
            <a:r>
              <a:rPr lang="en-US" sz="2000" b="1" dirty="0" err="1">
                <a:solidFill>
                  <a:schemeClr val="tx1">
                    <a:alpha val="60000"/>
                  </a:schemeClr>
                </a:solidFill>
              </a:rPr>
              <a:t>Enddatum</a:t>
            </a:r>
            <a:r>
              <a:rPr lang="en-US" sz="2000" dirty="0" smtClean="0">
                <a:solidFill>
                  <a:schemeClr val="tx1">
                    <a:alpha val="60000"/>
                  </a:schemeClr>
                </a:solidFill>
              </a:rPr>
              <a:t>: </a:t>
            </a:r>
            <a:r>
              <a:rPr lang="en-US" sz="2000" dirty="0">
                <a:solidFill>
                  <a:schemeClr val="tx1">
                    <a:alpha val="60000"/>
                  </a:schemeClr>
                </a:solidFill>
              </a:rPr>
              <a:t>31 December 2022</a:t>
            </a:r>
            <a:endParaRPr lang="ru-RU" sz="2000" dirty="0">
              <a:solidFill>
                <a:schemeClr val="tx1">
                  <a:alpha val="60000"/>
                </a:schemeClr>
              </a:solidFill>
            </a:endParaRPr>
          </a:p>
          <a:p>
            <a:pPr marL="355600" lvl="0" indent="-355600">
              <a:buFont typeface="Wingdings" panose="05000000000000000000" pitchFamily="2" charset="2"/>
              <a:buChar char="§"/>
            </a:pPr>
            <a:r>
              <a:rPr lang="en-US" sz="2000" b="1" dirty="0">
                <a:solidFill>
                  <a:schemeClr val="tx1">
                    <a:alpha val="60000"/>
                  </a:schemeClr>
                </a:solidFill>
              </a:rPr>
              <a:t>Budget</a:t>
            </a:r>
            <a:r>
              <a:rPr lang="en-US" sz="2000" dirty="0">
                <a:solidFill>
                  <a:schemeClr val="tx1">
                    <a:alpha val="60000"/>
                  </a:schemeClr>
                </a:solidFill>
              </a:rPr>
              <a:t>: 300K €</a:t>
            </a:r>
            <a:endParaRPr lang="ru-RU" sz="2000" dirty="0">
              <a:solidFill>
                <a:schemeClr val="tx1">
                  <a:alpha val="60000"/>
                </a:schemeClr>
              </a:solidFill>
            </a:endParaRPr>
          </a:p>
          <a:p>
            <a:pPr marL="355600" lvl="0" indent="-355600">
              <a:buFont typeface="Wingdings" panose="05000000000000000000" pitchFamily="2" charset="2"/>
              <a:buChar char="§"/>
            </a:pPr>
            <a:r>
              <a:rPr lang="en-US" sz="2000" b="1" dirty="0" err="1">
                <a:solidFill>
                  <a:schemeClr val="tx1">
                    <a:alpha val="60000"/>
                  </a:schemeClr>
                </a:solidFill>
              </a:rPr>
              <a:t>Förderungsprogramm</a:t>
            </a:r>
            <a:r>
              <a:rPr lang="en-US" sz="2000" dirty="0" smtClean="0">
                <a:solidFill>
                  <a:schemeClr val="tx1">
                    <a:alpha val="60000"/>
                  </a:schemeClr>
                </a:solidFill>
              </a:rPr>
              <a:t>: </a:t>
            </a:r>
            <a:r>
              <a:rPr lang="en-US" sz="2000" dirty="0">
                <a:solidFill>
                  <a:schemeClr val="tx1">
                    <a:alpha val="60000"/>
                  </a:schemeClr>
                </a:solidFill>
              </a:rPr>
              <a:t>ERASMUS+</a:t>
            </a:r>
            <a:endParaRPr lang="ru-RU" sz="2000" dirty="0">
              <a:solidFill>
                <a:schemeClr val="tx1">
                  <a:alpha val="60000"/>
                </a:schemeClr>
              </a:solidFill>
            </a:endParaRPr>
          </a:p>
          <a:p>
            <a:endParaRPr lang="de-DE" sz="2000" dirty="0">
              <a:solidFill>
                <a:schemeClr val="tx1">
                  <a:alpha val="60000"/>
                </a:schemeClr>
              </a:solidFill>
            </a:endParaRPr>
          </a:p>
        </p:txBody>
      </p:sp>
      <p:pic>
        <p:nvPicPr>
          <p:cNvPr id="5" name="Picture 4" descr="A picture containing logo&#10;&#10;Description automatically generated">
            <a:extLst>
              <a:ext uri="{FF2B5EF4-FFF2-40B4-BE49-F238E27FC236}">
                <a16:creationId xmlns:a16="http://schemas.microsoft.com/office/drawing/2014/main" xmlns="" id="{8C550D3F-B036-49A9-AC97-CC9F9631F41F}"/>
              </a:ext>
            </a:extLst>
          </p:cNvPr>
          <p:cNvPicPr>
            <a:picLocks noChangeAspect="1"/>
          </p:cNvPicPr>
          <p:nvPr/>
        </p:nvPicPr>
        <p:blipFill>
          <a:blip r:embed="rId2"/>
          <a:stretch>
            <a:fillRect/>
          </a:stretch>
        </p:blipFill>
        <p:spPr>
          <a:xfrm>
            <a:off x="8610071" y="1138518"/>
            <a:ext cx="2571890" cy="2153958"/>
          </a:xfrm>
          <a:prstGeom prst="rect">
            <a:avLst/>
          </a:prstGeom>
        </p:spPr>
      </p:pic>
      <p:pic>
        <p:nvPicPr>
          <p:cNvPr id="4" name="Picture 3" descr="A picture containing logo&#10;&#10;Description automatically generated">
            <a:extLst>
              <a:ext uri="{FF2B5EF4-FFF2-40B4-BE49-F238E27FC236}">
                <a16:creationId xmlns:a16="http://schemas.microsoft.com/office/drawing/2014/main" xmlns="" id="{82358D42-A449-434A-9547-12A1554F0571}"/>
              </a:ext>
            </a:extLst>
          </p:cNvPr>
          <p:cNvPicPr>
            <a:picLocks noChangeAspect="1"/>
          </p:cNvPicPr>
          <p:nvPr/>
        </p:nvPicPr>
        <p:blipFill>
          <a:blip r:embed="rId3"/>
          <a:stretch>
            <a:fillRect/>
          </a:stretch>
        </p:blipFill>
        <p:spPr>
          <a:xfrm>
            <a:off x="8482145" y="3953435"/>
            <a:ext cx="2699816" cy="2261096"/>
          </a:xfrm>
          <a:prstGeom prst="rect">
            <a:avLst/>
          </a:prstGeom>
        </p:spPr>
      </p:pic>
    </p:spTree>
    <p:extLst>
      <p:ext uri="{BB962C8B-B14F-4D97-AF65-F5344CB8AC3E}">
        <p14:creationId xmlns:p14="http://schemas.microsoft.com/office/powerpoint/2010/main" val="689506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EC18FE-018E-4CA0-950B-D278A501D99F}"/>
              </a:ext>
            </a:extLst>
          </p:cNvPr>
          <p:cNvSpPr>
            <a:spLocks noGrp="1"/>
          </p:cNvSpPr>
          <p:nvPr>
            <p:ph type="title"/>
          </p:nvPr>
        </p:nvSpPr>
        <p:spPr>
          <a:xfrm>
            <a:off x="4965431" y="80626"/>
            <a:ext cx="6586491" cy="1676603"/>
          </a:xfrm>
        </p:spPr>
        <p:txBody>
          <a:bodyPr>
            <a:normAutofit/>
          </a:bodyPr>
          <a:lstStyle/>
          <a:p>
            <a:r>
              <a:rPr lang="de-DE" sz="5400" b="1" dirty="0">
                <a:solidFill>
                  <a:srgbClr val="152294"/>
                </a:solidFill>
              </a:rPr>
              <a:t>MACHINA Projekt-Ziele</a:t>
            </a:r>
            <a:endParaRPr lang="x-none" sz="5400" b="1" dirty="0">
              <a:solidFill>
                <a:srgbClr val="152294"/>
              </a:solidFill>
            </a:endParaRPr>
          </a:p>
        </p:txBody>
      </p:sp>
      <p:sp>
        <p:nvSpPr>
          <p:cNvPr id="3" name="Content Placeholder 2">
            <a:extLst>
              <a:ext uri="{FF2B5EF4-FFF2-40B4-BE49-F238E27FC236}">
                <a16:creationId xmlns="" xmlns:a16="http://schemas.microsoft.com/office/drawing/2014/main" id="{D580DF14-0F4B-454A-86B9-14704C943E91}"/>
              </a:ext>
            </a:extLst>
          </p:cNvPr>
          <p:cNvSpPr>
            <a:spLocks noGrp="1"/>
          </p:cNvSpPr>
          <p:nvPr>
            <p:ph idx="1"/>
          </p:nvPr>
        </p:nvSpPr>
        <p:spPr>
          <a:xfrm>
            <a:off x="4965433" y="1605280"/>
            <a:ext cx="6586489" cy="4897120"/>
          </a:xfrm>
        </p:spPr>
        <p:txBody>
          <a:bodyPr>
            <a:noAutofit/>
          </a:bodyPr>
          <a:lstStyle/>
          <a:p>
            <a:pPr lvl="0" algn="just">
              <a:spcBef>
                <a:spcPts val="0"/>
              </a:spcBef>
              <a:spcAft>
                <a:spcPts val="800"/>
              </a:spcAft>
              <a:buFont typeface="Wingdings" panose="05000000000000000000" pitchFamily="2" charset="2"/>
              <a:buChar char="q"/>
              <a:tabLst>
                <a:tab pos="457200" algn="l"/>
              </a:tabLst>
            </a:pPr>
            <a:r>
              <a:rPr lang="de-DE" sz="2000" dirty="0">
                <a:solidFill>
                  <a:srgbClr val="152294"/>
                </a:solidFill>
                <a:ea typeface="Calibri" panose="020F0502020204030204" pitchFamily="34" charset="0"/>
                <a:cs typeface="Times New Roman" panose="02020603050405020304" pitchFamily="18" charset="0"/>
              </a:rPr>
              <a:t>Entwicklung eines gemeinsamen Lehrplans für die berufliche Bildung im Bereich ML, um IKT-Fachkräfte mit den gefragten technischen, nichttechnischen und Metakompetenzen (Soft Skills) </a:t>
            </a:r>
            <a:r>
              <a:rPr lang="de-DE" sz="2000" dirty="0" smtClean="0">
                <a:solidFill>
                  <a:srgbClr val="152294"/>
                </a:solidFill>
                <a:ea typeface="Calibri" panose="020F0502020204030204" pitchFamily="34" charset="0"/>
                <a:cs typeface="Times New Roman" panose="02020603050405020304" pitchFamily="18" charset="0"/>
              </a:rPr>
              <a:t>auszustatten</a:t>
            </a:r>
            <a:r>
              <a:rPr lang="en-GB" sz="2000" dirty="0" smtClean="0">
                <a:solidFill>
                  <a:srgbClr val="152294"/>
                </a:solidFill>
                <a:effectLst/>
                <a:ea typeface="Calibri" panose="020F0502020204030204" pitchFamily="34" charset="0"/>
                <a:cs typeface="Times New Roman" panose="02020603050405020304" pitchFamily="18" charset="0"/>
              </a:rPr>
              <a:t>.</a:t>
            </a:r>
            <a:endParaRPr lang="en-GB" sz="2000" dirty="0">
              <a:solidFill>
                <a:srgbClr val="152294"/>
              </a:solidFill>
              <a:effectLst/>
              <a:ea typeface="Calibri" panose="020F0502020204030204" pitchFamily="34" charset="0"/>
              <a:cs typeface="Times New Roman" panose="02020603050405020304" pitchFamily="18" charset="0"/>
            </a:endParaRPr>
          </a:p>
          <a:p>
            <a:pPr marR="0" lvl="0" algn="just">
              <a:spcBef>
                <a:spcPts val="0"/>
              </a:spcBef>
              <a:spcAft>
                <a:spcPts val="800"/>
              </a:spcAft>
              <a:buFont typeface="Wingdings" panose="05000000000000000000" pitchFamily="2" charset="2"/>
              <a:buChar char="q"/>
              <a:tabLst>
                <a:tab pos="457200" algn="l"/>
              </a:tabLst>
            </a:pPr>
            <a:r>
              <a:rPr lang="de-DE" sz="2000" dirty="0">
                <a:solidFill>
                  <a:srgbClr val="152294"/>
                </a:solidFill>
                <a:ea typeface="Calibri" panose="020F0502020204030204" pitchFamily="34" charset="0"/>
                <a:cs typeface="Times New Roman" panose="02020603050405020304" pitchFamily="18" charset="0"/>
              </a:rPr>
              <a:t>Einführung flexibler Ausbildungsmethoden und innovativer, frei zugänglicher pädagogischer Ressourcen zur Unterstützung der Berufsbildung und des Erwerbs von </a:t>
            </a:r>
            <a:r>
              <a:rPr lang="de-DE" sz="2000" dirty="0" smtClean="0">
                <a:solidFill>
                  <a:srgbClr val="152294"/>
                </a:solidFill>
                <a:ea typeface="Calibri" panose="020F0502020204030204" pitchFamily="34" charset="0"/>
                <a:cs typeface="Times New Roman" panose="02020603050405020304" pitchFamily="18" charset="0"/>
              </a:rPr>
              <a:t>ML-Fertigkeiten</a:t>
            </a:r>
            <a:r>
              <a:rPr lang="en-GB" sz="2000" dirty="0" smtClean="0">
                <a:solidFill>
                  <a:srgbClr val="152294"/>
                </a:solidFill>
                <a:effectLst/>
                <a:ea typeface="Calibri" panose="020F0502020204030204" pitchFamily="34" charset="0"/>
                <a:cs typeface="Times New Roman" panose="02020603050405020304" pitchFamily="18" charset="0"/>
              </a:rPr>
              <a:t>.</a:t>
            </a:r>
            <a:endParaRPr lang="en-GB" sz="2000" dirty="0">
              <a:solidFill>
                <a:srgbClr val="152294"/>
              </a:solidFill>
              <a:effectLst/>
              <a:ea typeface="Calibri" panose="020F0502020204030204" pitchFamily="34" charset="0"/>
              <a:cs typeface="Times New Roman" panose="02020603050405020304" pitchFamily="18" charset="0"/>
            </a:endParaRPr>
          </a:p>
          <a:p>
            <a:pPr marR="0" lvl="0" algn="just">
              <a:spcBef>
                <a:spcPts val="0"/>
              </a:spcBef>
              <a:spcAft>
                <a:spcPts val="800"/>
              </a:spcAft>
              <a:buFont typeface="Wingdings" panose="05000000000000000000" pitchFamily="2" charset="2"/>
              <a:buChar char="q"/>
              <a:tabLst>
                <a:tab pos="457200" algn="l"/>
              </a:tabLst>
            </a:pPr>
            <a:r>
              <a:rPr lang="de-DE" sz="2000" dirty="0">
                <a:solidFill>
                  <a:srgbClr val="152294"/>
                </a:solidFill>
                <a:ea typeface="Calibri" panose="020F0502020204030204" pitchFamily="34" charset="0"/>
                <a:cs typeface="Times New Roman" panose="02020603050405020304" pitchFamily="18" charset="0"/>
              </a:rPr>
              <a:t>Förderung der Anerkennung und Integration von Anforderungen an ML-Fähigkeiten in sektorale Kompetenzrahmen und Zertifizierungssysteme</a:t>
            </a:r>
            <a:r>
              <a:rPr lang="de-DE" sz="2000" dirty="0" smtClean="0">
                <a:solidFill>
                  <a:srgbClr val="152294"/>
                </a:solidFill>
                <a:ea typeface="Calibri" panose="020F0502020204030204" pitchFamily="34" charset="0"/>
                <a:cs typeface="Times New Roman" panose="02020603050405020304" pitchFamily="18" charset="0"/>
              </a:rPr>
              <a:t>.</a:t>
            </a:r>
            <a:endParaRPr lang="en-GB" sz="2000" dirty="0">
              <a:solidFill>
                <a:srgbClr val="152294"/>
              </a:solidFill>
              <a:effectLst/>
              <a:ea typeface="Calibri" panose="020F0502020204030204" pitchFamily="34" charset="0"/>
              <a:cs typeface="Times New Roman" panose="02020603050405020304" pitchFamily="18" charset="0"/>
            </a:endParaRPr>
          </a:p>
          <a:p>
            <a:pPr marR="0" lvl="0" algn="just">
              <a:spcBef>
                <a:spcPts val="0"/>
              </a:spcBef>
              <a:spcAft>
                <a:spcPts val="800"/>
              </a:spcAft>
              <a:buFont typeface="Wingdings" panose="05000000000000000000" pitchFamily="2" charset="2"/>
              <a:buChar char="q"/>
              <a:tabLst>
                <a:tab pos="457200" algn="l"/>
              </a:tabLst>
            </a:pPr>
            <a:r>
              <a:rPr lang="de-DE" sz="2000" dirty="0">
                <a:solidFill>
                  <a:srgbClr val="152294"/>
                </a:solidFill>
                <a:ea typeface="Calibri" panose="020F0502020204030204" pitchFamily="34" charset="0"/>
                <a:cs typeface="Times New Roman" panose="02020603050405020304" pitchFamily="18" charset="0"/>
              </a:rPr>
              <a:t>Verbesserung der ML-Arbeitsmarkt- und Kompetenzinformationen auf </a:t>
            </a:r>
            <a:r>
              <a:rPr lang="de-DE" sz="2000" dirty="0" smtClean="0">
                <a:solidFill>
                  <a:srgbClr val="152294"/>
                </a:solidFill>
                <a:ea typeface="Calibri" panose="020F0502020204030204" pitchFamily="34" charset="0"/>
                <a:cs typeface="Times New Roman" panose="02020603050405020304" pitchFamily="18" charset="0"/>
              </a:rPr>
              <a:t>EU-Ebene</a:t>
            </a:r>
            <a:r>
              <a:rPr lang="en-GB" sz="2000" dirty="0" smtClean="0">
                <a:solidFill>
                  <a:srgbClr val="152294"/>
                </a:solidFill>
                <a:effectLst/>
                <a:ea typeface="Calibri" panose="020F0502020204030204" pitchFamily="34" charset="0"/>
                <a:cs typeface="Times New Roman" panose="02020603050405020304" pitchFamily="18" charset="0"/>
              </a:rPr>
              <a:t>. </a:t>
            </a:r>
            <a:endParaRPr lang="en-GB" sz="2000" dirty="0">
              <a:solidFill>
                <a:srgbClr val="152294"/>
              </a:solidFill>
              <a:effectLst/>
              <a:ea typeface="Calibri" panose="020F0502020204030204" pitchFamily="34" charset="0"/>
              <a:cs typeface="Times New Roman" panose="02020603050405020304" pitchFamily="18" charset="0"/>
            </a:endParaRPr>
          </a:p>
          <a:p>
            <a:pPr algn="just">
              <a:spcBef>
                <a:spcPts val="0"/>
              </a:spcBef>
              <a:spcAft>
                <a:spcPts val="800"/>
              </a:spcAft>
              <a:buFont typeface="Wingdings" panose="05000000000000000000" pitchFamily="2" charset="2"/>
              <a:buChar char="q"/>
              <a:tabLst>
                <a:tab pos="457200" algn="l"/>
              </a:tabLst>
            </a:pPr>
            <a:r>
              <a:rPr lang="de-DE" sz="2000" dirty="0">
                <a:solidFill>
                  <a:srgbClr val="152294"/>
                </a:solidFill>
              </a:rPr>
              <a:t>Das Projekt beginnt im September 2020 und wird im Dezember 2022 </a:t>
            </a:r>
            <a:r>
              <a:rPr lang="de-DE" sz="2000" dirty="0" smtClean="0">
                <a:solidFill>
                  <a:srgbClr val="152294"/>
                </a:solidFill>
              </a:rPr>
              <a:t>enden</a:t>
            </a:r>
            <a:r>
              <a:rPr lang="en-GB" sz="2000" dirty="0" smtClean="0">
                <a:solidFill>
                  <a:srgbClr val="152294"/>
                </a:solidFill>
              </a:rPr>
              <a:t>.</a:t>
            </a:r>
            <a:endParaRPr lang="x-none" sz="2000" dirty="0"/>
          </a:p>
        </p:txBody>
      </p:sp>
      <p:pic>
        <p:nvPicPr>
          <p:cNvPr id="6" name="Picture 5" descr="A picture containing person, person&#10;&#10;Description automatically generated">
            <a:extLst>
              <a:ext uri="{FF2B5EF4-FFF2-40B4-BE49-F238E27FC236}">
                <a16:creationId xmlns="" xmlns:a16="http://schemas.microsoft.com/office/drawing/2014/main" id="{039A9AAE-39C9-483C-8945-8CC9C3BB8F9C}"/>
              </a:ext>
            </a:extLst>
          </p:cNvPr>
          <p:cNvPicPr>
            <a:picLocks noChangeAspect="1"/>
          </p:cNvPicPr>
          <p:nvPr/>
        </p:nvPicPr>
        <p:blipFill rotWithShape="1">
          <a:blip r:embed="rId3"/>
          <a:srcRect l="29869" r="25012" b="-1"/>
          <a:stretch/>
        </p:blipFill>
        <p:spPr>
          <a:xfrm>
            <a:off x="20" y="10"/>
            <a:ext cx="4635571" cy="6857990"/>
          </a:xfrm>
          <a:prstGeom prst="rect">
            <a:avLst/>
          </a:prstGeom>
          <a:effectLst/>
        </p:spPr>
      </p:pic>
    </p:spTree>
    <p:extLst>
      <p:ext uri="{BB962C8B-B14F-4D97-AF65-F5344CB8AC3E}">
        <p14:creationId xmlns:p14="http://schemas.microsoft.com/office/powerpoint/2010/main" val="344718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A25EF6-5F08-4B29-B1C6-AE95C7A02F7E}"/>
              </a:ext>
            </a:extLst>
          </p:cNvPr>
          <p:cNvSpPr>
            <a:spLocks noGrp="1"/>
          </p:cNvSpPr>
          <p:nvPr>
            <p:ph type="title"/>
          </p:nvPr>
        </p:nvSpPr>
        <p:spPr>
          <a:xfrm>
            <a:off x="655320" y="365125"/>
            <a:ext cx="5120114" cy="1692794"/>
          </a:xfrm>
        </p:spPr>
        <p:txBody>
          <a:bodyPr>
            <a:normAutofit/>
          </a:bodyPr>
          <a:lstStyle/>
          <a:p>
            <a:r>
              <a:rPr lang="en-US" b="1" dirty="0" err="1">
                <a:solidFill>
                  <a:srgbClr val="152294"/>
                </a:solidFill>
              </a:rPr>
              <a:t>Zielgruppen</a:t>
            </a:r>
            <a:endParaRPr lang="x-none" b="1" dirty="0">
              <a:solidFill>
                <a:srgbClr val="152294"/>
              </a:solidFill>
            </a:endParaRPr>
          </a:p>
        </p:txBody>
      </p:sp>
      <p:sp>
        <p:nvSpPr>
          <p:cNvPr id="3" name="Content Placeholder 2">
            <a:extLst>
              <a:ext uri="{FF2B5EF4-FFF2-40B4-BE49-F238E27FC236}">
                <a16:creationId xmlns="" xmlns:a16="http://schemas.microsoft.com/office/drawing/2014/main" id="{B9090762-EB14-4B68-8A0F-1BD118B6874B}"/>
              </a:ext>
            </a:extLst>
          </p:cNvPr>
          <p:cNvSpPr>
            <a:spLocks noGrp="1"/>
          </p:cNvSpPr>
          <p:nvPr>
            <p:ph idx="1"/>
          </p:nvPr>
        </p:nvSpPr>
        <p:spPr>
          <a:xfrm>
            <a:off x="568235" y="2270235"/>
            <a:ext cx="5111206" cy="3462228"/>
          </a:xfrm>
        </p:spPr>
        <p:txBody>
          <a:bodyPr>
            <a:normAutofit/>
          </a:bodyPr>
          <a:lstStyle/>
          <a:p>
            <a:pPr lvl="0" algn="just">
              <a:spcBef>
                <a:spcPts val="0"/>
              </a:spcBef>
              <a:spcAft>
                <a:spcPts val="800"/>
              </a:spcAft>
              <a:buFont typeface="Wingdings" panose="05000000000000000000" pitchFamily="2" charset="2"/>
              <a:buChar char="q"/>
              <a:tabLst>
                <a:tab pos="457200" algn="l"/>
              </a:tabLst>
            </a:pPr>
            <a:r>
              <a:rPr lang="en-GB" sz="2000" dirty="0" err="1">
                <a:solidFill>
                  <a:srgbClr val="152294"/>
                </a:solidFill>
                <a:ea typeface="Calibri" panose="020F0502020204030204" pitchFamily="34" charset="0"/>
                <a:cs typeface="Times New Roman" panose="02020603050405020304" pitchFamily="18" charset="0"/>
              </a:rPr>
              <a:t>Bildungs</a:t>
            </a:r>
            <a:r>
              <a:rPr lang="en-GB" sz="2000" dirty="0">
                <a:solidFill>
                  <a:srgbClr val="152294"/>
                </a:solidFill>
                <a:ea typeface="Calibri" panose="020F0502020204030204" pitchFamily="34" charset="0"/>
                <a:cs typeface="Times New Roman" panose="02020603050405020304" pitchFamily="18" charset="0"/>
              </a:rPr>
              <a:t>-/</a:t>
            </a:r>
            <a:r>
              <a:rPr lang="en-GB" sz="2000" dirty="0" err="1" smtClean="0">
                <a:solidFill>
                  <a:srgbClr val="152294"/>
                </a:solidFill>
                <a:ea typeface="Calibri" panose="020F0502020204030204" pitchFamily="34" charset="0"/>
                <a:cs typeface="Times New Roman" panose="02020603050405020304" pitchFamily="18" charset="0"/>
              </a:rPr>
              <a:t>Ausbildungsanbieter</a:t>
            </a:r>
            <a:r>
              <a:rPr lang="en-GB" sz="2000" dirty="0" smtClean="0">
                <a:solidFill>
                  <a:srgbClr val="152294"/>
                </a:solidFill>
                <a:ea typeface="Calibri" panose="020F0502020204030204" pitchFamily="34" charset="0"/>
                <a:cs typeface="Times New Roman" panose="02020603050405020304" pitchFamily="18" charset="0"/>
              </a:rPr>
              <a:t>.</a:t>
            </a:r>
            <a:endParaRPr lang="en-GB" sz="2000" dirty="0">
              <a:solidFill>
                <a:srgbClr val="152294"/>
              </a:solidFill>
              <a:effectLst/>
              <a:ea typeface="Calibri" panose="020F0502020204030204" pitchFamily="34" charset="0"/>
              <a:cs typeface="Times New Roman" panose="02020603050405020304" pitchFamily="18" charset="0"/>
            </a:endParaRPr>
          </a:p>
          <a:p>
            <a:pPr marR="0" lvl="0" algn="just">
              <a:spcBef>
                <a:spcPts val="0"/>
              </a:spcBef>
              <a:spcAft>
                <a:spcPts val="800"/>
              </a:spcAft>
              <a:buFont typeface="Wingdings" panose="05000000000000000000" pitchFamily="2" charset="2"/>
              <a:buChar char="q"/>
              <a:tabLst>
                <a:tab pos="457200" algn="l"/>
              </a:tabLst>
            </a:pPr>
            <a:r>
              <a:rPr lang="de-DE" sz="2000" dirty="0">
                <a:solidFill>
                  <a:srgbClr val="152294"/>
                </a:solidFill>
                <a:ea typeface="Calibri" panose="020F0502020204030204" pitchFamily="34" charset="0"/>
                <a:cs typeface="Times New Roman" panose="02020603050405020304" pitchFamily="18" charset="0"/>
              </a:rPr>
              <a:t>IKT-Arbeitnehmer, die eine C-VET benötigen.</a:t>
            </a:r>
          </a:p>
          <a:p>
            <a:pPr marR="0" lvl="0" algn="just">
              <a:spcBef>
                <a:spcPts val="0"/>
              </a:spcBef>
              <a:spcAft>
                <a:spcPts val="800"/>
              </a:spcAft>
              <a:buFont typeface="Wingdings" panose="05000000000000000000" pitchFamily="2" charset="2"/>
              <a:buChar char="q"/>
              <a:tabLst>
                <a:tab pos="457200" algn="l"/>
              </a:tabLst>
            </a:pPr>
            <a:r>
              <a:rPr lang="de-DE" sz="2000" dirty="0">
                <a:solidFill>
                  <a:srgbClr val="152294"/>
                </a:solidFill>
                <a:ea typeface="Calibri" panose="020F0502020204030204" pitchFamily="34" charset="0"/>
                <a:cs typeface="Times New Roman" panose="02020603050405020304" pitchFamily="18" charset="0"/>
              </a:rPr>
              <a:t>Studenten der beruflichen Erstausbildung.</a:t>
            </a:r>
          </a:p>
          <a:p>
            <a:pPr marR="0" lvl="0" algn="just">
              <a:spcBef>
                <a:spcPts val="0"/>
              </a:spcBef>
              <a:spcAft>
                <a:spcPts val="800"/>
              </a:spcAft>
              <a:buFont typeface="Wingdings" panose="05000000000000000000" pitchFamily="2" charset="2"/>
              <a:buChar char="q"/>
              <a:tabLst>
                <a:tab pos="457200" algn="l"/>
              </a:tabLst>
            </a:pPr>
            <a:r>
              <a:rPr lang="de-DE" sz="2000" dirty="0">
                <a:solidFill>
                  <a:srgbClr val="152294"/>
                </a:solidFill>
                <a:ea typeface="Calibri" panose="020F0502020204030204" pitchFamily="34" charset="0"/>
                <a:cs typeface="Times New Roman" panose="02020603050405020304" pitchFamily="18" charset="0"/>
              </a:rPr>
              <a:t>Branchenvertreter und Sozialpartner.</a:t>
            </a:r>
          </a:p>
          <a:p>
            <a:pPr marR="0" lvl="0">
              <a:spcBef>
                <a:spcPts val="0"/>
              </a:spcBef>
              <a:spcAft>
                <a:spcPts val="800"/>
              </a:spcAft>
              <a:buFont typeface="Wingdings" panose="05000000000000000000" pitchFamily="2" charset="2"/>
              <a:buChar char="q"/>
              <a:tabLst>
                <a:tab pos="457200" algn="l"/>
              </a:tabLst>
            </a:pPr>
            <a:r>
              <a:rPr lang="de-DE" sz="2000" dirty="0">
                <a:solidFill>
                  <a:srgbClr val="152294"/>
                </a:solidFill>
                <a:ea typeface="Calibri" panose="020F0502020204030204" pitchFamily="34" charset="0"/>
                <a:cs typeface="Times New Roman" panose="02020603050405020304" pitchFamily="18" charset="0"/>
              </a:rPr>
              <a:t>Öffentliche Bildungs- und </a:t>
            </a:r>
            <a:r>
              <a:rPr lang="de-DE" sz="2000" dirty="0" smtClean="0">
                <a:solidFill>
                  <a:srgbClr val="152294"/>
                </a:solidFill>
                <a:ea typeface="Calibri" panose="020F0502020204030204" pitchFamily="34" charset="0"/>
                <a:cs typeface="Times New Roman" panose="02020603050405020304" pitchFamily="18" charset="0"/>
              </a:rPr>
              <a:t>Akkreditierungsbehörden.</a:t>
            </a:r>
          </a:p>
          <a:p>
            <a:pPr marL="0" marR="0" lvl="0" indent="0" algn="just">
              <a:spcBef>
                <a:spcPts val="0"/>
              </a:spcBef>
              <a:spcAft>
                <a:spcPts val="800"/>
              </a:spcAft>
              <a:buNone/>
              <a:tabLst>
                <a:tab pos="457200" algn="l"/>
              </a:tabLst>
            </a:pPr>
            <a:endParaRPr lang="en-GB" sz="2000" dirty="0">
              <a:solidFill>
                <a:srgbClr val="152294"/>
              </a:solidFill>
              <a:effectLst/>
              <a:ea typeface="Calibri" panose="020F0502020204030204" pitchFamily="34" charset="0"/>
              <a:cs typeface="Times New Roman" panose="02020603050405020304" pitchFamily="18" charset="0"/>
            </a:endParaRPr>
          </a:p>
        </p:txBody>
      </p:sp>
      <p:pic>
        <p:nvPicPr>
          <p:cNvPr id="5" name="Picture 4" descr="A picture containing indoor, person, blue, hand&#10;&#10;Description automatically generated">
            <a:extLst>
              <a:ext uri="{FF2B5EF4-FFF2-40B4-BE49-F238E27FC236}">
                <a16:creationId xmlns="" xmlns:a16="http://schemas.microsoft.com/office/drawing/2014/main" id="{98D7270D-ABEE-4C00-A4EE-79EFD3518599}"/>
              </a:ext>
            </a:extLst>
          </p:cNvPr>
          <p:cNvPicPr>
            <a:picLocks noChangeAspect="1"/>
          </p:cNvPicPr>
          <p:nvPr/>
        </p:nvPicPr>
        <p:blipFill rotWithShape="1">
          <a:blip r:embed="rId2"/>
          <a:srcRect l="19277" r="1927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778128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5357D7-1BA1-4FC3-91A7-C7A2FB16CEDC}"/>
              </a:ext>
            </a:extLst>
          </p:cNvPr>
          <p:cNvSpPr>
            <a:spLocks noGrp="1"/>
          </p:cNvSpPr>
          <p:nvPr>
            <p:ph type="title"/>
          </p:nvPr>
        </p:nvSpPr>
        <p:spPr>
          <a:xfrm>
            <a:off x="1913468" y="365125"/>
            <a:ext cx="9440332" cy="1325563"/>
          </a:xfrm>
        </p:spPr>
        <p:txBody>
          <a:bodyPr>
            <a:normAutofit/>
          </a:bodyPr>
          <a:lstStyle/>
          <a:p>
            <a:r>
              <a:rPr lang="de-DE" sz="5400" b="1" dirty="0">
                <a:solidFill>
                  <a:srgbClr val="152294"/>
                </a:solidFill>
              </a:rPr>
              <a:t>HAUPTERGEBNISSE</a:t>
            </a:r>
            <a:endParaRPr lang="x-none" sz="5400" b="1" dirty="0">
              <a:solidFill>
                <a:srgbClr val="152294"/>
              </a:solidFill>
            </a:endParaRPr>
          </a:p>
        </p:txBody>
      </p:sp>
      <p:sp>
        <p:nvSpPr>
          <p:cNvPr id="3" name="Content Placeholder 2">
            <a:extLst>
              <a:ext uri="{FF2B5EF4-FFF2-40B4-BE49-F238E27FC236}">
                <a16:creationId xmlns="" xmlns:a16="http://schemas.microsoft.com/office/drawing/2014/main" id="{84861A24-ED46-4467-8765-4390083FC430}"/>
              </a:ext>
            </a:extLst>
          </p:cNvPr>
          <p:cNvSpPr>
            <a:spLocks noGrp="1"/>
          </p:cNvSpPr>
          <p:nvPr>
            <p:ph idx="1"/>
          </p:nvPr>
        </p:nvSpPr>
        <p:spPr>
          <a:xfrm>
            <a:off x="838200" y="2236696"/>
            <a:ext cx="10515600" cy="4351338"/>
          </a:xfrm>
        </p:spPr>
        <p:txBody>
          <a:bodyPr>
            <a:normAutofit/>
          </a:bodyPr>
          <a:lstStyle/>
          <a:p>
            <a:pPr algn="just">
              <a:buFont typeface="Wingdings" panose="05000000000000000000" pitchFamily="2" charset="2"/>
              <a:buChar char="q"/>
            </a:pPr>
            <a:r>
              <a:rPr lang="en-GB" sz="2000" b="1" i="1" dirty="0">
                <a:solidFill>
                  <a:srgbClr val="152294"/>
                </a:solidFill>
              </a:rPr>
              <a:t>O1: </a:t>
            </a:r>
            <a:r>
              <a:rPr lang="de-DE" sz="2000" b="1" i="1" dirty="0">
                <a:solidFill>
                  <a:srgbClr val="152294"/>
                </a:solidFill>
              </a:rPr>
              <a:t>Lernergebnisse von MACHINE Learning (ML</a:t>
            </a:r>
            <a:r>
              <a:rPr lang="de-DE" sz="2000" b="1" i="1" dirty="0" smtClean="0">
                <a:solidFill>
                  <a:srgbClr val="152294"/>
                </a:solidFill>
              </a:rPr>
              <a:t>).</a:t>
            </a:r>
            <a:endParaRPr lang="en-GB" sz="2000" b="1" i="1" dirty="0">
              <a:solidFill>
                <a:srgbClr val="152294"/>
              </a:solidFill>
            </a:endParaRPr>
          </a:p>
          <a:p>
            <a:pPr algn="just">
              <a:buFont typeface="Wingdings" panose="05000000000000000000" pitchFamily="2" charset="2"/>
              <a:buChar char="q"/>
            </a:pPr>
            <a:r>
              <a:rPr lang="en-GB" sz="2000" b="1" i="1" dirty="0">
                <a:solidFill>
                  <a:srgbClr val="152294"/>
                </a:solidFill>
              </a:rPr>
              <a:t>O2: MACHINA-</a:t>
            </a:r>
            <a:r>
              <a:rPr lang="en-GB" sz="2000" b="1" i="1" dirty="0" err="1">
                <a:solidFill>
                  <a:srgbClr val="152294"/>
                </a:solidFill>
              </a:rPr>
              <a:t>Lehrplanstruktur</a:t>
            </a:r>
            <a:r>
              <a:rPr lang="en-GB" sz="2000" b="1" i="1" dirty="0">
                <a:solidFill>
                  <a:srgbClr val="152294"/>
                </a:solidFill>
              </a:rPr>
              <a:t> und </a:t>
            </a:r>
            <a:r>
              <a:rPr lang="en-GB" sz="2000" b="1" i="1" dirty="0" err="1">
                <a:solidFill>
                  <a:srgbClr val="152294"/>
                </a:solidFill>
              </a:rPr>
              <a:t>offene</a:t>
            </a:r>
            <a:r>
              <a:rPr lang="en-GB" sz="2000" b="1" i="1" dirty="0">
                <a:solidFill>
                  <a:srgbClr val="152294"/>
                </a:solidFill>
              </a:rPr>
              <a:t> </a:t>
            </a:r>
            <a:r>
              <a:rPr lang="en-GB" sz="2000" b="1" i="1" dirty="0" err="1">
                <a:solidFill>
                  <a:srgbClr val="152294"/>
                </a:solidFill>
              </a:rPr>
              <a:t>Bildungsressourcen</a:t>
            </a:r>
            <a:r>
              <a:rPr lang="en-GB" sz="2000" b="1" i="1" dirty="0">
                <a:solidFill>
                  <a:srgbClr val="152294"/>
                </a:solidFill>
              </a:rPr>
              <a:t>.</a:t>
            </a:r>
          </a:p>
          <a:p>
            <a:pPr algn="just">
              <a:buFont typeface="Wingdings" panose="05000000000000000000" pitchFamily="2" charset="2"/>
              <a:buChar char="q"/>
            </a:pPr>
            <a:r>
              <a:rPr lang="en-GB" sz="2000" dirty="0">
                <a:solidFill>
                  <a:srgbClr val="152294"/>
                </a:solidFill>
              </a:rPr>
              <a:t>O3: Vocational Open Online Course (VOOC)-</a:t>
            </a:r>
            <a:r>
              <a:rPr lang="en-GB" sz="2000" dirty="0" err="1" smtClean="0">
                <a:solidFill>
                  <a:srgbClr val="152294"/>
                </a:solidFill>
              </a:rPr>
              <a:t>Infrastrukturen</a:t>
            </a:r>
            <a:r>
              <a:rPr lang="en-GB" sz="2000" dirty="0" smtClean="0">
                <a:solidFill>
                  <a:srgbClr val="152294"/>
                </a:solidFill>
              </a:rPr>
              <a:t>.</a:t>
            </a:r>
            <a:endParaRPr lang="en-GB" sz="2000" dirty="0">
              <a:solidFill>
                <a:srgbClr val="152294"/>
              </a:solidFill>
            </a:endParaRPr>
          </a:p>
          <a:p>
            <a:pPr algn="just">
              <a:buFont typeface="Wingdings" panose="05000000000000000000" pitchFamily="2" charset="2"/>
              <a:buChar char="q"/>
            </a:pPr>
            <a:r>
              <a:rPr lang="en-GB" sz="2000" dirty="0">
                <a:solidFill>
                  <a:srgbClr val="152294"/>
                </a:solidFill>
              </a:rPr>
              <a:t>O4: </a:t>
            </a:r>
            <a:r>
              <a:rPr lang="de-DE" sz="2000" dirty="0">
                <a:solidFill>
                  <a:srgbClr val="152294"/>
                </a:solidFill>
              </a:rPr>
              <a:t>Framework für die Anerkennung und Integration von ML-Fähigkeiten und -Anforderungen in Zertifizierungs- und </a:t>
            </a:r>
            <a:r>
              <a:rPr lang="de-DE" sz="2000" dirty="0" smtClean="0">
                <a:solidFill>
                  <a:srgbClr val="152294"/>
                </a:solidFill>
              </a:rPr>
              <a:t>Standardisierungssysteme</a:t>
            </a:r>
            <a:r>
              <a:rPr lang="en-GB" sz="2000" dirty="0" smtClean="0">
                <a:solidFill>
                  <a:srgbClr val="152294"/>
                </a:solidFill>
              </a:rPr>
              <a:t>.</a:t>
            </a:r>
            <a:endParaRPr lang="en-GB" sz="2000" dirty="0">
              <a:solidFill>
                <a:srgbClr val="152294"/>
              </a:solidFill>
            </a:endParaRPr>
          </a:p>
          <a:p>
            <a:pPr algn="just">
              <a:buFont typeface="Wingdings" panose="05000000000000000000" pitchFamily="2" charset="2"/>
              <a:buChar char="q"/>
            </a:pPr>
            <a:r>
              <a:rPr lang="en-GB" sz="2000" dirty="0">
                <a:solidFill>
                  <a:srgbClr val="152294"/>
                </a:solidFill>
              </a:rPr>
              <a:t>E1- E5: MACHINA </a:t>
            </a:r>
            <a:r>
              <a:rPr lang="en-GB" sz="2000" dirty="0" err="1">
                <a:solidFill>
                  <a:srgbClr val="152294"/>
                </a:solidFill>
              </a:rPr>
              <a:t>Nationale</a:t>
            </a:r>
            <a:r>
              <a:rPr lang="en-GB" sz="2000" dirty="0">
                <a:solidFill>
                  <a:srgbClr val="152294"/>
                </a:solidFill>
              </a:rPr>
              <a:t> </a:t>
            </a:r>
            <a:r>
              <a:rPr lang="en-GB" sz="2000" dirty="0" err="1" smtClean="0">
                <a:solidFill>
                  <a:srgbClr val="152294"/>
                </a:solidFill>
              </a:rPr>
              <a:t>Informationstage</a:t>
            </a:r>
            <a:r>
              <a:rPr lang="en-GB" sz="2000" dirty="0" smtClean="0">
                <a:solidFill>
                  <a:srgbClr val="152294"/>
                </a:solidFill>
              </a:rPr>
              <a:t>.</a:t>
            </a:r>
            <a:endParaRPr lang="en-GB" sz="2000" dirty="0">
              <a:solidFill>
                <a:srgbClr val="152294"/>
              </a:solidFill>
            </a:endParaRPr>
          </a:p>
          <a:p>
            <a:endParaRPr lang="x-none" dirty="0"/>
          </a:p>
        </p:txBody>
      </p:sp>
      <p:pic>
        <p:nvPicPr>
          <p:cNvPr id="7" name="Graphic 6" descr="Gears">
            <a:extLst>
              <a:ext uri="{FF2B5EF4-FFF2-40B4-BE49-F238E27FC236}">
                <a16:creationId xmlns="" xmlns:a16="http://schemas.microsoft.com/office/drawing/2014/main" id="{76313D91-A0E7-4874-897A-B5C87BB3E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38200" y="570706"/>
            <a:ext cx="914400" cy="914400"/>
          </a:xfrm>
          <a:prstGeom prst="rect">
            <a:avLst/>
          </a:prstGeom>
        </p:spPr>
      </p:pic>
    </p:spTree>
    <p:extLst>
      <p:ext uri="{BB962C8B-B14F-4D97-AF65-F5344CB8AC3E}">
        <p14:creationId xmlns:p14="http://schemas.microsoft.com/office/powerpoint/2010/main" val="275664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43">
            <a:extLst>
              <a:ext uri="{FF2B5EF4-FFF2-40B4-BE49-F238E27FC236}">
                <a16:creationId xmlns="" xmlns:a16="http://schemas.microsoft.com/office/drawing/2014/main" id="{C4E4288A-DFC8-40A2-90E5-70E851A933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 xmlns:a16="http://schemas.microsoft.com/office/drawing/2014/main" id="{B63C2D82-D4FA-4A37-BB01-1E7B21E4FF2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65199" y="634058"/>
            <a:ext cx="1128382" cy="847206"/>
            <a:chOff x="5307830" y="325570"/>
            <a:chExt cx="1128382" cy="847206"/>
          </a:xfrm>
        </p:grpSpPr>
        <p:sp>
          <p:nvSpPr>
            <p:cNvPr id="47" name="Freeform 5">
              <a:extLst>
                <a:ext uri="{FF2B5EF4-FFF2-40B4-BE49-F238E27FC236}">
                  <a16:creationId xmlns="" xmlns:a16="http://schemas.microsoft.com/office/drawing/2014/main" id="{C94E7FEF-0CE9-4AC2-94BB-02230C6DC0DF}"/>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8" name="Freeform 5">
              <a:extLst>
                <a:ext uri="{FF2B5EF4-FFF2-40B4-BE49-F238E27FC236}">
                  <a16:creationId xmlns="" xmlns:a16="http://schemas.microsoft.com/office/drawing/2014/main" id="{EB546CC0-C1BC-48D2-8DA9-4B60283165C9}"/>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 xmlns:a16="http://schemas.microsoft.com/office/drawing/2014/main" id="{DE5357D7-1BA1-4FC3-91A7-C7A2FB16CEDC}"/>
              </a:ext>
            </a:extLst>
          </p:cNvPr>
          <p:cNvSpPr>
            <a:spLocks noGrp="1"/>
          </p:cNvSpPr>
          <p:nvPr>
            <p:ph type="title"/>
          </p:nvPr>
        </p:nvSpPr>
        <p:spPr>
          <a:xfrm>
            <a:off x="929063" y="1023801"/>
            <a:ext cx="3745208" cy="2183042"/>
          </a:xfrm>
        </p:spPr>
        <p:txBody>
          <a:bodyPr anchor="b">
            <a:normAutofit/>
          </a:bodyPr>
          <a:lstStyle/>
          <a:p>
            <a:r>
              <a:rPr lang="de-DE" sz="4000" b="1" dirty="0"/>
              <a:t>FORTSCHRITT DER AKTIVITÄTEN</a:t>
            </a:r>
            <a:endParaRPr lang="x-none" sz="4000" b="1" dirty="0"/>
          </a:p>
        </p:txBody>
      </p:sp>
      <p:sp>
        <p:nvSpPr>
          <p:cNvPr id="50" name="Freeform 5">
            <a:extLst>
              <a:ext uri="{FF2B5EF4-FFF2-40B4-BE49-F238E27FC236}">
                <a16:creationId xmlns="" xmlns:a16="http://schemas.microsoft.com/office/drawing/2014/main" id="{BD2BFF02-DF78-4F07-B176-52514E1312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Shape 51">
            <a:extLst>
              <a:ext uri="{FF2B5EF4-FFF2-40B4-BE49-F238E27FC236}">
                <a16:creationId xmlns="" xmlns:a16="http://schemas.microsoft.com/office/drawing/2014/main" id="{0DB06EAB-7D8C-403A-86C5-B5FD79A136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19" name="Picture 18" descr="Table&#10;&#10;Description automatically generated">
            <a:extLst>
              <a:ext uri="{FF2B5EF4-FFF2-40B4-BE49-F238E27FC236}">
                <a16:creationId xmlns="" xmlns:a16="http://schemas.microsoft.com/office/drawing/2014/main" id="{5C3CD73E-0BBF-4E8E-9CA5-34AA3B0F85DE}"/>
              </a:ext>
            </a:extLst>
          </p:cNvPr>
          <p:cNvPicPr>
            <a:picLocks noChangeAspect="1"/>
          </p:cNvPicPr>
          <p:nvPr/>
        </p:nvPicPr>
        <p:blipFill>
          <a:blip r:embed="rId3"/>
          <a:stretch>
            <a:fillRect/>
          </a:stretch>
        </p:blipFill>
        <p:spPr>
          <a:xfrm>
            <a:off x="5273493" y="1108946"/>
            <a:ext cx="1693411" cy="1846470"/>
          </a:xfrm>
          <a:prstGeom prst="rect">
            <a:avLst/>
          </a:prstGeom>
        </p:spPr>
      </p:pic>
      <p:sp>
        <p:nvSpPr>
          <p:cNvPr id="3" name="Content Placeholder 2">
            <a:extLst>
              <a:ext uri="{FF2B5EF4-FFF2-40B4-BE49-F238E27FC236}">
                <a16:creationId xmlns="" xmlns:a16="http://schemas.microsoft.com/office/drawing/2014/main" id="{84861A24-ED46-4467-8765-4390083FC430}"/>
              </a:ext>
            </a:extLst>
          </p:cNvPr>
          <p:cNvSpPr>
            <a:spLocks noGrp="1"/>
          </p:cNvSpPr>
          <p:nvPr>
            <p:ph idx="1"/>
          </p:nvPr>
        </p:nvSpPr>
        <p:spPr>
          <a:xfrm>
            <a:off x="965199" y="3610985"/>
            <a:ext cx="6196287" cy="2860503"/>
          </a:xfrm>
        </p:spPr>
        <p:txBody>
          <a:bodyPr>
            <a:normAutofit/>
          </a:bodyPr>
          <a:lstStyle/>
          <a:p>
            <a:pPr>
              <a:buFont typeface="Wingdings" panose="05000000000000000000" pitchFamily="2" charset="2"/>
              <a:buChar char="q"/>
            </a:pPr>
            <a:r>
              <a:rPr lang="de-DE" sz="1600" b="1" i="1" dirty="0"/>
              <a:t>In den letzten Monaten der Projektlaufzeit haben die MACHINA-Partner folgende Aktivitäten </a:t>
            </a:r>
            <a:r>
              <a:rPr lang="de-DE" sz="1600" b="1" i="1" dirty="0" smtClean="0"/>
              <a:t>durchgeführt</a:t>
            </a:r>
            <a:r>
              <a:rPr lang="en-US" sz="1600" b="1" i="1" dirty="0" smtClean="0"/>
              <a:t>:</a:t>
            </a:r>
            <a:endParaRPr lang="en-US" sz="1600" b="1" i="1" dirty="0"/>
          </a:p>
          <a:p>
            <a:pPr lvl="1">
              <a:buFont typeface="Wingdings" panose="05000000000000000000" pitchFamily="2" charset="2"/>
              <a:buChar char="q"/>
            </a:pPr>
            <a:r>
              <a:rPr lang="en-GB" sz="1600" i="1" dirty="0"/>
              <a:t>O1: </a:t>
            </a:r>
            <a:r>
              <a:rPr lang="de-DE" sz="1600" i="1" dirty="0"/>
              <a:t>Lernergebnisse von MACHINE Learning (ML</a:t>
            </a:r>
            <a:r>
              <a:rPr lang="de-DE" sz="1600" i="1" dirty="0" smtClean="0"/>
              <a:t>)</a:t>
            </a:r>
            <a:r>
              <a:rPr lang="en-GB" sz="1600" i="1" dirty="0" smtClean="0"/>
              <a:t>.</a:t>
            </a:r>
            <a:endParaRPr lang="en-US" sz="1600" i="1" dirty="0"/>
          </a:p>
          <a:p>
            <a:pPr lvl="2">
              <a:buFont typeface="Wingdings" panose="05000000000000000000" pitchFamily="2" charset="2"/>
              <a:buChar char="q"/>
            </a:pPr>
            <a:r>
              <a:rPr lang="de-DE" sz="1600" dirty="0"/>
              <a:t>Sammlung von Informationen über die Anforderungen am Arbeitsplatz in Bezug auf ML-Fähigkeiten.</a:t>
            </a:r>
          </a:p>
          <a:p>
            <a:pPr lvl="2">
              <a:buFont typeface="Wingdings" panose="05000000000000000000" pitchFamily="2" charset="2"/>
              <a:buChar char="q"/>
            </a:pPr>
            <a:r>
              <a:rPr lang="de-DE" sz="1600" dirty="0"/>
              <a:t>Definition von MACHINA-Lernergebnissen auf der Grundlage der Analyse der gesammelten Nachweise und der Identifizierung von Wissen, Fähigkeiten und Kompetenzen, die für jede Einheit benötigt werden</a:t>
            </a:r>
            <a:r>
              <a:rPr lang="de-DE" sz="1600" dirty="0" smtClean="0"/>
              <a:t>.</a:t>
            </a:r>
            <a:endParaRPr lang="en-US" sz="1000" dirty="0"/>
          </a:p>
          <a:p>
            <a:pPr lvl="3">
              <a:buFont typeface="Wingdings" panose="05000000000000000000" pitchFamily="2" charset="2"/>
              <a:buChar char="q"/>
            </a:pPr>
            <a:endParaRPr lang="en-US" sz="1200" dirty="0"/>
          </a:p>
        </p:txBody>
      </p:sp>
      <p:pic>
        <p:nvPicPr>
          <p:cNvPr id="16" name="Picture 15" descr="Graphical user interface, application&#10;&#10;Description automatically generated">
            <a:extLst>
              <a:ext uri="{FF2B5EF4-FFF2-40B4-BE49-F238E27FC236}">
                <a16:creationId xmlns="" xmlns:a16="http://schemas.microsoft.com/office/drawing/2014/main" id="{B93C9294-0912-43F1-8EEB-A80918C7C767}"/>
              </a:ext>
            </a:extLst>
          </p:cNvPr>
          <p:cNvPicPr>
            <a:picLocks noChangeAspect="1"/>
          </p:cNvPicPr>
          <p:nvPr/>
        </p:nvPicPr>
        <p:blipFill>
          <a:blip r:embed="rId4"/>
          <a:stretch>
            <a:fillRect/>
          </a:stretch>
        </p:blipFill>
        <p:spPr>
          <a:xfrm>
            <a:off x="8260619" y="2102491"/>
            <a:ext cx="2292349" cy="3217333"/>
          </a:xfrm>
          <a:prstGeom prst="rect">
            <a:avLst/>
          </a:prstGeom>
        </p:spPr>
      </p:pic>
    </p:spTree>
    <p:extLst>
      <p:ext uri="{BB962C8B-B14F-4D97-AF65-F5344CB8AC3E}">
        <p14:creationId xmlns:p14="http://schemas.microsoft.com/office/powerpoint/2010/main" val="24167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E5357D7-1BA1-4FC3-91A7-C7A2FB16CEDC}"/>
              </a:ext>
            </a:extLst>
          </p:cNvPr>
          <p:cNvSpPr>
            <a:spLocks noGrp="1"/>
          </p:cNvSpPr>
          <p:nvPr>
            <p:ph type="title"/>
          </p:nvPr>
        </p:nvSpPr>
        <p:spPr>
          <a:xfrm>
            <a:off x="643467" y="321734"/>
            <a:ext cx="10905066" cy="1135737"/>
          </a:xfrm>
        </p:spPr>
        <p:txBody>
          <a:bodyPr>
            <a:normAutofit/>
          </a:bodyPr>
          <a:lstStyle/>
          <a:p>
            <a:r>
              <a:rPr lang="de-DE" sz="3600" b="1" dirty="0"/>
              <a:t>FORTSCHRITT DER AKTIVITÄT</a:t>
            </a:r>
            <a:endParaRPr lang="x-none" sz="3600" b="1" dirty="0"/>
          </a:p>
        </p:txBody>
      </p:sp>
      <p:sp>
        <p:nvSpPr>
          <p:cNvPr id="3" name="Content Placeholder 2">
            <a:extLst>
              <a:ext uri="{FF2B5EF4-FFF2-40B4-BE49-F238E27FC236}">
                <a16:creationId xmlns="" xmlns:a16="http://schemas.microsoft.com/office/drawing/2014/main" id="{84861A24-ED46-4467-8765-4390083FC430}"/>
              </a:ext>
            </a:extLst>
          </p:cNvPr>
          <p:cNvSpPr>
            <a:spLocks noGrp="1"/>
          </p:cNvSpPr>
          <p:nvPr>
            <p:ph idx="1"/>
          </p:nvPr>
        </p:nvSpPr>
        <p:spPr>
          <a:xfrm>
            <a:off x="382383" y="1935308"/>
            <a:ext cx="5869299" cy="4836096"/>
          </a:xfrm>
        </p:spPr>
        <p:txBody>
          <a:bodyPr>
            <a:normAutofit/>
          </a:bodyPr>
          <a:lstStyle/>
          <a:p>
            <a:pPr>
              <a:buFont typeface="Wingdings" panose="05000000000000000000" pitchFamily="2" charset="2"/>
              <a:buChar char="q"/>
            </a:pPr>
            <a:r>
              <a:rPr lang="de-DE" sz="1400" b="1" i="1" dirty="0"/>
              <a:t>In den letzten Monaten des Projekts haben die MACHINA-Partner folgendes </a:t>
            </a:r>
            <a:r>
              <a:rPr lang="de-DE" sz="1400" b="1" i="1" dirty="0" smtClean="0"/>
              <a:t>getan</a:t>
            </a:r>
            <a:r>
              <a:rPr lang="en-US" sz="1400" b="1" i="1" dirty="0" smtClean="0"/>
              <a:t>:</a:t>
            </a:r>
            <a:endParaRPr lang="en-US" sz="1400" b="1" i="1" dirty="0"/>
          </a:p>
          <a:p>
            <a:pPr lvl="1">
              <a:buFont typeface="Wingdings" panose="05000000000000000000" pitchFamily="2" charset="2"/>
              <a:buChar char="q"/>
            </a:pPr>
            <a:r>
              <a:rPr lang="en-GB" sz="1400" i="1" dirty="0"/>
              <a:t>O2: </a:t>
            </a:r>
            <a:r>
              <a:rPr lang="en-US" sz="1400" i="1" dirty="0"/>
              <a:t>MACHINA-</a:t>
            </a:r>
            <a:r>
              <a:rPr lang="en-US" sz="1400" i="1" dirty="0" err="1"/>
              <a:t>Lehrplanstruktur</a:t>
            </a:r>
            <a:r>
              <a:rPr lang="en-US" sz="1400" i="1" dirty="0"/>
              <a:t> und </a:t>
            </a:r>
            <a:r>
              <a:rPr lang="en-US" sz="1400" i="1" dirty="0" err="1"/>
              <a:t>offene</a:t>
            </a:r>
            <a:r>
              <a:rPr lang="en-US" sz="1400" i="1" dirty="0"/>
              <a:t> </a:t>
            </a:r>
            <a:r>
              <a:rPr lang="en-US" sz="1400" i="1" dirty="0" err="1" smtClean="0"/>
              <a:t>Bildungsressourcen</a:t>
            </a:r>
            <a:r>
              <a:rPr lang="en-GB" sz="1400" i="1" dirty="0" smtClean="0"/>
              <a:t>.</a:t>
            </a:r>
            <a:endParaRPr lang="en-US" sz="1400" i="1" dirty="0"/>
          </a:p>
          <a:p>
            <a:pPr lvl="2">
              <a:buFont typeface="Wingdings" panose="05000000000000000000" pitchFamily="2" charset="2"/>
              <a:buChar char="q"/>
            </a:pPr>
            <a:r>
              <a:rPr lang="de-DE" sz="1400" dirty="0"/>
              <a:t>Entwurf der Lehrplanstruktur durch Gruppierung von Lernergebnissen in </a:t>
            </a:r>
            <a:r>
              <a:rPr lang="de-DE" sz="1400" dirty="0" smtClean="0"/>
              <a:t>Einheiten.</a:t>
            </a:r>
            <a:endParaRPr lang="en-US" sz="1400" dirty="0"/>
          </a:p>
          <a:p>
            <a:pPr lvl="2">
              <a:buFont typeface="Wingdings" panose="05000000000000000000" pitchFamily="2" charset="2"/>
              <a:buChar char="q"/>
            </a:pPr>
            <a:r>
              <a:rPr lang="de-DE" sz="1400" dirty="0"/>
              <a:t>Beginn der Entwicklung von </a:t>
            </a:r>
            <a:r>
              <a:rPr lang="de-DE" sz="1400" dirty="0" smtClean="0"/>
              <a:t>Bildungsressourcen</a:t>
            </a:r>
            <a:r>
              <a:rPr lang="en-GB" sz="1400" dirty="0" smtClean="0"/>
              <a:t>.</a:t>
            </a:r>
            <a:endParaRPr lang="en-GB" sz="1400" dirty="0"/>
          </a:p>
          <a:p>
            <a:pPr lvl="2">
              <a:buFont typeface="Wingdings" panose="05000000000000000000" pitchFamily="2" charset="2"/>
              <a:buChar char="q"/>
            </a:pPr>
            <a:r>
              <a:rPr lang="de-DE" sz="1400" dirty="0"/>
              <a:t>Jede Lerneinheit wird mindestens Folgendes enthalten</a:t>
            </a:r>
            <a:r>
              <a:rPr lang="en-GB" sz="1400" dirty="0" smtClean="0"/>
              <a:t>:</a:t>
            </a:r>
            <a:endParaRPr lang="en-GB" sz="1400" dirty="0"/>
          </a:p>
          <a:p>
            <a:pPr lvl="3">
              <a:buFont typeface="Wingdings" panose="05000000000000000000" pitchFamily="2" charset="2"/>
              <a:buChar char="q"/>
            </a:pPr>
            <a:r>
              <a:rPr lang="de-DE" sz="1400" dirty="0"/>
              <a:t>1 einleitender Absatz für jede Lektion in einer </a:t>
            </a:r>
            <a:r>
              <a:rPr lang="de-DE" sz="1400" dirty="0" smtClean="0"/>
              <a:t>Lerneinheit</a:t>
            </a:r>
            <a:endParaRPr lang="en-US" sz="1400" dirty="0"/>
          </a:p>
          <a:p>
            <a:pPr lvl="3">
              <a:buFont typeface="Wingdings" panose="05000000000000000000" pitchFamily="2" charset="2"/>
              <a:buChar char="q"/>
            </a:pPr>
            <a:r>
              <a:rPr lang="de-DE" sz="1400" dirty="0"/>
              <a:t>3-4 Seiten Vorlesungsnotizen für jede Lektion einer </a:t>
            </a:r>
            <a:r>
              <a:rPr lang="de-DE" sz="1400" dirty="0" smtClean="0"/>
              <a:t>Lerneinheit</a:t>
            </a:r>
            <a:endParaRPr lang="en-US" sz="1400" dirty="0"/>
          </a:p>
          <a:p>
            <a:pPr lvl="3">
              <a:buFont typeface="Wingdings" panose="05000000000000000000" pitchFamily="2" charset="2"/>
              <a:buChar char="q"/>
            </a:pPr>
            <a:r>
              <a:rPr lang="de-DE" sz="1400" dirty="0"/>
              <a:t>1 Präsentationsdatei mit 15-20 Folien für jede Lektion einer </a:t>
            </a:r>
            <a:r>
              <a:rPr lang="de-DE" sz="1400" dirty="0" smtClean="0"/>
              <a:t>Lerneinheit</a:t>
            </a:r>
          </a:p>
          <a:p>
            <a:pPr lvl="3">
              <a:buFont typeface="Wingdings" panose="05000000000000000000" pitchFamily="2" charset="2"/>
              <a:buChar char="q"/>
            </a:pPr>
            <a:r>
              <a:rPr lang="de-DE" sz="1400" dirty="0"/>
              <a:t>10 Fragen und Antworten für jede Lerneinheit</a:t>
            </a:r>
          </a:p>
          <a:p>
            <a:pPr lvl="3">
              <a:buFont typeface="Wingdings" panose="05000000000000000000" pitchFamily="2" charset="2"/>
              <a:buChar char="q"/>
            </a:pPr>
            <a:r>
              <a:rPr lang="de-DE" sz="1400" dirty="0"/>
              <a:t>2 Case Studies für jede Lerneinheit</a:t>
            </a:r>
          </a:p>
          <a:p>
            <a:pPr lvl="3">
              <a:buFont typeface="Wingdings" panose="05000000000000000000" pitchFamily="2" charset="2"/>
              <a:buChar char="q"/>
            </a:pPr>
            <a:r>
              <a:rPr lang="de-DE" sz="1400" dirty="0"/>
              <a:t>2 praktische Übungen (für die gesamte Lerneinheit)</a:t>
            </a:r>
          </a:p>
          <a:p>
            <a:pPr lvl="3">
              <a:buFont typeface="Wingdings" panose="05000000000000000000" pitchFamily="2" charset="2"/>
              <a:buChar char="q"/>
            </a:pPr>
            <a:r>
              <a:rPr lang="de-DE" sz="1400" dirty="0"/>
              <a:t>15 Multiple-Choice-Fragen (für die gesamte Lerneinheit)</a:t>
            </a:r>
            <a:endParaRPr lang="en-GB" sz="1100" dirty="0"/>
          </a:p>
          <a:p>
            <a:pPr lvl="3">
              <a:buFont typeface="Wingdings" panose="05000000000000000000" pitchFamily="2" charset="2"/>
              <a:buChar char="q"/>
            </a:pPr>
            <a:endParaRPr lang="en-US" sz="1100" dirty="0"/>
          </a:p>
          <a:p>
            <a:pPr lvl="3">
              <a:buFont typeface="Wingdings" panose="05000000000000000000" pitchFamily="2" charset="2"/>
              <a:buChar char="q"/>
            </a:pPr>
            <a:endParaRPr lang="en-US" sz="1100" dirty="0"/>
          </a:p>
          <a:p>
            <a:pPr lvl="3">
              <a:buFont typeface="Wingdings" panose="05000000000000000000" pitchFamily="2" charset="2"/>
              <a:buChar char="q"/>
            </a:pPr>
            <a:endParaRPr lang="en-US" sz="1100" dirty="0"/>
          </a:p>
        </p:txBody>
      </p:sp>
      <p:grpSp>
        <p:nvGrpSpPr>
          <p:cNvPr id="59" name="Group 58">
            <a:extLst>
              <a:ext uri="{FF2B5EF4-FFF2-40B4-BE49-F238E27FC236}">
                <a16:creationId xmlns="" xmlns:a16="http://schemas.microsoft.com/office/drawing/2014/main" id="{828A5161-06F1-46CF-8AD7-844680A59E1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4601497"/>
            <a:ext cx="1014060" cy="2017580"/>
            <a:chOff x="0" y="4601497"/>
            <a:chExt cx="1014060" cy="2017580"/>
          </a:xfrm>
        </p:grpSpPr>
        <p:sp>
          <p:nvSpPr>
            <p:cNvPr id="60" name="Isosceles Triangle 59">
              <a:extLst>
                <a:ext uri="{FF2B5EF4-FFF2-40B4-BE49-F238E27FC236}">
                  <a16:creationId xmlns="" xmlns:a16="http://schemas.microsoft.com/office/drawing/2014/main" id="{D3F51FEB-38FB-4F6C-9F7B-2F2AFAB654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 xmlns:a16="http://schemas.microsoft.com/office/drawing/2014/main" id="{1E547BA6-BAE0-43BB-A7CA-60F69CE252F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text, microscope&#10;&#10;Description automatically generated">
            <a:extLst>
              <a:ext uri="{FF2B5EF4-FFF2-40B4-BE49-F238E27FC236}">
                <a16:creationId xmlns="" xmlns:a16="http://schemas.microsoft.com/office/drawing/2014/main" id="{03A6B860-9C11-4232-9127-4030BF167E94}"/>
              </a:ext>
            </a:extLst>
          </p:cNvPr>
          <p:cNvPicPr>
            <a:picLocks noChangeAspect="1"/>
          </p:cNvPicPr>
          <p:nvPr/>
        </p:nvPicPr>
        <p:blipFill>
          <a:blip r:embed="rId3"/>
          <a:stretch>
            <a:fillRect/>
          </a:stretch>
        </p:blipFill>
        <p:spPr>
          <a:xfrm>
            <a:off x="6463829" y="2257041"/>
            <a:ext cx="5241815" cy="2931169"/>
          </a:xfrm>
          <a:prstGeom prst="rect">
            <a:avLst/>
          </a:prstGeom>
        </p:spPr>
      </p:pic>
      <p:grpSp>
        <p:nvGrpSpPr>
          <p:cNvPr id="63" name="Group 62">
            <a:extLst>
              <a:ext uri="{FF2B5EF4-FFF2-40B4-BE49-F238E27FC236}">
                <a16:creationId xmlns="" xmlns:a16="http://schemas.microsoft.com/office/drawing/2014/main" id="{5995D10D-E9C9-47DB-AE7E-801FEF38F5C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219290" y="1"/>
            <a:ext cx="972709" cy="1935307"/>
            <a:chOff x="10918968" y="713127"/>
            <a:chExt cx="1273032" cy="2532832"/>
          </a:xfrm>
        </p:grpSpPr>
        <p:sp>
          <p:nvSpPr>
            <p:cNvPr id="64" name="Rectangle 63">
              <a:extLst>
                <a:ext uri="{FF2B5EF4-FFF2-40B4-BE49-F238E27FC236}">
                  <a16:creationId xmlns="" xmlns:a16="http://schemas.microsoft.com/office/drawing/2014/main" id="{CC1A72C6-3DE4-4EC3-9AD5-9E0D40D8CE8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 xmlns:a16="http://schemas.microsoft.com/office/drawing/2014/main" id="{0B0DA1F1-C391-4EDF-9FE0-23E86E13776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1483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E5357D7-1BA1-4FC3-91A7-C7A2FB16CEDC}"/>
              </a:ext>
            </a:extLst>
          </p:cNvPr>
          <p:cNvSpPr>
            <a:spLocks noGrp="1"/>
          </p:cNvSpPr>
          <p:nvPr>
            <p:ph type="title"/>
          </p:nvPr>
        </p:nvSpPr>
        <p:spPr>
          <a:xfrm>
            <a:off x="662912" y="99169"/>
            <a:ext cx="10905066" cy="1135737"/>
          </a:xfrm>
        </p:spPr>
        <p:txBody>
          <a:bodyPr>
            <a:normAutofit/>
          </a:bodyPr>
          <a:lstStyle/>
          <a:p>
            <a:pPr algn="ctr"/>
            <a:r>
              <a:rPr lang="en-US" sz="3600" b="1" dirty="0" err="1"/>
              <a:t>Gliederung</a:t>
            </a:r>
            <a:r>
              <a:rPr lang="en-US" sz="3600" b="1" dirty="0"/>
              <a:t> des MACHINA-</a:t>
            </a:r>
            <a:r>
              <a:rPr lang="en-US" sz="3600" b="1" dirty="0" err="1"/>
              <a:t>Lehrplans</a:t>
            </a:r>
            <a:endParaRPr lang="x-none" sz="3600" b="1" dirty="0"/>
          </a:p>
        </p:txBody>
      </p:sp>
      <p:sp>
        <p:nvSpPr>
          <p:cNvPr id="3" name="Content Placeholder 2">
            <a:extLst>
              <a:ext uri="{FF2B5EF4-FFF2-40B4-BE49-F238E27FC236}">
                <a16:creationId xmlns:a16="http://schemas.microsoft.com/office/drawing/2014/main" xmlns="" id="{84861A24-ED46-4467-8765-4390083FC430}"/>
              </a:ext>
            </a:extLst>
          </p:cNvPr>
          <p:cNvSpPr>
            <a:spLocks noGrp="1"/>
          </p:cNvSpPr>
          <p:nvPr>
            <p:ph idx="1"/>
          </p:nvPr>
        </p:nvSpPr>
        <p:spPr>
          <a:xfrm>
            <a:off x="662912" y="4330656"/>
            <a:ext cx="7223614" cy="2382017"/>
          </a:xfrm>
        </p:spPr>
        <p:txBody>
          <a:bodyPr>
            <a:normAutofit/>
          </a:bodyPr>
          <a:lstStyle/>
          <a:p>
            <a:pPr marL="0" indent="0">
              <a:buNone/>
            </a:pPr>
            <a:r>
              <a:rPr lang="en-US" sz="1500" b="1" dirty="0" err="1"/>
              <a:t>Lerneinheit</a:t>
            </a:r>
            <a:r>
              <a:rPr lang="en-US" sz="1500" b="1" dirty="0"/>
              <a:t> 3</a:t>
            </a:r>
            <a:r>
              <a:rPr lang="en-US" sz="1500" dirty="0"/>
              <a:t>: </a:t>
            </a:r>
            <a:r>
              <a:rPr lang="de-DE" sz="1500" b="1" dirty="0" smtClean="0">
                <a:solidFill>
                  <a:schemeClr val="accent1">
                    <a:lumMod val="75000"/>
                  </a:schemeClr>
                </a:solidFill>
              </a:rPr>
              <a:t>ML-Algorithmen, -Programme und –Protokolle </a:t>
            </a:r>
            <a:r>
              <a:rPr lang="en-US" sz="1500" b="1" dirty="0" smtClean="0"/>
              <a:t>(EQF-5</a:t>
            </a:r>
            <a:r>
              <a:rPr lang="en-US" sz="1500" b="1" dirty="0"/>
              <a:t>)</a:t>
            </a:r>
            <a:endParaRPr lang="ru-RU" sz="1500" dirty="0"/>
          </a:p>
          <a:p>
            <a:pPr marL="355600" indent="-263525"/>
            <a:r>
              <a:rPr lang="en-US" sz="1500" dirty="0" err="1"/>
              <a:t>Lektion</a:t>
            </a:r>
            <a:r>
              <a:rPr lang="en-US" sz="1500" dirty="0"/>
              <a:t> </a:t>
            </a:r>
            <a:r>
              <a:rPr lang="ru-RU" sz="1500" dirty="0" smtClean="0"/>
              <a:t>1</a:t>
            </a:r>
            <a:r>
              <a:rPr lang="ru-RU" sz="1500" dirty="0"/>
              <a:t>: </a:t>
            </a:r>
            <a:r>
              <a:rPr lang="de-DE" sz="1500" dirty="0"/>
              <a:t>Maschinelles Lernen mit linearen </a:t>
            </a:r>
            <a:r>
              <a:rPr lang="de-DE" sz="1500" dirty="0" smtClean="0"/>
              <a:t>Modellen </a:t>
            </a:r>
            <a:r>
              <a:rPr lang="en-US" sz="1500" dirty="0" smtClean="0"/>
              <a:t>(</a:t>
            </a:r>
            <a:r>
              <a:rPr lang="ru-RU" sz="1500" dirty="0"/>
              <a:t>20</a:t>
            </a:r>
            <a:r>
              <a:rPr lang="en-US" sz="1500" dirty="0"/>
              <a:t> </a:t>
            </a:r>
            <a:r>
              <a:rPr lang="en-US" sz="1500" dirty="0" err="1"/>
              <a:t>Folien</a:t>
            </a:r>
            <a:r>
              <a:rPr lang="en-US" sz="1500" dirty="0"/>
              <a:t>)</a:t>
            </a:r>
            <a:endParaRPr lang="ru-RU" sz="1500" dirty="0"/>
          </a:p>
          <a:p>
            <a:pPr marL="355600" indent="-263525"/>
            <a:r>
              <a:rPr lang="en-US" sz="1500" dirty="0" err="1"/>
              <a:t>Lektion</a:t>
            </a:r>
            <a:r>
              <a:rPr lang="en-US" sz="1500" dirty="0"/>
              <a:t> </a:t>
            </a:r>
            <a:r>
              <a:rPr lang="ru-RU" sz="1500" dirty="0" smtClean="0"/>
              <a:t>2</a:t>
            </a:r>
            <a:r>
              <a:rPr lang="ru-RU" sz="1500" dirty="0"/>
              <a:t>: </a:t>
            </a:r>
            <a:r>
              <a:rPr lang="en-US" sz="1500" dirty="0" err="1"/>
              <a:t>Algorithmen</a:t>
            </a:r>
            <a:r>
              <a:rPr lang="en-US" sz="1500" dirty="0"/>
              <a:t> </a:t>
            </a:r>
            <a:r>
              <a:rPr lang="en-US" sz="1500" dirty="0" err="1"/>
              <a:t>für</a:t>
            </a:r>
            <a:r>
              <a:rPr lang="en-US" sz="1500" dirty="0"/>
              <a:t> </a:t>
            </a:r>
            <a:r>
              <a:rPr lang="en-US" sz="1500" dirty="0" err="1"/>
              <a:t>überwachtes</a:t>
            </a:r>
            <a:r>
              <a:rPr lang="en-US" sz="1500" dirty="0"/>
              <a:t> </a:t>
            </a:r>
            <a:r>
              <a:rPr lang="en-US" sz="1500" dirty="0" err="1"/>
              <a:t>Lernen</a:t>
            </a:r>
            <a:r>
              <a:rPr lang="en-US" sz="1500" dirty="0" smtClean="0"/>
              <a:t>(</a:t>
            </a:r>
            <a:r>
              <a:rPr lang="ru-RU" sz="1500" dirty="0"/>
              <a:t>25</a:t>
            </a:r>
            <a:r>
              <a:rPr lang="en-US" sz="1500" dirty="0"/>
              <a:t> </a:t>
            </a:r>
            <a:r>
              <a:rPr lang="en-US" sz="1500" dirty="0" err="1"/>
              <a:t>Folien</a:t>
            </a:r>
            <a:r>
              <a:rPr lang="en-US" sz="1500" dirty="0"/>
              <a:t>)</a:t>
            </a:r>
            <a:endParaRPr lang="ru-RU" sz="1500" dirty="0"/>
          </a:p>
          <a:p>
            <a:pPr marL="355600" indent="-263525"/>
            <a:r>
              <a:rPr lang="en-US" sz="1500" dirty="0" err="1"/>
              <a:t>Lektion</a:t>
            </a:r>
            <a:r>
              <a:rPr lang="en-US" sz="1500" dirty="0"/>
              <a:t> </a:t>
            </a:r>
            <a:r>
              <a:rPr lang="ru-RU" sz="1500" dirty="0" smtClean="0"/>
              <a:t>3</a:t>
            </a:r>
            <a:r>
              <a:rPr lang="ru-RU" sz="1500" dirty="0"/>
              <a:t>: </a:t>
            </a:r>
            <a:r>
              <a:rPr lang="en-US" sz="1500" dirty="0" err="1"/>
              <a:t>Algorithmen</a:t>
            </a:r>
            <a:r>
              <a:rPr lang="en-US" sz="1500" dirty="0"/>
              <a:t> </a:t>
            </a:r>
            <a:r>
              <a:rPr lang="en-US" sz="1500" dirty="0" err="1"/>
              <a:t>für</a:t>
            </a:r>
            <a:r>
              <a:rPr lang="en-US" sz="1500" dirty="0"/>
              <a:t> </a:t>
            </a:r>
            <a:r>
              <a:rPr lang="en-US" sz="1500" dirty="0" err="1"/>
              <a:t>unüberwachtes</a:t>
            </a:r>
            <a:r>
              <a:rPr lang="en-US" sz="1500" dirty="0"/>
              <a:t> </a:t>
            </a:r>
            <a:r>
              <a:rPr lang="en-US" sz="1500" dirty="0" err="1" smtClean="0"/>
              <a:t>Lernen</a:t>
            </a:r>
            <a:r>
              <a:rPr lang="en-US" sz="1500" dirty="0" smtClean="0"/>
              <a:t> </a:t>
            </a:r>
            <a:r>
              <a:rPr lang="en-US" sz="1500" dirty="0" smtClean="0"/>
              <a:t>(</a:t>
            </a:r>
            <a:r>
              <a:rPr lang="ru-RU" sz="1500" dirty="0"/>
              <a:t>26</a:t>
            </a:r>
            <a:r>
              <a:rPr lang="en-US" sz="1500" dirty="0"/>
              <a:t> </a:t>
            </a:r>
            <a:r>
              <a:rPr lang="en-US" sz="1500" dirty="0" err="1"/>
              <a:t>Folien</a:t>
            </a:r>
            <a:r>
              <a:rPr lang="en-US" sz="1500" dirty="0"/>
              <a:t>)</a:t>
            </a:r>
            <a:endParaRPr lang="ru-RU" sz="1500" dirty="0"/>
          </a:p>
          <a:p>
            <a:pPr marL="355600" indent="-263525"/>
            <a:r>
              <a:rPr lang="en-US" sz="1500" dirty="0" err="1"/>
              <a:t>Lektion</a:t>
            </a:r>
            <a:r>
              <a:rPr lang="en-US" sz="1500" dirty="0"/>
              <a:t> </a:t>
            </a:r>
            <a:r>
              <a:rPr lang="ru-RU" sz="1500" dirty="0" smtClean="0"/>
              <a:t>4</a:t>
            </a:r>
            <a:r>
              <a:rPr lang="ru-RU" sz="1500" dirty="0"/>
              <a:t>: </a:t>
            </a:r>
            <a:r>
              <a:rPr lang="en-US" sz="1500" dirty="0"/>
              <a:t> Semi-</a:t>
            </a:r>
            <a:r>
              <a:rPr lang="en-US" sz="1500" dirty="0" err="1"/>
              <a:t>überwachtes</a:t>
            </a:r>
            <a:r>
              <a:rPr lang="en-US" sz="1500" dirty="0"/>
              <a:t> </a:t>
            </a:r>
            <a:r>
              <a:rPr lang="en-US" sz="1500" dirty="0" err="1" smtClean="0"/>
              <a:t>Lernen</a:t>
            </a:r>
            <a:r>
              <a:rPr lang="en-US" sz="1500" dirty="0" smtClean="0"/>
              <a:t> </a:t>
            </a:r>
            <a:r>
              <a:rPr lang="en-US" sz="1500" dirty="0" smtClean="0"/>
              <a:t>(</a:t>
            </a:r>
            <a:r>
              <a:rPr lang="ru-RU" sz="1500" dirty="0"/>
              <a:t>20</a:t>
            </a:r>
            <a:r>
              <a:rPr lang="en-US" sz="1500" dirty="0"/>
              <a:t> </a:t>
            </a:r>
            <a:r>
              <a:rPr lang="en-US" sz="1500" dirty="0" err="1"/>
              <a:t>Folien</a:t>
            </a:r>
            <a:r>
              <a:rPr lang="en-US" sz="1500" dirty="0"/>
              <a:t>)</a:t>
            </a:r>
            <a:endParaRPr lang="ru-RU" sz="1500" dirty="0"/>
          </a:p>
          <a:p>
            <a:pPr marL="355600" indent="-263525"/>
            <a:r>
              <a:rPr lang="en-US" sz="1500" dirty="0" err="1"/>
              <a:t>Lektion</a:t>
            </a:r>
            <a:r>
              <a:rPr lang="en-US" sz="1500" dirty="0"/>
              <a:t> </a:t>
            </a:r>
            <a:r>
              <a:rPr lang="ru-RU" sz="1500" dirty="0" smtClean="0"/>
              <a:t>5</a:t>
            </a:r>
            <a:r>
              <a:rPr lang="ru-RU" sz="1500" dirty="0"/>
              <a:t>: </a:t>
            </a:r>
            <a:r>
              <a:rPr lang="en-US" sz="1500" dirty="0" err="1"/>
              <a:t>Beste</a:t>
            </a:r>
            <a:r>
              <a:rPr lang="en-US" sz="1500" dirty="0"/>
              <a:t> </a:t>
            </a:r>
            <a:r>
              <a:rPr lang="en-US" sz="1500" dirty="0" err="1"/>
              <a:t>Praktiken</a:t>
            </a:r>
            <a:r>
              <a:rPr lang="en-US" sz="1500" dirty="0"/>
              <a:t> </a:t>
            </a:r>
            <a:r>
              <a:rPr lang="en-US" sz="1500" dirty="0" err="1"/>
              <a:t>für</a:t>
            </a:r>
            <a:r>
              <a:rPr lang="en-US" sz="1500" dirty="0"/>
              <a:t> </a:t>
            </a:r>
            <a:r>
              <a:rPr lang="en-US" sz="1500" dirty="0" smtClean="0"/>
              <a:t>ML </a:t>
            </a:r>
            <a:r>
              <a:rPr lang="en-US" sz="1500" dirty="0" smtClean="0"/>
              <a:t>(</a:t>
            </a:r>
            <a:r>
              <a:rPr lang="ru-RU" sz="1500" dirty="0"/>
              <a:t>19</a:t>
            </a:r>
            <a:r>
              <a:rPr lang="en-US" sz="1500" dirty="0"/>
              <a:t> </a:t>
            </a:r>
            <a:r>
              <a:rPr lang="en-US" sz="1500" dirty="0" err="1"/>
              <a:t>Folien</a:t>
            </a:r>
            <a:r>
              <a:rPr lang="en-US" sz="1500" dirty="0"/>
              <a:t>)</a:t>
            </a:r>
            <a:endParaRPr lang="ru-RU" sz="1500" dirty="0"/>
          </a:p>
          <a:p>
            <a:pPr marL="355600" indent="-263525"/>
            <a:r>
              <a:rPr lang="en-US" sz="1500" dirty="0" err="1"/>
              <a:t>Lektion</a:t>
            </a:r>
            <a:r>
              <a:rPr lang="en-US" sz="1500" dirty="0"/>
              <a:t> </a:t>
            </a:r>
            <a:r>
              <a:rPr lang="en-US" sz="1500" dirty="0" smtClean="0"/>
              <a:t>6: </a:t>
            </a:r>
            <a:r>
              <a:rPr lang="de-DE" sz="1500" dirty="0"/>
              <a:t>Programmiersprachen und Frameworks für </a:t>
            </a:r>
            <a:r>
              <a:rPr lang="de-DE" sz="1500" dirty="0" smtClean="0"/>
              <a:t>ML </a:t>
            </a:r>
            <a:r>
              <a:rPr lang="en-US" sz="1500" dirty="0" smtClean="0"/>
              <a:t>(</a:t>
            </a:r>
            <a:r>
              <a:rPr lang="ru-RU" sz="1500" dirty="0"/>
              <a:t>21</a:t>
            </a:r>
            <a:r>
              <a:rPr lang="en-US" sz="1500" dirty="0"/>
              <a:t> </a:t>
            </a:r>
            <a:r>
              <a:rPr lang="en-US" sz="1500" dirty="0" err="1"/>
              <a:t>Folien</a:t>
            </a:r>
            <a:r>
              <a:rPr lang="en-US" sz="1500" dirty="0"/>
              <a:t>)</a:t>
            </a:r>
            <a:endParaRPr lang="ru-RU" sz="1500" dirty="0"/>
          </a:p>
        </p:txBody>
      </p:sp>
      <p:grpSp>
        <p:nvGrpSpPr>
          <p:cNvPr id="63" name="Group 62">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110394" y="2666189"/>
            <a:ext cx="1081602" cy="1935307"/>
            <a:chOff x="10776454" y="4202500"/>
            <a:chExt cx="1415546" cy="2532832"/>
          </a:xfrm>
        </p:grpSpPr>
        <p:sp>
          <p:nvSpPr>
            <p:cNvPr id="64" name="Rectangle 63">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0776454" y="5146231"/>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4832400"/>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Content Placeholder 2">
            <a:extLst>
              <a:ext uri="{FF2B5EF4-FFF2-40B4-BE49-F238E27FC236}">
                <a16:creationId xmlns:a16="http://schemas.microsoft.com/office/drawing/2014/main" xmlns="" id="{84861A24-ED46-4467-8765-4390083FC430}"/>
              </a:ext>
            </a:extLst>
          </p:cNvPr>
          <p:cNvSpPr txBox="1">
            <a:spLocks/>
          </p:cNvSpPr>
          <p:nvPr/>
        </p:nvSpPr>
        <p:spPr>
          <a:xfrm>
            <a:off x="6300019" y="3146466"/>
            <a:ext cx="5267959" cy="2084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500" b="1" dirty="0"/>
              <a:t>Lerneinheit </a:t>
            </a:r>
            <a:r>
              <a:rPr lang="ru-RU" sz="1500" b="1" dirty="0" smtClean="0"/>
              <a:t>2</a:t>
            </a:r>
            <a:r>
              <a:rPr lang="ru-RU" sz="1500" b="1" dirty="0"/>
              <a:t>: </a:t>
            </a:r>
            <a:r>
              <a:rPr lang="ru-RU" sz="1500" b="1" dirty="0" err="1" smtClean="0">
                <a:solidFill>
                  <a:schemeClr val="accent1">
                    <a:lumMod val="75000"/>
                  </a:schemeClr>
                </a:solidFill>
              </a:rPr>
              <a:t>Mathemati</a:t>
            </a:r>
            <a:r>
              <a:rPr lang="en-US" sz="1500" b="1" dirty="0" err="1" smtClean="0">
                <a:solidFill>
                  <a:schemeClr val="accent1">
                    <a:lumMod val="75000"/>
                  </a:schemeClr>
                </a:solidFill>
              </a:rPr>
              <a:t>sche</a:t>
            </a:r>
            <a:r>
              <a:rPr lang="en-US" sz="1500" b="1" dirty="0" smtClean="0">
                <a:solidFill>
                  <a:schemeClr val="accent1">
                    <a:lumMod val="75000"/>
                  </a:schemeClr>
                </a:solidFill>
              </a:rPr>
              <a:t> </a:t>
            </a:r>
            <a:r>
              <a:rPr lang="en-US" sz="1500" b="1" dirty="0" err="1" smtClean="0">
                <a:solidFill>
                  <a:schemeClr val="accent1">
                    <a:lumMod val="75000"/>
                  </a:schemeClr>
                </a:solidFill>
              </a:rPr>
              <a:t>Grundlagen</a:t>
            </a:r>
            <a:r>
              <a:rPr lang="en-US" sz="1500" b="1" dirty="0" smtClean="0">
                <a:solidFill>
                  <a:schemeClr val="accent1">
                    <a:lumMod val="75000"/>
                  </a:schemeClr>
                </a:solidFill>
              </a:rPr>
              <a:t> </a:t>
            </a:r>
            <a:r>
              <a:rPr lang="en-US" sz="1500" b="1" dirty="0"/>
              <a:t>(EQF-</a:t>
            </a:r>
            <a:r>
              <a:rPr lang="ru-RU" sz="1500" b="1" dirty="0"/>
              <a:t>5</a:t>
            </a:r>
            <a:r>
              <a:rPr lang="en-US" sz="1500" b="1" dirty="0"/>
              <a:t>)</a:t>
            </a:r>
            <a:endParaRPr lang="ru-RU" sz="1500" b="1" dirty="0"/>
          </a:p>
          <a:p>
            <a:pPr marL="355600" indent="-263525"/>
            <a:r>
              <a:rPr lang="en-US" sz="1500" dirty="0" err="1"/>
              <a:t>Lektion</a:t>
            </a:r>
            <a:r>
              <a:rPr lang="en-US" sz="1500" dirty="0"/>
              <a:t> </a:t>
            </a:r>
            <a:r>
              <a:rPr lang="ru-RU" sz="1500" dirty="0" smtClean="0"/>
              <a:t>1</a:t>
            </a:r>
            <a:r>
              <a:rPr lang="ru-RU" sz="1500" dirty="0"/>
              <a:t>: </a:t>
            </a:r>
            <a:r>
              <a:rPr lang="en-US" sz="1500" dirty="0" smtClean="0"/>
              <a:t>Mengen, </a:t>
            </a:r>
            <a:r>
              <a:rPr lang="en-US" sz="1500" dirty="0" err="1" smtClean="0"/>
              <a:t>Funktionen</a:t>
            </a:r>
            <a:r>
              <a:rPr lang="en-US" sz="1500" dirty="0" smtClean="0"/>
              <a:t>, </a:t>
            </a:r>
            <a:r>
              <a:rPr lang="en-US" sz="1500" dirty="0" err="1" smtClean="0"/>
              <a:t>Relationen</a:t>
            </a:r>
            <a:r>
              <a:rPr lang="en-US" sz="1500" dirty="0" smtClean="0"/>
              <a:t> </a:t>
            </a:r>
            <a:r>
              <a:rPr lang="en-US" sz="1500" dirty="0" smtClean="0"/>
              <a:t>(</a:t>
            </a:r>
            <a:r>
              <a:rPr lang="uk-UA" sz="1500" dirty="0"/>
              <a:t>19</a:t>
            </a:r>
            <a:r>
              <a:rPr lang="en-US" sz="1500" dirty="0"/>
              <a:t> </a:t>
            </a:r>
            <a:r>
              <a:rPr lang="en-US" sz="1500" dirty="0" err="1" smtClean="0"/>
              <a:t>Folien</a:t>
            </a:r>
            <a:r>
              <a:rPr lang="en-US" sz="1500" dirty="0" smtClean="0"/>
              <a:t>)</a:t>
            </a:r>
            <a:endParaRPr lang="ru-RU" sz="1500" dirty="0"/>
          </a:p>
          <a:p>
            <a:pPr marL="355600" indent="-263525"/>
            <a:r>
              <a:rPr lang="en-US" sz="1500" dirty="0" err="1"/>
              <a:t>Lektion</a:t>
            </a:r>
            <a:r>
              <a:rPr lang="en-US" sz="1500" dirty="0"/>
              <a:t> 2</a:t>
            </a:r>
            <a:r>
              <a:rPr lang="en-US" sz="1500" dirty="0"/>
              <a:t>: </a:t>
            </a:r>
            <a:r>
              <a:rPr lang="ru-RU" sz="1500" dirty="0" err="1" smtClean="0"/>
              <a:t>Linear</a:t>
            </a:r>
            <a:r>
              <a:rPr lang="en-US" sz="1500" dirty="0" smtClean="0"/>
              <a:t>e</a:t>
            </a:r>
            <a:r>
              <a:rPr lang="ru-RU" sz="1500" dirty="0" smtClean="0"/>
              <a:t> </a:t>
            </a:r>
            <a:r>
              <a:rPr lang="ru-RU" sz="1500" dirty="0" err="1"/>
              <a:t>Algebra</a:t>
            </a:r>
            <a:r>
              <a:rPr lang="en-US" sz="1500" dirty="0"/>
              <a:t> (</a:t>
            </a:r>
            <a:r>
              <a:rPr lang="uk-UA" sz="1500" dirty="0"/>
              <a:t>10</a:t>
            </a:r>
            <a:r>
              <a:rPr lang="en-US" sz="1500" dirty="0"/>
              <a:t> </a:t>
            </a:r>
            <a:r>
              <a:rPr lang="en-US" sz="1500" dirty="0" err="1"/>
              <a:t>Folien</a:t>
            </a:r>
            <a:r>
              <a:rPr lang="en-US" sz="1500" dirty="0"/>
              <a:t>)</a:t>
            </a:r>
            <a:endParaRPr lang="ru-RU" sz="1500" dirty="0"/>
          </a:p>
          <a:p>
            <a:pPr marL="355600" indent="-263525"/>
            <a:r>
              <a:rPr lang="en-US" sz="1500" dirty="0" err="1"/>
              <a:t>Lektion</a:t>
            </a:r>
            <a:r>
              <a:rPr lang="en-US" sz="1500" dirty="0"/>
              <a:t> 3</a:t>
            </a:r>
            <a:r>
              <a:rPr lang="en-US" sz="1500" dirty="0"/>
              <a:t>: </a:t>
            </a:r>
            <a:r>
              <a:rPr lang="en-US" sz="1600" dirty="0" err="1" smtClean="0"/>
              <a:t>Wahrscheinlichkeitstheorie</a:t>
            </a:r>
            <a:r>
              <a:rPr lang="en-US" sz="1500" dirty="0" smtClean="0"/>
              <a:t> (</a:t>
            </a:r>
            <a:r>
              <a:rPr lang="uk-UA" sz="1500" dirty="0"/>
              <a:t>12</a:t>
            </a:r>
            <a:r>
              <a:rPr lang="en-US" sz="1500" dirty="0"/>
              <a:t> </a:t>
            </a:r>
            <a:r>
              <a:rPr lang="en-US" sz="1500" dirty="0" err="1"/>
              <a:t>Folien</a:t>
            </a:r>
            <a:r>
              <a:rPr lang="en-US" sz="1500" dirty="0"/>
              <a:t>)</a:t>
            </a:r>
            <a:endParaRPr lang="ru-RU" sz="1500" dirty="0"/>
          </a:p>
          <a:p>
            <a:pPr marL="355600" indent="-263525"/>
            <a:r>
              <a:rPr lang="en-US" sz="1500" dirty="0" err="1"/>
              <a:t>Lektion</a:t>
            </a:r>
            <a:r>
              <a:rPr lang="en-US" sz="1500" dirty="0"/>
              <a:t> </a:t>
            </a:r>
            <a:r>
              <a:rPr lang="ru-RU" sz="1500" dirty="0" smtClean="0"/>
              <a:t>4</a:t>
            </a:r>
            <a:r>
              <a:rPr lang="ru-RU" sz="1500" dirty="0"/>
              <a:t>: </a:t>
            </a:r>
            <a:r>
              <a:rPr lang="ru-RU" sz="1500" dirty="0" err="1" smtClean="0"/>
              <a:t>Statisti</a:t>
            </a:r>
            <a:r>
              <a:rPr lang="en-US" sz="1500" dirty="0" smtClean="0"/>
              <a:t>k </a:t>
            </a:r>
            <a:r>
              <a:rPr lang="en-US" sz="1500" dirty="0"/>
              <a:t>(</a:t>
            </a:r>
            <a:r>
              <a:rPr lang="ru-RU" sz="1500" dirty="0"/>
              <a:t>19</a:t>
            </a:r>
            <a:r>
              <a:rPr lang="en-US" sz="1500" dirty="0"/>
              <a:t> </a:t>
            </a:r>
            <a:r>
              <a:rPr lang="en-US" sz="1500" dirty="0" err="1"/>
              <a:t>Folien</a:t>
            </a:r>
            <a:r>
              <a:rPr lang="en-US" sz="1500" dirty="0"/>
              <a:t>)</a:t>
            </a:r>
            <a:endParaRPr lang="ru-RU" sz="1500" dirty="0"/>
          </a:p>
          <a:p>
            <a:pPr marL="355600" indent="-263525"/>
            <a:r>
              <a:rPr lang="en-US" sz="1500" dirty="0" err="1"/>
              <a:t>Lektion</a:t>
            </a:r>
            <a:r>
              <a:rPr lang="en-US" sz="1500" dirty="0"/>
              <a:t> </a:t>
            </a:r>
            <a:r>
              <a:rPr lang="ru-RU" sz="1500" dirty="0" smtClean="0"/>
              <a:t>5</a:t>
            </a:r>
            <a:r>
              <a:rPr lang="ru-RU" sz="1500" dirty="0"/>
              <a:t>: </a:t>
            </a:r>
            <a:r>
              <a:rPr lang="en-US" sz="1600" dirty="0" err="1" smtClean="0"/>
              <a:t>Rechentheorie</a:t>
            </a:r>
            <a:r>
              <a:rPr lang="en-US" sz="1500" dirty="0" smtClean="0"/>
              <a:t> </a:t>
            </a:r>
            <a:r>
              <a:rPr lang="en-US" sz="1500" dirty="0"/>
              <a:t>(</a:t>
            </a:r>
            <a:r>
              <a:rPr lang="uk-UA" sz="1500" dirty="0"/>
              <a:t>12</a:t>
            </a:r>
            <a:r>
              <a:rPr lang="en-US" sz="1500" dirty="0"/>
              <a:t> </a:t>
            </a:r>
            <a:r>
              <a:rPr lang="en-US" sz="1500" dirty="0" err="1"/>
              <a:t>Folien</a:t>
            </a:r>
            <a:r>
              <a:rPr lang="en-US" sz="1500" dirty="0"/>
              <a:t>)</a:t>
            </a:r>
            <a:endParaRPr lang="ru-RU" sz="1500" dirty="0"/>
          </a:p>
        </p:txBody>
      </p:sp>
      <p:sp>
        <p:nvSpPr>
          <p:cNvPr id="13" name="Content Placeholder 2">
            <a:extLst>
              <a:ext uri="{FF2B5EF4-FFF2-40B4-BE49-F238E27FC236}">
                <a16:creationId xmlns:a16="http://schemas.microsoft.com/office/drawing/2014/main" xmlns="" id="{84861A24-ED46-4467-8765-4390083FC430}"/>
              </a:ext>
            </a:extLst>
          </p:cNvPr>
          <p:cNvSpPr txBox="1">
            <a:spLocks/>
          </p:cNvSpPr>
          <p:nvPr/>
        </p:nvSpPr>
        <p:spPr>
          <a:xfrm>
            <a:off x="1107586" y="1531305"/>
            <a:ext cx="5888394" cy="16767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err="1"/>
              <a:t>Lerneinheit</a:t>
            </a:r>
            <a:r>
              <a:rPr lang="en-US" sz="1600" b="1" dirty="0"/>
              <a:t> 1</a:t>
            </a:r>
            <a:r>
              <a:rPr lang="en-US" sz="1600" dirty="0"/>
              <a:t>: </a:t>
            </a:r>
            <a:r>
              <a:rPr lang="en-US" sz="1600" b="1" dirty="0" smtClean="0">
                <a:solidFill>
                  <a:schemeClr val="accent1">
                    <a:lumMod val="75000"/>
                  </a:schemeClr>
                </a:solidFill>
              </a:rPr>
              <a:t>ML Essentials </a:t>
            </a:r>
            <a:r>
              <a:rPr lang="en-US" sz="1600" b="1" dirty="0" err="1" smtClean="0">
                <a:solidFill>
                  <a:schemeClr val="accent1">
                    <a:lumMod val="75000"/>
                  </a:schemeClr>
                </a:solidFill>
              </a:rPr>
              <a:t>für</a:t>
            </a:r>
            <a:r>
              <a:rPr lang="en-US" sz="1600" b="1" dirty="0" smtClean="0">
                <a:solidFill>
                  <a:schemeClr val="accent1">
                    <a:lumMod val="75000"/>
                  </a:schemeClr>
                </a:solidFill>
              </a:rPr>
              <a:t> IKT </a:t>
            </a:r>
            <a:r>
              <a:rPr lang="en-US" sz="1600" b="1" dirty="0" err="1" smtClean="0">
                <a:solidFill>
                  <a:schemeClr val="accent1">
                    <a:lumMod val="75000"/>
                  </a:schemeClr>
                </a:solidFill>
              </a:rPr>
              <a:t>Fachleute</a:t>
            </a:r>
            <a:r>
              <a:rPr lang="en-US" sz="1600" b="1" dirty="0" smtClean="0">
                <a:solidFill>
                  <a:schemeClr val="accent1">
                    <a:lumMod val="75000"/>
                  </a:schemeClr>
                </a:solidFill>
              </a:rPr>
              <a:t> </a:t>
            </a:r>
            <a:r>
              <a:rPr lang="en-US" sz="1600" b="1" dirty="0" smtClean="0"/>
              <a:t>(</a:t>
            </a:r>
            <a:r>
              <a:rPr lang="en-US" sz="1600" b="1" dirty="0"/>
              <a:t>EQF-5)</a:t>
            </a:r>
            <a:endParaRPr lang="ru-RU" sz="1600" b="1" dirty="0"/>
          </a:p>
          <a:p>
            <a:pPr marL="447675" indent="-355600"/>
            <a:r>
              <a:rPr lang="en-US" sz="1600" dirty="0" err="1" smtClean="0"/>
              <a:t>Lektion</a:t>
            </a:r>
            <a:r>
              <a:rPr lang="en-US" sz="1600" dirty="0" smtClean="0"/>
              <a:t> </a:t>
            </a:r>
            <a:r>
              <a:rPr lang="en-US" sz="1600" dirty="0"/>
              <a:t>1: </a:t>
            </a:r>
            <a:r>
              <a:rPr lang="de-DE" sz="1600" dirty="0" smtClean="0"/>
              <a:t>Einführung </a:t>
            </a:r>
            <a:r>
              <a:rPr lang="de-DE" sz="1600" dirty="0"/>
              <a:t>ins maschinelle Lernen</a:t>
            </a:r>
            <a:r>
              <a:rPr lang="en-US" sz="1600" dirty="0" smtClean="0"/>
              <a:t> </a:t>
            </a:r>
            <a:r>
              <a:rPr lang="en-US" sz="1600" dirty="0"/>
              <a:t>(19 </a:t>
            </a:r>
            <a:r>
              <a:rPr lang="en-US" sz="1600" dirty="0" err="1" smtClean="0"/>
              <a:t>Folien</a:t>
            </a:r>
            <a:r>
              <a:rPr lang="en-US" sz="1600" dirty="0" smtClean="0"/>
              <a:t>)</a:t>
            </a:r>
            <a:endParaRPr lang="en-US" sz="1600" dirty="0"/>
          </a:p>
          <a:p>
            <a:pPr marL="447675" indent="-355600"/>
            <a:r>
              <a:rPr lang="en-US" sz="1600" dirty="0" err="1"/>
              <a:t>Lektion</a:t>
            </a:r>
            <a:r>
              <a:rPr lang="en-US" sz="1600" dirty="0"/>
              <a:t> 2</a:t>
            </a:r>
            <a:r>
              <a:rPr lang="en-US" sz="1600" dirty="0"/>
              <a:t>: </a:t>
            </a:r>
            <a:r>
              <a:rPr lang="de-DE" sz="1600" dirty="0"/>
              <a:t>Wo kann man ML anwenden</a:t>
            </a:r>
            <a:r>
              <a:rPr lang="de-DE" sz="1600" dirty="0" smtClean="0"/>
              <a:t>? </a:t>
            </a:r>
            <a:r>
              <a:rPr lang="en-US" sz="1600" dirty="0" smtClean="0"/>
              <a:t>(</a:t>
            </a:r>
            <a:r>
              <a:rPr lang="uk-UA" sz="1600" dirty="0"/>
              <a:t>15</a:t>
            </a:r>
            <a:r>
              <a:rPr lang="en-US" sz="1600" dirty="0"/>
              <a:t> </a:t>
            </a:r>
            <a:r>
              <a:rPr lang="en-US" sz="1600" dirty="0" err="1"/>
              <a:t>Folien</a:t>
            </a:r>
            <a:r>
              <a:rPr lang="en-US" sz="1600" dirty="0"/>
              <a:t>)</a:t>
            </a:r>
            <a:endParaRPr lang="ru-RU" sz="1600" dirty="0"/>
          </a:p>
          <a:p>
            <a:pPr marL="447675" indent="-355600"/>
            <a:r>
              <a:rPr lang="en-US" sz="1600" dirty="0" err="1"/>
              <a:t>Lektion</a:t>
            </a:r>
            <a:r>
              <a:rPr lang="en-US" sz="1600" dirty="0"/>
              <a:t> 3</a:t>
            </a:r>
            <a:r>
              <a:rPr lang="en-US" sz="1600" dirty="0"/>
              <a:t>: </a:t>
            </a:r>
            <a:r>
              <a:rPr lang="de-DE" sz="1600" dirty="0"/>
              <a:t>Maschinelles Lernen und </a:t>
            </a:r>
            <a:r>
              <a:rPr lang="de-DE" sz="1600" dirty="0" smtClean="0"/>
              <a:t>Datenverarbeitung </a:t>
            </a:r>
            <a:r>
              <a:rPr lang="en-US" sz="1600" dirty="0" smtClean="0"/>
              <a:t>(</a:t>
            </a:r>
            <a:r>
              <a:rPr lang="uk-UA" sz="1600" dirty="0"/>
              <a:t>17</a:t>
            </a:r>
            <a:r>
              <a:rPr lang="en-US" sz="1600" dirty="0"/>
              <a:t> </a:t>
            </a:r>
            <a:r>
              <a:rPr lang="en-US" sz="1600" dirty="0" err="1"/>
              <a:t>Folien</a:t>
            </a:r>
            <a:r>
              <a:rPr lang="en-US" sz="1600" dirty="0"/>
              <a:t>)</a:t>
            </a:r>
            <a:endParaRPr lang="ru-RU" sz="1600" dirty="0"/>
          </a:p>
          <a:p>
            <a:pPr marL="447675" indent="-355600"/>
            <a:r>
              <a:rPr lang="en-US" sz="1600" dirty="0" err="1"/>
              <a:t>Lektion</a:t>
            </a:r>
            <a:r>
              <a:rPr lang="en-US" sz="1600" dirty="0"/>
              <a:t> </a:t>
            </a:r>
            <a:r>
              <a:rPr lang="ru-RU" sz="1600" dirty="0" smtClean="0"/>
              <a:t>4</a:t>
            </a:r>
            <a:r>
              <a:rPr lang="ru-RU" sz="1600" dirty="0"/>
              <a:t>: </a:t>
            </a:r>
            <a:r>
              <a:rPr lang="de-DE" sz="1600" dirty="0"/>
              <a:t>Beispiele für </a:t>
            </a:r>
            <a:r>
              <a:rPr lang="de-DE" sz="1600" dirty="0" smtClean="0"/>
              <a:t>ML-Anwendungen </a:t>
            </a:r>
            <a:r>
              <a:rPr lang="en-US" sz="1600" dirty="0" smtClean="0"/>
              <a:t>(</a:t>
            </a:r>
            <a:r>
              <a:rPr lang="uk-UA" sz="1600" dirty="0"/>
              <a:t>15</a:t>
            </a:r>
            <a:r>
              <a:rPr lang="en-US" sz="1600" dirty="0"/>
              <a:t> </a:t>
            </a:r>
            <a:r>
              <a:rPr lang="en-US" sz="1600" dirty="0" err="1"/>
              <a:t>Folien</a:t>
            </a:r>
            <a:r>
              <a:rPr lang="en-US" sz="1600" dirty="0"/>
              <a:t>)</a:t>
            </a:r>
            <a:endParaRPr lang="ru-RU" sz="1600" dirty="0"/>
          </a:p>
        </p:txBody>
      </p:sp>
      <p:grpSp>
        <p:nvGrpSpPr>
          <p:cNvPr id="15" name="Group 58">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21429"/>
            <a:ext cx="1014060" cy="2017580"/>
            <a:chOff x="-152400" y="869029"/>
            <a:chExt cx="1014060" cy="2017580"/>
          </a:xfrm>
        </p:grpSpPr>
        <p:sp>
          <p:nvSpPr>
            <p:cNvPr id="16" name="Isosceles Triangle 59">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654160" y="1370789"/>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0">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275514" y="1978385"/>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085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84861A24-ED46-4467-8765-4390083FC430}"/>
              </a:ext>
            </a:extLst>
          </p:cNvPr>
          <p:cNvSpPr>
            <a:spLocks noGrp="1"/>
          </p:cNvSpPr>
          <p:nvPr>
            <p:ph idx="1"/>
          </p:nvPr>
        </p:nvSpPr>
        <p:spPr>
          <a:xfrm>
            <a:off x="3130349" y="5236019"/>
            <a:ext cx="8085699" cy="1673290"/>
          </a:xfrm>
        </p:spPr>
        <p:txBody>
          <a:bodyPr>
            <a:normAutofit/>
          </a:bodyPr>
          <a:lstStyle/>
          <a:p>
            <a:pPr marL="0" indent="0">
              <a:lnSpc>
                <a:spcPct val="100000"/>
              </a:lnSpc>
              <a:spcBef>
                <a:spcPts val="600"/>
              </a:spcBef>
              <a:buNone/>
            </a:pPr>
            <a:r>
              <a:rPr lang="en-US" sz="1500" b="1" dirty="0" err="1"/>
              <a:t>Lerneinheit</a:t>
            </a:r>
            <a:r>
              <a:rPr lang="en-US" sz="1500" b="1" dirty="0"/>
              <a:t> </a:t>
            </a:r>
            <a:r>
              <a:rPr lang="en-US" sz="1500" b="1" dirty="0" smtClean="0"/>
              <a:t>6</a:t>
            </a:r>
            <a:r>
              <a:rPr lang="en-US" sz="1500" dirty="0"/>
              <a:t>: </a:t>
            </a:r>
            <a:r>
              <a:rPr lang="de-DE" sz="1500" b="1" dirty="0">
                <a:solidFill>
                  <a:schemeClr val="accent1">
                    <a:lumMod val="75000"/>
                  </a:schemeClr>
                </a:solidFill>
              </a:rPr>
              <a:t>Gesetzgebung, Ethik, Projektmanagement im Zusammenhang mit </a:t>
            </a:r>
            <a:r>
              <a:rPr lang="de-DE" sz="1500" b="1" dirty="0">
                <a:solidFill>
                  <a:schemeClr val="accent1">
                    <a:lumMod val="75000"/>
                  </a:schemeClr>
                </a:solidFill>
              </a:rPr>
              <a:t>ML </a:t>
            </a:r>
            <a:r>
              <a:rPr lang="en-US" sz="1500" b="1" dirty="0" smtClean="0"/>
              <a:t>(EQF-6</a:t>
            </a:r>
            <a:r>
              <a:rPr lang="en-US" sz="1500" b="1" dirty="0"/>
              <a:t>)</a:t>
            </a:r>
            <a:endParaRPr lang="ru-RU" sz="1500" dirty="0"/>
          </a:p>
          <a:p>
            <a:pPr marL="355600" indent="-263525">
              <a:lnSpc>
                <a:spcPct val="100000"/>
              </a:lnSpc>
              <a:spcBef>
                <a:spcPts val="600"/>
              </a:spcBef>
            </a:pPr>
            <a:r>
              <a:rPr lang="en-US" sz="1500" dirty="0" err="1"/>
              <a:t>Lektion</a:t>
            </a:r>
            <a:r>
              <a:rPr lang="en-US" sz="1500" dirty="0"/>
              <a:t> </a:t>
            </a:r>
            <a:r>
              <a:rPr lang="ru-RU" sz="1500" dirty="0" smtClean="0"/>
              <a:t>1</a:t>
            </a:r>
            <a:r>
              <a:rPr lang="ru-RU" sz="1500" dirty="0"/>
              <a:t>: </a:t>
            </a:r>
            <a:r>
              <a:rPr lang="de-DE" sz="1500" dirty="0"/>
              <a:t>EU-Leitlinien zur Ethik der Künstlichen </a:t>
            </a:r>
            <a:r>
              <a:rPr lang="de-DE" sz="1500" dirty="0" smtClean="0"/>
              <a:t>Intelligenz </a:t>
            </a:r>
            <a:r>
              <a:rPr lang="en-US" sz="1500" dirty="0" smtClean="0"/>
              <a:t>(16 </a:t>
            </a:r>
            <a:r>
              <a:rPr lang="en-US" sz="1500" dirty="0" err="1"/>
              <a:t>Folien</a:t>
            </a:r>
            <a:r>
              <a:rPr lang="en-US" sz="1500" dirty="0"/>
              <a:t>)</a:t>
            </a:r>
            <a:endParaRPr lang="ru-RU" sz="1500" dirty="0"/>
          </a:p>
          <a:p>
            <a:pPr marL="355600" indent="-263525">
              <a:lnSpc>
                <a:spcPct val="100000"/>
              </a:lnSpc>
              <a:spcBef>
                <a:spcPts val="600"/>
              </a:spcBef>
            </a:pPr>
            <a:r>
              <a:rPr lang="en-US" sz="1500" dirty="0" err="1"/>
              <a:t>Lektion</a:t>
            </a:r>
            <a:r>
              <a:rPr lang="en-US" sz="1500" dirty="0"/>
              <a:t> </a:t>
            </a:r>
            <a:r>
              <a:rPr lang="ru-RU" sz="1500" dirty="0" smtClean="0"/>
              <a:t>2</a:t>
            </a:r>
            <a:r>
              <a:rPr lang="ru-RU" sz="1500" dirty="0"/>
              <a:t>: </a:t>
            </a:r>
            <a:r>
              <a:rPr lang="en-US" sz="1500" dirty="0" err="1"/>
              <a:t>Datenwert</a:t>
            </a:r>
            <a:r>
              <a:rPr lang="en-US" sz="1500" dirty="0"/>
              <a:t> / </a:t>
            </a:r>
            <a:r>
              <a:rPr lang="en-US" sz="1500" dirty="0" err="1" smtClean="0"/>
              <a:t>Kostenmodell</a:t>
            </a:r>
            <a:r>
              <a:rPr lang="en-US" sz="1500" dirty="0" smtClean="0"/>
              <a:t> </a:t>
            </a:r>
            <a:r>
              <a:rPr lang="en-US" sz="1500" dirty="0" smtClean="0"/>
              <a:t>(18 </a:t>
            </a:r>
            <a:r>
              <a:rPr lang="en-US" sz="1500" dirty="0" err="1"/>
              <a:t>Folien</a:t>
            </a:r>
            <a:r>
              <a:rPr lang="en-US" sz="1500" dirty="0"/>
              <a:t>)</a:t>
            </a:r>
            <a:endParaRPr lang="ru-RU" sz="1500" dirty="0"/>
          </a:p>
          <a:p>
            <a:pPr marL="355600" indent="-263525">
              <a:lnSpc>
                <a:spcPct val="100000"/>
              </a:lnSpc>
              <a:spcBef>
                <a:spcPts val="600"/>
              </a:spcBef>
            </a:pPr>
            <a:r>
              <a:rPr lang="en-US" sz="1500" dirty="0" err="1"/>
              <a:t>Lektion</a:t>
            </a:r>
            <a:r>
              <a:rPr lang="en-US" sz="1500" dirty="0"/>
              <a:t> </a:t>
            </a:r>
            <a:r>
              <a:rPr lang="ru-RU" sz="1500" dirty="0" smtClean="0"/>
              <a:t>3</a:t>
            </a:r>
            <a:r>
              <a:rPr lang="ru-RU" sz="1500" dirty="0"/>
              <a:t>: </a:t>
            </a:r>
            <a:r>
              <a:rPr lang="de-DE" sz="1500" dirty="0"/>
              <a:t>Verzerrungen beim maschinellen </a:t>
            </a:r>
            <a:r>
              <a:rPr lang="de-DE" sz="1500" dirty="0" smtClean="0"/>
              <a:t>Lernen </a:t>
            </a:r>
            <a:r>
              <a:rPr lang="en-US" sz="1500" dirty="0" smtClean="0"/>
              <a:t>(17 </a:t>
            </a:r>
            <a:r>
              <a:rPr lang="en-US" sz="1500" dirty="0" err="1"/>
              <a:t>Folien</a:t>
            </a:r>
            <a:r>
              <a:rPr lang="en-US" sz="1500" dirty="0"/>
              <a:t>)</a:t>
            </a:r>
            <a:endParaRPr lang="ru-RU" sz="1500" dirty="0"/>
          </a:p>
          <a:p>
            <a:pPr marL="355600" indent="-263525">
              <a:lnSpc>
                <a:spcPct val="100000"/>
              </a:lnSpc>
              <a:spcBef>
                <a:spcPts val="600"/>
              </a:spcBef>
            </a:pPr>
            <a:r>
              <a:rPr lang="en-US" sz="1500" dirty="0" err="1"/>
              <a:t>Lektion</a:t>
            </a:r>
            <a:r>
              <a:rPr lang="en-US" sz="1500" dirty="0"/>
              <a:t> </a:t>
            </a:r>
            <a:r>
              <a:rPr lang="ru-RU" sz="1500" dirty="0" smtClean="0"/>
              <a:t>4</a:t>
            </a:r>
            <a:r>
              <a:rPr lang="ru-RU" sz="1500" dirty="0"/>
              <a:t>: </a:t>
            </a:r>
            <a:r>
              <a:rPr lang="de-DE" sz="1500" dirty="0"/>
              <a:t> Software-Engineering für </a:t>
            </a:r>
            <a:r>
              <a:rPr lang="de-DE" sz="1500" dirty="0" smtClean="0"/>
              <a:t>KI-Anwendungen </a:t>
            </a:r>
            <a:r>
              <a:rPr lang="en-US" sz="1500" dirty="0" smtClean="0"/>
              <a:t>(17 </a:t>
            </a:r>
            <a:r>
              <a:rPr lang="en-US" sz="1500" dirty="0" err="1"/>
              <a:t>Folien</a:t>
            </a:r>
            <a:r>
              <a:rPr lang="en-US" sz="1500" dirty="0"/>
              <a:t>)</a:t>
            </a:r>
            <a:endParaRPr lang="ru-RU" sz="1500" dirty="0"/>
          </a:p>
        </p:txBody>
      </p:sp>
      <p:grpSp>
        <p:nvGrpSpPr>
          <p:cNvPr id="63" name="Group 62">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16048" y="-51308"/>
            <a:ext cx="972709" cy="1935307"/>
            <a:chOff x="10914726" y="645977"/>
            <a:chExt cx="1273032" cy="2532832"/>
          </a:xfrm>
        </p:grpSpPr>
        <p:sp>
          <p:nvSpPr>
            <p:cNvPr id="64" name="Rectangle 63">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0954189" y="194559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4826" y="127587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Content Placeholder 2">
            <a:extLst>
              <a:ext uri="{FF2B5EF4-FFF2-40B4-BE49-F238E27FC236}">
                <a16:creationId xmlns:a16="http://schemas.microsoft.com/office/drawing/2014/main" xmlns="" id="{84861A24-ED46-4467-8765-4390083FC430}"/>
              </a:ext>
            </a:extLst>
          </p:cNvPr>
          <p:cNvSpPr txBox="1">
            <a:spLocks/>
          </p:cNvSpPr>
          <p:nvPr/>
        </p:nvSpPr>
        <p:spPr>
          <a:xfrm>
            <a:off x="1781782" y="2873170"/>
            <a:ext cx="8667326" cy="21194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500" b="1" dirty="0" err="1"/>
              <a:t>Lerneinheit</a:t>
            </a:r>
            <a:r>
              <a:rPr lang="en-US" sz="1500" b="1" dirty="0"/>
              <a:t> </a:t>
            </a:r>
            <a:r>
              <a:rPr lang="en-US" sz="1500" b="1" dirty="0" smtClean="0"/>
              <a:t>5</a:t>
            </a:r>
            <a:r>
              <a:rPr lang="ru-RU" sz="1500" b="1" dirty="0"/>
              <a:t>: </a:t>
            </a:r>
            <a:r>
              <a:rPr lang="de-DE" sz="1500" b="1" dirty="0">
                <a:solidFill>
                  <a:schemeClr val="accent1">
                    <a:lumMod val="75000"/>
                  </a:schemeClr>
                </a:solidFill>
              </a:rPr>
              <a:t>Vermittlung der Vorzüge, Herausforderungen und Auswirkungen der Technologie des maschinellen Lernens an Kunden und innerhalb der eigenen Organisation </a:t>
            </a:r>
            <a:r>
              <a:rPr lang="en-US" sz="1500" b="1" dirty="0" smtClean="0"/>
              <a:t>(EQF-5</a:t>
            </a:r>
            <a:r>
              <a:rPr lang="en-US" sz="1500" b="1" dirty="0"/>
              <a:t>)</a:t>
            </a:r>
            <a:endParaRPr lang="ru-RU" sz="1500" b="1" dirty="0"/>
          </a:p>
          <a:p>
            <a:pPr marL="0" marR="0">
              <a:lnSpc>
                <a:spcPct val="100000"/>
              </a:lnSpc>
              <a:spcBef>
                <a:spcPts val="0"/>
              </a:spcBef>
              <a:spcAft>
                <a:spcPts val="800"/>
              </a:spcAft>
            </a:pPr>
            <a:r>
              <a:rPr lang="en-US" sz="1500" dirty="0" err="1"/>
              <a:t>Lektion</a:t>
            </a:r>
            <a:r>
              <a:rPr lang="en-US" sz="1500" dirty="0"/>
              <a:t> </a:t>
            </a:r>
            <a:r>
              <a:rPr lang="ru-RU" sz="1500" dirty="0" smtClean="0"/>
              <a:t>1</a:t>
            </a:r>
            <a:r>
              <a:rPr lang="ru-RU" sz="1500" dirty="0"/>
              <a:t>: </a:t>
            </a:r>
            <a:r>
              <a:rPr lang="de-DE" sz="1500" dirty="0"/>
              <a:t>Einführung in die Kommunikation und die Beteiligung von </a:t>
            </a:r>
            <a:r>
              <a:rPr lang="de-DE" sz="1500" dirty="0" smtClean="0"/>
              <a:t>ML </a:t>
            </a:r>
            <a:r>
              <a:rPr lang="en-US" sz="1500" dirty="0" smtClean="0"/>
              <a:t>(12 </a:t>
            </a:r>
            <a:r>
              <a:rPr lang="en-US" sz="1500" dirty="0" err="1"/>
              <a:t>Folien</a:t>
            </a:r>
            <a:r>
              <a:rPr lang="en-US" sz="1500" dirty="0"/>
              <a:t>)</a:t>
            </a:r>
            <a:endParaRPr lang="en-US" sz="1500" dirty="0"/>
          </a:p>
          <a:p>
            <a:pPr marL="0" marR="0">
              <a:lnSpc>
                <a:spcPct val="100000"/>
              </a:lnSpc>
              <a:spcBef>
                <a:spcPts val="0"/>
              </a:spcBef>
              <a:spcAft>
                <a:spcPts val="800"/>
              </a:spcAft>
            </a:pPr>
            <a:r>
              <a:rPr lang="en-US" sz="1500" dirty="0" err="1"/>
              <a:t>Lektion</a:t>
            </a:r>
            <a:r>
              <a:rPr lang="en-US" sz="1500" dirty="0"/>
              <a:t> 2</a:t>
            </a:r>
            <a:r>
              <a:rPr lang="en-US" sz="1500" dirty="0"/>
              <a:t>: </a:t>
            </a:r>
            <a:r>
              <a:rPr lang="de-DE" sz="1500" dirty="0"/>
              <a:t>Arten, Ebenen, Komponenten effektiver Kommunikation und Möglichkeiten für den Einsatz von maschinellem Lernen in der </a:t>
            </a:r>
            <a:r>
              <a:rPr lang="de-DE" sz="1500" dirty="0" smtClean="0"/>
              <a:t>Kommunikation </a:t>
            </a:r>
            <a:r>
              <a:rPr lang="en-US" sz="1500" dirty="0" smtClean="0"/>
              <a:t>(13 </a:t>
            </a:r>
            <a:r>
              <a:rPr lang="en-US" sz="1500" dirty="0" err="1"/>
              <a:t>Folien</a:t>
            </a:r>
            <a:r>
              <a:rPr lang="en-US" sz="1500" dirty="0"/>
              <a:t>)</a:t>
            </a:r>
            <a:endParaRPr lang="de-DE" sz="1500" dirty="0"/>
          </a:p>
          <a:p>
            <a:pPr marL="0" marR="0">
              <a:lnSpc>
                <a:spcPct val="100000"/>
              </a:lnSpc>
              <a:spcBef>
                <a:spcPts val="0"/>
              </a:spcBef>
              <a:spcAft>
                <a:spcPts val="800"/>
              </a:spcAft>
            </a:pPr>
            <a:r>
              <a:rPr lang="en-US" sz="1500" dirty="0" err="1"/>
              <a:t>Lektion</a:t>
            </a:r>
            <a:r>
              <a:rPr lang="en-US" sz="1500" dirty="0"/>
              <a:t> 3</a:t>
            </a:r>
            <a:r>
              <a:rPr lang="en-US" sz="1500" dirty="0"/>
              <a:t>: </a:t>
            </a:r>
            <a:r>
              <a:rPr lang="ru-RU" sz="1500" dirty="0"/>
              <a:t> </a:t>
            </a:r>
            <a:r>
              <a:rPr lang="de-DE" sz="1500" dirty="0"/>
              <a:t>Die Zukunft der Kommunikation in Übereinstimmung mit der künstlichen Intelligenz</a:t>
            </a:r>
            <a:r>
              <a:rPr lang="en-US" sz="1500" dirty="0" smtClean="0"/>
              <a:t> </a:t>
            </a:r>
            <a:r>
              <a:rPr lang="en-US" sz="1500" dirty="0"/>
              <a:t>(12 </a:t>
            </a:r>
            <a:r>
              <a:rPr lang="en-US" sz="1500" dirty="0" err="1"/>
              <a:t>Folien</a:t>
            </a:r>
            <a:r>
              <a:rPr lang="en-US" sz="1500" dirty="0"/>
              <a:t>)</a:t>
            </a:r>
            <a:endParaRPr lang="de-DE" sz="1500" dirty="0"/>
          </a:p>
          <a:p>
            <a:pPr marL="0" marR="0">
              <a:lnSpc>
                <a:spcPct val="100000"/>
              </a:lnSpc>
              <a:spcBef>
                <a:spcPts val="0"/>
              </a:spcBef>
              <a:spcAft>
                <a:spcPts val="800"/>
              </a:spcAft>
            </a:pPr>
            <a:r>
              <a:rPr lang="en-US" sz="1500" dirty="0" err="1"/>
              <a:t>Lektion</a:t>
            </a:r>
            <a:r>
              <a:rPr lang="en-US" sz="1500" dirty="0"/>
              <a:t> </a:t>
            </a:r>
            <a:r>
              <a:rPr lang="ru-RU" sz="1500" dirty="0" smtClean="0"/>
              <a:t>4</a:t>
            </a:r>
            <a:r>
              <a:rPr lang="ru-RU" sz="1500" dirty="0"/>
              <a:t>: </a:t>
            </a:r>
            <a:r>
              <a:rPr lang="en-US" sz="1500" dirty="0"/>
              <a:t> </a:t>
            </a:r>
            <a:r>
              <a:rPr lang="de-DE" sz="1500" dirty="0"/>
              <a:t>Die Auswirkungen der künstlichen Intelligenz auf die Kommunikation</a:t>
            </a:r>
            <a:r>
              <a:rPr lang="en-US" sz="1500" dirty="0" smtClean="0"/>
              <a:t> </a:t>
            </a:r>
            <a:r>
              <a:rPr lang="en-US" sz="1500" dirty="0"/>
              <a:t>(10 </a:t>
            </a:r>
            <a:r>
              <a:rPr lang="en-US" sz="1500" dirty="0" err="1"/>
              <a:t>Folien</a:t>
            </a:r>
            <a:r>
              <a:rPr lang="en-US" sz="1500" dirty="0" smtClean="0"/>
              <a:t>)</a:t>
            </a:r>
            <a:endParaRPr lang="en-US" sz="1500" dirty="0">
              <a:solidFill>
                <a:srgbClr val="FF0000"/>
              </a:solidFill>
            </a:endParaRPr>
          </a:p>
        </p:txBody>
      </p:sp>
      <p:sp>
        <p:nvSpPr>
          <p:cNvPr id="13" name="Content Placeholder 2">
            <a:extLst>
              <a:ext uri="{FF2B5EF4-FFF2-40B4-BE49-F238E27FC236}">
                <a16:creationId xmlns:a16="http://schemas.microsoft.com/office/drawing/2014/main" xmlns="" id="{84861A24-ED46-4467-8765-4390083FC430}"/>
              </a:ext>
            </a:extLst>
          </p:cNvPr>
          <p:cNvSpPr txBox="1">
            <a:spLocks/>
          </p:cNvSpPr>
          <p:nvPr/>
        </p:nvSpPr>
        <p:spPr>
          <a:xfrm>
            <a:off x="296301" y="1174311"/>
            <a:ext cx="7110339" cy="1707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500" b="1" dirty="0" err="1"/>
              <a:t>Lerneinheit</a:t>
            </a:r>
            <a:r>
              <a:rPr lang="en-US" sz="1500" b="1" dirty="0"/>
              <a:t> </a:t>
            </a:r>
            <a:r>
              <a:rPr lang="en-US" sz="1500" b="1" dirty="0" smtClean="0"/>
              <a:t>4</a:t>
            </a:r>
            <a:r>
              <a:rPr lang="en-US" sz="1500" dirty="0"/>
              <a:t>: </a:t>
            </a:r>
            <a:r>
              <a:rPr lang="ru-RU" sz="1500" b="1" dirty="0" err="1">
                <a:solidFill>
                  <a:schemeClr val="accent1">
                    <a:lumMod val="75000"/>
                  </a:schemeClr>
                </a:solidFill>
              </a:rPr>
              <a:t>Deep</a:t>
            </a:r>
            <a:r>
              <a:rPr lang="ru-RU" sz="1500" b="1" dirty="0">
                <a:solidFill>
                  <a:schemeClr val="accent1">
                    <a:lumMod val="75000"/>
                  </a:schemeClr>
                </a:solidFill>
              </a:rPr>
              <a:t> </a:t>
            </a:r>
            <a:r>
              <a:rPr lang="ru-RU" sz="1500" b="1" dirty="0" err="1">
                <a:solidFill>
                  <a:schemeClr val="accent1">
                    <a:lumMod val="75000"/>
                  </a:schemeClr>
                </a:solidFill>
              </a:rPr>
              <a:t>Learning</a:t>
            </a:r>
            <a:r>
              <a:rPr lang="ru-RU" sz="1500" b="1" dirty="0">
                <a:solidFill>
                  <a:schemeClr val="accent1">
                    <a:lumMod val="75000"/>
                  </a:schemeClr>
                </a:solidFill>
              </a:rPr>
              <a:t> </a:t>
            </a:r>
            <a:r>
              <a:rPr lang="ru-RU" sz="1500" b="1" dirty="0" smtClean="0">
                <a:solidFill>
                  <a:schemeClr val="accent1">
                    <a:lumMod val="75000"/>
                  </a:schemeClr>
                </a:solidFill>
              </a:rPr>
              <a:t>(</a:t>
            </a:r>
            <a:r>
              <a:rPr lang="en-US" sz="1500" b="1" dirty="0" err="1">
                <a:solidFill>
                  <a:schemeClr val="accent1">
                    <a:lumMod val="75000"/>
                  </a:schemeClr>
                </a:solidFill>
              </a:rPr>
              <a:t>Fortgeschritten</a:t>
            </a:r>
            <a:r>
              <a:rPr lang="ru-RU" sz="1500" b="1" dirty="0" smtClean="0">
                <a:solidFill>
                  <a:schemeClr val="accent1">
                    <a:lumMod val="75000"/>
                  </a:schemeClr>
                </a:solidFill>
              </a:rPr>
              <a:t>)</a:t>
            </a:r>
            <a:r>
              <a:rPr lang="en-US" sz="1500" b="1" dirty="0" smtClean="0"/>
              <a:t> </a:t>
            </a:r>
            <a:r>
              <a:rPr lang="en-US" sz="1500" b="1" dirty="0"/>
              <a:t>(EQF-</a:t>
            </a:r>
            <a:r>
              <a:rPr lang="ru-RU" sz="1500" b="1" dirty="0"/>
              <a:t>5</a:t>
            </a:r>
            <a:r>
              <a:rPr lang="en-US" sz="1500" b="1" dirty="0"/>
              <a:t>)</a:t>
            </a:r>
            <a:endParaRPr lang="ru-RU" sz="1500" b="1" dirty="0"/>
          </a:p>
          <a:p>
            <a:pPr marL="447675" indent="-355600">
              <a:lnSpc>
                <a:spcPct val="100000"/>
              </a:lnSpc>
              <a:spcBef>
                <a:spcPts val="600"/>
              </a:spcBef>
            </a:pPr>
            <a:r>
              <a:rPr lang="en-US" sz="1500" dirty="0" err="1"/>
              <a:t>Lektion</a:t>
            </a:r>
            <a:r>
              <a:rPr lang="en-US" sz="1500" dirty="0"/>
              <a:t> </a:t>
            </a:r>
            <a:r>
              <a:rPr lang="ru-RU" sz="1500" dirty="0" smtClean="0"/>
              <a:t>1</a:t>
            </a:r>
            <a:r>
              <a:rPr lang="ru-RU" sz="1500" dirty="0"/>
              <a:t>: </a:t>
            </a:r>
            <a:r>
              <a:rPr lang="en-US" sz="1500" dirty="0" err="1" smtClean="0"/>
              <a:t>Mehrlagiges</a:t>
            </a:r>
            <a:r>
              <a:rPr lang="en-US" sz="1500" dirty="0" smtClean="0"/>
              <a:t> Perzeptron </a:t>
            </a:r>
            <a:r>
              <a:rPr lang="ru-RU" sz="1500" dirty="0" smtClean="0"/>
              <a:t>(MLP</a:t>
            </a:r>
            <a:r>
              <a:rPr lang="ru-RU" sz="1500" dirty="0"/>
              <a:t>)</a:t>
            </a:r>
            <a:r>
              <a:rPr lang="en-US" sz="1500" dirty="0"/>
              <a:t> (26 </a:t>
            </a:r>
            <a:r>
              <a:rPr lang="en-US" sz="1500" dirty="0" err="1"/>
              <a:t>Folien</a:t>
            </a:r>
            <a:r>
              <a:rPr lang="en-US" sz="1500" dirty="0"/>
              <a:t>)</a:t>
            </a:r>
            <a:endParaRPr lang="en-US" sz="1500" dirty="0"/>
          </a:p>
          <a:p>
            <a:pPr marL="447675" indent="-355600">
              <a:lnSpc>
                <a:spcPct val="100000"/>
              </a:lnSpc>
              <a:spcBef>
                <a:spcPts val="600"/>
              </a:spcBef>
            </a:pPr>
            <a:r>
              <a:rPr lang="en-US" sz="1500" dirty="0" err="1"/>
              <a:t>Lektion</a:t>
            </a:r>
            <a:r>
              <a:rPr lang="en-US" sz="1500" dirty="0"/>
              <a:t> 2</a:t>
            </a:r>
            <a:r>
              <a:rPr lang="en-US" sz="1500" dirty="0"/>
              <a:t>: </a:t>
            </a:r>
            <a:r>
              <a:rPr lang="ru-RU" sz="1500" dirty="0" err="1"/>
              <a:t>Convolutional</a:t>
            </a:r>
            <a:r>
              <a:rPr lang="ru-RU" sz="1500" dirty="0"/>
              <a:t> </a:t>
            </a:r>
            <a:r>
              <a:rPr lang="ru-RU" sz="1500" dirty="0" err="1"/>
              <a:t>Neural</a:t>
            </a:r>
            <a:r>
              <a:rPr lang="ru-RU" sz="1500" dirty="0"/>
              <a:t> </a:t>
            </a:r>
            <a:r>
              <a:rPr lang="ru-RU" sz="1500" dirty="0" err="1"/>
              <a:t>Networks</a:t>
            </a:r>
            <a:r>
              <a:rPr lang="ru-RU" sz="1500" dirty="0"/>
              <a:t> (CNN)</a:t>
            </a:r>
            <a:r>
              <a:rPr lang="en-US" sz="1500" dirty="0"/>
              <a:t> (</a:t>
            </a:r>
            <a:r>
              <a:rPr lang="uk-UA" sz="1500" dirty="0"/>
              <a:t>1</a:t>
            </a:r>
            <a:r>
              <a:rPr lang="en-US" sz="1500" dirty="0"/>
              <a:t>8 </a:t>
            </a:r>
            <a:r>
              <a:rPr lang="en-US" sz="1500" dirty="0" err="1"/>
              <a:t>Folien</a:t>
            </a:r>
            <a:r>
              <a:rPr lang="en-US" sz="1500" dirty="0"/>
              <a:t>)</a:t>
            </a:r>
            <a:endParaRPr lang="ru-RU" sz="1500" dirty="0"/>
          </a:p>
          <a:p>
            <a:pPr marL="447675" indent="-355600">
              <a:lnSpc>
                <a:spcPct val="100000"/>
              </a:lnSpc>
              <a:spcBef>
                <a:spcPts val="600"/>
              </a:spcBef>
            </a:pPr>
            <a:r>
              <a:rPr lang="en-US" sz="1500" dirty="0" err="1"/>
              <a:t>Lektion</a:t>
            </a:r>
            <a:r>
              <a:rPr lang="en-US" sz="1500" dirty="0"/>
              <a:t> 3</a:t>
            </a:r>
            <a:r>
              <a:rPr lang="en-US" sz="1500" dirty="0"/>
              <a:t>: </a:t>
            </a:r>
            <a:r>
              <a:rPr lang="de-DE" sz="1500" dirty="0" err="1" smtClean="0"/>
              <a:t>Rekurrente</a:t>
            </a:r>
            <a:r>
              <a:rPr lang="de-DE" sz="1500" dirty="0" smtClean="0"/>
              <a:t> neuronale Netze </a:t>
            </a:r>
            <a:r>
              <a:rPr lang="ru-RU" sz="1500" dirty="0" smtClean="0"/>
              <a:t>(RNN</a:t>
            </a:r>
            <a:r>
              <a:rPr lang="ru-RU" sz="1500" dirty="0"/>
              <a:t>) </a:t>
            </a:r>
            <a:r>
              <a:rPr lang="en-US" sz="1500" dirty="0"/>
              <a:t>(</a:t>
            </a:r>
            <a:r>
              <a:rPr lang="uk-UA" sz="1500" dirty="0"/>
              <a:t>1</a:t>
            </a:r>
            <a:r>
              <a:rPr lang="en-US" sz="1500" dirty="0"/>
              <a:t>3 </a:t>
            </a:r>
            <a:r>
              <a:rPr lang="en-US" sz="1500" dirty="0" err="1"/>
              <a:t>Folien</a:t>
            </a:r>
            <a:r>
              <a:rPr lang="en-US" sz="1500" dirty="0"/>
              <a:t>)</a:t>
            </a:r>
            <a:endParaRPr lang="ru-RU" sz="1500" dirty="0"/>
          </a:p>
          <a:p>
            <a:pPr marL="447675" indent="-355600">
              <a:lnSpc>
                <a:spcPct val="100000"/>
              </a:lnSpc>
              <a:spcBef>
                <a:spcPts val="600"/>
              </a:spcBef>
            </a:pPr>
            <a:r>
              <a:rPr lang="en-US" sz="1500" dirty="0" err="1"/>
              <a:t>Lektion</a:t>
            </a:r>
            <a:r>
              <a:rPr lang="en-US" sz="1500" dirty="0"/>
              <a:t> </a:t>
            </a:r>
            <a:r>
              <a:rPr lang="ru-RU" sz="1500" dirty="0" smtClean="0"/>
              <a:t>4</a:t>
            </a:r>
            <a:r>
              <a:rPr lang="ru-RU" sz="1500" dirty="0"/>
              <a:t>: </a:t>
            </a:r>
            <a:r>
              <a:rPr lang="en-US" sz="1500" dirty="0" err="1" smtClean="0"/>
              <a:t>Autoencoder</a:t>
            </a:r>
            <a:r>
              <a:rPr lang="en-US" sz="1500" dirty="0" smtClean="0"/>
              <a:t> (</a:t>
            </a:r>
            <a:r>
              <a:rPr lang="en-US" sz="1500" dirty="0"/>
              <a:t>AE) </a:t>
            </a:r>
            <a:r>
              <a:rPr lang="en-US" sz="1500" dirty="0" smtClean="0"/>
              <a:t>und </a:t>
            </a:r>
            <a:r>
              <a:rPr lang="ru-RU" sz="1500" dirty="0" err="1" smtClean="0"/>
              <a:t>Restricted</a:t>
            </a:r>
            <a:r>
              <a:rPr lang="ru-RU" sz="1500" dirty="0" smtClean="0"/>
              <a:t> </a:t>
            </a:r>
            <a:r>
              <a:rPr lang="ru-RU" sz="1500" dirty="0" err="1"/>
              <a:t>Boltzmann</a:t>
            </a:r>
            <a:r>
              <a:rPr lang="ru-RU" sz="1500" dirty="0"/>
              <a:t> </a:t>
            </a:r>
            <a:r>
              <a:rPr lang="ru-RU" sz="1500" dirty="0" err="1"/>
              <a:t>Machines</a:t>
            </a:r>
            <a:r>
              <a:rPr lang="ru-RU" sz="1500" dirty="0"/>
              <a:t> </a:t>
            </a:r>
            <a:r>
              <a:rPr lang="en-US" sz="1500" dirty="0"/>
              <a:t>(9 </a:t>
            </a:r>
            <a:r>
              <a:rPr lang="en-US" sz="1500" dirty="0" err="1"/>
              <a:t>Folien</a:t>
            </a:r>
            <a:r>
              <a:rPr lang="en-US" sz="1500" dirty="0"/>
              <a:t>)</a:t>
            </a:r>
            <a:endParaRPr lang="ru-RU" sz="1500" dirty="0"/>
          </a:p>
        </p:txBody>
      </p:sp>
      <p:grpSp>
        <p:nvGrpSpPr>
          <p:cNvPr id="15" name="Group 58">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753" y="4640004"/>
            <a:ext cx="1014060" cy="2017580"/>
            <a:chOff x="-163153" y="4487604"/>
            <a:chExt cx="1014060" cy="2017580"/>
          </a:xfrm>
        </p:grpSpPr>
        <p:sp>
          <p:nvSpPr>
            <p:cNvPr id="16" name="Isosceles Triangle 59">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664913" y="4989364"/>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0">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244468" y="493375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a:extLst>
              <a:ext uri="{FF2B5EF4-FFF2-40B4-BE49-F238E27FC236}">
                <a16:creationId xmlns:a16="http://schemas.microsoft.com/office/drawing/2014/main" xmlns="" id="{DE5357D7-1BA1-4FC3-91A7-C7A2FB16CEDC}"/>
              </a:ext>
            </a:extLst>
          </p:cNvPr>
          <p:cNvSpPr txBox="1">
            <a:spLocks/>
          </p:cNvSpPr>
          <p:nvPr/>
        </p:nvSpPr>
        <p:spPr>
          <a:xfrm>
            <a:off x="662912" y="99169"/>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smtClean="0"/>
              <a:t>Gliederung</a:t>
            </a:r>
            <a:r>
              <a:rPr lang="en-US" sz="3600" b="1" dirty="0" smtClean="0"/>
              <a:t> des MACHINA-</a:t>
            </a:r>
            <a:r>
              <a:rPr lang="en-US" sz="3600" b="1" dirty="0" err="1" smtClean="0"/>
              <a:t>Lehrplans</a:t>
            </a:r>
            <a:endParaRPr lang="x-none" sz="3600" b="1" dirty="0"/>
          </a:p>
        </p:txBody>
      </p:sp>
    </p:spTree>
    <p:extLst>
      <p:ext uri="{BB962C8B-B14F-4D97-AF65-F5344CB8AC3E}">
        <p14:creationId xmlns:p14="http://schemas.microsoft.com/office/powerpoint/2010/main" val="1455922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1261</Words>
  <Application>Microsoft Office PowerPoint</Application>
  <PresentationFormat>Широкоэкранный</PresentationFormat>
  <Paragraphs>190</Paragraphs>
  <Slides>18</Slides>
  <Notes>6</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18</vt:i4>
      </vt:variant>
    </vt:vector>
  </HeadingPairs>
  <TitlesOfParts>
    <vt:vector size="26" baseType="lpstr">
      <vt:lpstr>Arial</vt:lpstr>
      <vt:lpstr>Calibri</vt:lpstr>
      <vt:lpstr>Calibri Light</vt:lpstr>
      <vt:lpstr>Courier New</vt:lpstr>
      <vt:lpstr>Karla</vt:lpstr>
      <vt:lpstr>Times New Roman</vt:lpstr>
      <vt:lpstr>Wingdings</vt:lpstr>
      <vt:lpstr>Office Theme</vt:lpstr>
      <vt:lpstr>Презентация PowerPoint</vt:lpstr>
      <vt:lpstr>MACHINA wichtige Projektdetails</vt:lpstr>
      <vt:lpstr>MACHINA Projekt-Ziele</vt:lpstr>
      <vt:lpstr>Zielgruppen</vt:lpstr>
      <vt:lpstr>HAUPTERGEBNISSE</vt:lpstr>
      <vt:lpstr>FORTSCHRITT DER AKTIVITÄTEN</vt:lpstr>
      <vt:lpstr>FORTSCHRITT DER AKTIVITÄT</vt:lpstr>
      <vt:lpstr>Gliederung des MACHINA-Lehrplans</vt:lpstr>
      <vt:lpstr>Презентация PowerPoint</vt:lpstr>
      <vt:lpstr>Lehrmittel und Ressourcen </vt:lpstr>
      <vt:lpstr>Презентация PowerPoint</vt:lpstr>
      <vt:lpstr>Презентация PowerPoint</vt:lpstr>
      <vt:lpstr>2. Projekttreffen</vt:lpstr>
      <vt:lpstr>Ergebnis des 2. Semesters</vt:lpstr>
      <vt:lpstr>Die wichtigsten anstehenden Aufgaben für das 3. Semester</vt:lpstr>
      <vt:lpstr>Die wichtigsten anstehenden Aufgaben für das 3. Semester</vt:lpstr>
      <vt:lpstr>Partner</vt:lpstr>
      <vt:lpstr>KONTAKT: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ahak15@tu-clausthal.de</dc:creator>
  <cp:lastModifiedBy>Nosyk Kateryna</cp:lastModifiedBy>
  <cp:revision>207</cp:revision>
  <dcterms:created xsi:type="dcterms:W3CDTF">2020-12-04T13:56:31Z</dcterms:created>
  <dcterms:modified xsi:type="dcterms:W3CDTF">2021-09-20T12:32:11Z</dcterms:modified>
</cp:coreProperties>
</file>