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7" r:id="rId1"/>
  </p:sldMasterIdLst>
  <p:notesMasterIdLst>
    <p:notesMasterId r:id="rId20"/>
  </p:notesMasterIdLst>
  <p:sldIdLst>
    <p:sldId id="256" r:id="rId2"/>
    <p:sldId id="273" r:id="rId3"/>
    <p:sldId id="264" r:id="rId4"/>
    <p:sldId id="258" r:id="rId5"/>
    <p:sldId id="260" r:id="rId6"/>
    <p:sldId id="268" r:id="rId7"/>
    <p:sldId id="272" r:id="rId8"/>
    <p:sldId id="278" r:id="rId9"/>
    <p:sldId id="279" r:id="rId10"/>
    <p:sldId id="284" r:id="rId11"/>
    <p:sldId id="283" r:id="rId12"/>
    <p:sldId id="285" r:id="rId13"/>
    <p:sldId id="261" r:id="rId14"/>
    <p:sldId id="267" r:id="rId15"/>
    <p:sldId id="276" r:id="rId16"/>
    <p:sldId id="277" r:id="rId17"/>
    <p:sldId id="262" r:id="rId18"/>
    <p:sldId id="263" r:id="rId19"/>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bdul Rahman" initials="AR" lastIdx="1" clrIdx="0">
    <p:extLst>
      <p:ext uri="{19B8F6BF-5375-455C-9EA6-DF929625EA0E}">
        <p15:presenceInfo xmlns:p15="http://schemas.microsoft.com/office/powerpoint/2012/main" userId="Abdul Rahman" providerId="None"/>
      </p:ext>
    </p:extLst>
  </p:cmAuthor>
  <p:cmAuthor id="2" name="Nosyk Kateryna" initials="NK" lastIdx="8" clrIdx="1">
    <p:extLst>
      <p:ext uri="{19B8F6BF-5375-455C-9EA6-DF929625EA0E}">
        <p15:presenceInfo xmlns:p15="http://schemas.microsoft.com/office/powerpoint/2012/main" userId="a8e4c6a9ebae2e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2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6357" autoAdjust="0"/>
  </p:normalViewPr>
  <p:slideViewPr>
    <p:cSldViewPr snapToGrid="0">
      <p:cViewPr varScale="1">
        <p:scale>
          <a:sx n="107" d="100"/>
          <a:sy n="107" d="100"/>
        </p:scale>
        <p:origin x="810" y="114"/>
      </p:cViewPr>
      <p:guideLst/>
    </p:cSldViewPr>
  </p:slideViewPr>
  <p:outlineViewPr>
    <p:cViewPr>
      <p:scale>
        <a:sx n="33" d="100"/>
        <a:sy n="33" d="100"/>
      </p:scale>
      <p:origin x="0" y="-5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21368C-8416-467C-B738-01EE94FC2D1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AC1C4642-F57C-4324-BE31-7122539C2790}">
      <dgm:prSet phldrT="[Текст]"/>
      <dgm:spPr/>
      <dgm:t>
        <a:bodyPr/>
        <a:lstStyle/>
        <a:p>
          <a:r>
            <a:rPr lang="en-US" b="1" dirty="0"/>
            <a:t>O2 : </a:t>
          </a:r>
          <a:r>
            <a:rPr lang="fr-FR" b="1" dirty="0"/>
            <a:t>Structure du programme MACHINA et des ressources pédagogiques libres</a:t>
          </a:r>
          <a:endParaRPr lang="de-DE" b="1" dirty="0"/>
        </a:p>
      </dgm:t>
    </dgm:pt>
    <dgm:pt modelId="{3FC8D80F-F2A5-4726-8BA5-F6656EA32F4C}" type="parTrans" cxnId="{46495A24-D03A-4F07-AED6-8D2316DD4396}">
      <dgm:prSet/>
      <dgm:spPr/>
      <dgm:t>
        <a:bodyPr/>
        <a:lstStyle/>
        <a:p>
          <a:endParaRPr lang="de-DE"/>
        </a:p>
      </dgm:t>
    </dgm:pt>
    <dgm:pt modelId="{E6C0C005-4488-4CD2-B0C1-AC0887E320FC}" type="sibTrans" cxnId="{46495A24-D03A-4F07-AED6-8D2316DD4396}">
      <dgm:prSet/>
      <dgm:spPr/>
      <dgm:t>
        <a:bodyPr/>
        <a:lstStyle/>
        <a:p>
          <a:endParaRPr lang="de-DE"/>
        </a:p>
      </dgm:t>
    </dgm:pt>
    <dgm:pt modelId="{F13414A6-B9C3-4DC9-BAD4-171E1D35794E}">
      <dgm:prSet phldrT="[Текст]"/>
      <dgm:spPr/>
      <dgm:t>
        <a:bodyPr/>
        <a:lstStyle/>
        <a:p>
          <a:r>
            <a:rPr lang="en-US" b="1" dirty="0"/>
            <a:t>O2-T3 : </a:t>
          </a:r>
          <a:r>
            <a:rPr lang="fr-FR" b="1" dirty="0"/>
            <a:t>Développement du manuel du formateur</a:t>
          </a:r>
          <a:endParaRPr lang="de-DE" dirty="0"/>
        </a:p>
      </dgm:t>
    </dgm:pt>
    <dgm:pt modelId="{188BA120-C5DA-4B81-8FB6-62C0969B45AA}" type="parTrans" cxnId="{ED4CAD97-0E97-4E26-A4FE-A6E5572D65E0}">
      <dgm:prSet/>
      <dgm:spPr/>
      <dgm:t>
        <a:bodyPr/>
        <a:lstStyle/>
        <a:p>
          <a:endParaRPr lang="de-DE"/>
        </a:p>
      </dgm:t>
    </dgm:pt>
    <dgm:pt modelId="{680795F8-0DFC-4197-91DB-043953773542}" type="sibTrans" cxnId="{ED4CAD97-0E97-4E26-A4FE-A6E5572D65E0}">
      <dgm:prSet/>
      <dgm:spPr/>
      <dgm:t>
        <a:bodyPr/>
        <a:lstStyle/>
        <a:p>
          <a:endParaRPr lang="de-DE"/>
        </a:p>
      </dgm:t>
    </dgm:pt>
    <dgm:pt modelId="{0D62F9BC-EE1A-4435-A484-CB9B92EFF9AE}">
      <dgm:prSet phldrT="[Текст]" custT="1"/>
      <dgm:spPr/>
      <dgm:t>
        <a:bodyPr/>
        <a:lstStyle/>
        <a:p>
          <a:r>
            <a:rPr lang="fr-FR" sz="1600" b="0" dirty="0"/>
            <a:t>Rédaction du chapitre sur le cours ouvert en ligne VOOC (EXELIA)</a:t>
          </a:r>
          <a:endParaRPr lang="de-DE" sz="1600" dirty="0"/>
        </a:p>
      </dgm:t>
    </dgm:pt>
    <dgm:pt modelId="{C208C194-E640-4654-9E51-C5358A762A88}" type="parTrans" cxnId="{EB51662E-992E-415A-9B9D-4F19CEFA2E3A}">
      <dgm:prSet/>
      <dgm:spPr/>
      <dgm:t>
        <a:bodyPr/>
        <a:lstStyle/>
        <a:p>
          <a:endParaRPr lang="de-DE"/>
        </a:p>
      </dgm:t>
    </dgm:pt>
    <dgm:pt modelId="{A34094CA-75B3-4A57-9C91-103EA5746CF7}" type="sibTrans" cxnId="{EB51662E-992E-415A-9B9D-4F19CEFA2E3A}">
      <dgm:prSet/>
      <dgm:spPr/>
      <dgm:t>
        <a:bodyPr/>
        <a:lstStyle/>
        <a:p>
          <a:endParaRPr lang="de-DE"/>
        </a:p>
      </dgm:t>
    </dgm:pt>
    <dgm:pt modelId="{FBDB6B01-B93F-4625-83E0-E9F36C54E214}">
      <dgm:prSet phldrT="[Текст]"/>
      <dgm:spPr/>
      <dgm:t>
        <a:bodyPr/>
        <a:lstStyle/>
        <a:p>
          <a:r>
            <a:rPr lang="en-US" b="1" dirty="0"/>
            <a:t>O2-T4 : </a:t>
          </a:r>
          <a:r>
            <a:rPr lang="fr-FR" b="1" dirty="0"/>
            <a:t>Directives d'intégration de l'EFP</a:t>
          </a:r>
          <a:endParaRPr lang="de-DE" dirty="0"/>
        </a:p>
      </dgm:t>
    </dgm:pt>
    <dgm:pt modelId="{6E9F993E-11CE-4A38-8F60-1A3C6BE295E8}" type="parTrans" cxnId="{62E60AC5-C764-49D5-AEA6-E549BF26CA98}">
      <dgm:prSet/>
      <dgm:spPr/>
      <dgm:t>
        <a:bodyPr/>
        <a:lstStyle/>
        <a:p>
          <a:endParaRPr lang="de-DE"/>
        </a:p>
      </dgm:t>
    </dgm:pt>
    <dgm:pt modelId="{F7EBB7BB-3129-494F-8666-98D74852554B}" type="sibTrans" cxnId="{62E60AC5-C764-49D5-AEA6-E549BF26CA98}">
      <dgm:prSet/>
      <dgm:spPr/>
      <dgm:t>
        <a:bodyPr/>
        <a:lstStyle/>
        <a:p>
          <a:endParaRPr lang="de-DE"/>
        </a:p>
      </dgm:t>
    </dgm:pt>
    <dgm:pt modelId="{1CAC9DD5-2D81-400F-B1AC-9E6C2C40A64F}">
      <dgm:prSet phldrT="[Текст]" custT="1"/>
      <dgm:spPr/>
      <dgm:t>
        <a:bodyPr/>
        <a:lstStyle/>
        <a:p>
          <a:endParaRPr lang="de-DE" sz="1600" dirty="0"/>
        </a:p>
      </dgm:t>
    </dgm:pt>
    <dgm:pt modelId="{C450F434-636B-4B25-B6CD-9F54C3EF31F6}" type="parTrans" cxnId="{AF34A5A2-DEE8-4605-A643-A742F4C66C6F}">
      <dgm:prSet/>
      <dgm:spPr/>
      <dgm:t>
        <a:bodyPr/>
        <a:lstStyle/>
        <a:p>
          <a:endParaRPr lang="de-DE"/>
        </a:p>
      </dgm:t>
    </dgm:pt>
    <dgm:pt modelId="{83CD74AB-A239-47C9-B254-AB8B9CD987F3}" type="sibTrans" cxnId="{AF34A5A2-DEE8-4605-A643-A742F4C66C6F}">
      <dgm:prSet/>
      <dgm:spPr/>
      <dgm:t>
        <a:bodyPr/>
        <a:lstStyle/>
        <a:p>
          <a:endParaRPr lang="de-DE"/>
        </a:p>
      </dgm:t>
    </dgm:pt>
    <dgm:pt modelId="{676B91EA-2E1F-4958-BCF7-EDE56D8870B0}">
      <dgm:prSet custT="1"/>
      <dgm:spPr/>
      <dgm:t>
        <a:bodyPr/>
        <a:lstStyle/>
        <a:p>
          <a:r>
            <a:rPr lang="fr-FR" sz="1600" b="0" u="none" dirty="0"/>
            <a:t>Directives d'intégration de l'EFP (L3S)</a:t>
          </a:r>
          <a:endParaRPr lang="en-GB" sz="1600" b="1" u="none" dirty="0"/>
        </a:p>
      </dgm:t>
    </dgm:pt>
    <dgm:pt modelId="{9D6B0628-3DFE-4E23-B24D-54DA96DCECEB}" type="parTrans" cxnId="{FB67ADC1-2073-4652-BAFE-F3E82FC6AE92}">
      <dgm:prSet/>
      <dgm:spPr/>
      <dgm:t>
        <a:bodyPr/>
        <a:lstStyle/>
        <a:p>
          <a:endParaRPr lang="de-DE"/>
        </a:p>
      </dgm:t>
    </dgm:pt>
    <dgm:pt modelId="{5379CB5E-3991-4039-925B-6A9D72604054}" type="sibTrans" cxnId="{FB67ADC1-2073-4652-BAFE-F3E82FC6AE92}">
      <dgm:prSet/>
      <dgm:spPr/>
      <dgm:t>
        <a:bodyPr/>
        <a:lstStyle/>
        <a:p>
          <a:endParaRPr lang="de-DE"/>
        </a:p>
      </dgm:t>
    </dgm:pt>
    <dgm:pt modelId="{480A3189-B741-4E39-84E3-0F6875257C87}">
      <dgm:prSet custT="1"/>
      <dgm:spPr/>
      <dgm:t>
        <a:bodyPr/>
        <a:lstStyle/>
        <a:p>
          <a:r>
            <a:rPr lang="fr-FR" sz="1600" b="0" dirty="0"/>
            <a:t>Manuel du formateur (UCBL) </a:t>
          </a:r>
        </a:p>
      </dgm:t>
    </dgm:pt>
    <dgm:pt modelId="{67F001F4-829F-40A8-AC7F-5F6187FE784F}" type="parTrans" cxnId="{B80367F6-BB7A-49B7-BD91-0CF17E4763A0}">
      <dgm:prSet/>
      <dgm:spPr/>
      <dgm:t>
        <a:bodyPr/>
        <a:lstStyle/>
        <a:p>
          <a:endParaRPr lang="fr-FR"/>
        </a:p>
      </dgm:t>
    </dgm:pt>
    <dgm:pt modelId="{77144D07-A0FB-4737-BDAD-E9476D69DFBE}" type="sibTrans" cxnId="{B80367F6-BB7A-49B7-BD91-0CF17E4763A0}">
      <dgm:prSet/>
      <dgm:spPr/>
      <dgm:t>
        <a:bodyPr/>
        <a:lstStyle/>
        <a:p>
          <a:endParaRPr lang="fr-FR"/>
        </a:p>
      </dgm:t>
    </dgm:pt>
    <dgm:pt modelId="{9FEECCA0-6869-482E-9B4C-42A29DA771D5}" type="pres">
      <dgm:prSet presAssocID="{9D21368C-8416-467C-B738-01EE94FC2D13}" presName="rootnode" presStyleCnt="0">
        <dgm:presLayoutVars>
          <dgm:chMax/>
          <dgm:chPref/>
          <dgm:dir/>
          <dgm:animLvl val="lvl"/>
        </dgm:presLayoutVars>
      </dgm:prSet>
      <dgm:spPr/>
      <dgm:t>
        <a:bodyPr/>
        <a:lstStyle/>
        <a:p>
          <a:endParaRPr lang="fr-FR"/>
        </a:p>
      </dgm:t>
    </dgm:pt>
    <dgm:pt modelId="{97B35B62-0411-47EE-9760-4B1CB22CD249}" type="pres">
      <dgm:prSet presAssocID="{AC1C4642-F57C-4324-BE31-7122539C2790}" presName="composite" presStyleCnt="0"/>
      <dgm:spPr/>
    </dgm:pt>
    <dgm:pt modelId="{BA220CC7-0DCC-41FF-9765-9F23D35777E5}" type="pres">
      <dgm:prSet presAssocID="{AC1C4642-F57C-4324-BE31-7122539C2790}" presName="bentUpArrow1" presStyleLbl="alignImgPlace1" presStyleIdx="0" presStyleCnt="2" custLinFactNeighborX="-39925" custLinFactNeighborY="0"/>
      <dgm:spPr/>
    </dgm:pt>
    <dgm:pt modelId="{9A7CA8A3-2D74-40B3-829F-8CA21A66C4AF}" type="pres">
      <dgm:prSet presAssocID="{AC1C4642-F57C-4324-BE31-7122539C2790}" presName="ParentText" presStyleLbl="node1" presStyleIdx="0" presStyleCnt="3" custScaleX="167700">
        <dgm:presLayoutVars>
          <dgm:chMax val="1"/>
          <dgm:chPref val="1"/>
          <dgm:bulletEnabled val="1"/>
        </dgm:presLayoutVars>
      </dgm:prSet>
      <dgm:spPr/>
      <dgm:t>
        <a:bodyPr/>
        <a:lstStyle/>
        <a:p>
          <a:endParaRPr lang="fr-FR"/>
        </a:p>
      </dgm:t>
    </dgm:pt>
    <dgm:pt modelId="{5F6A8954-083C-42B3-A7B4-C4E6B3103DE9}" type="pres">
      <dgm:prSet presAssocID="{AC1C4642-F57C-4324-BE31-7122539C2790}" presName="ChildText" presStyleLbl="revTx" presStyleIdx="0" presStyleCnt="3" custLinFactNeighborX="91872" custLinFactNeighborY="6771">
        <dgm:presLayoutVars>
          <dgm:chMax val="0"/>
          <dgm:chPref val="0"/>
          <dgm:bulletEnabled val="1"/>
        </dgm:presLayoutVars>
      </dgm:prSet>
      <dgm:spPr/>
    </dgm:pt>
    <dgm:pt modelId="{362A5C27-2A97-4D5B-BADB-80D771B5FBE1}" type="pres">
      <dgm:prSet presAssocID="{E6C0C005-4488-4CD2-B0C1-AC0887E320FC}" presName="sibTrans" presStyleCnt="0"/>
      <dgm:spPr/>
    </dgm:pt>
    <dgm:pt modelId="{B90B838C-ACFA-48A4-AA21-10F76AF3683D}" type="pres">
      <dgm:prSet presAssocID="{F13414A6-B9C3-4DC9-BAD4-171E1D35794E}" presName="composite" presStyleCnt="0"/>
      <dgm:spPr/>
    </dgm:pt>
    <dgm:pt modelId="{17CABDA1-08F7-49EE-B2D0-F073DD9A1C19}" type="pres">
      <dgm:prSet presAssocID="{F13414A6-B9C3-4DC9-BAD4-171E1D35794E}" presName="bentUpArrow1" presStyleLbl="alignImgPlace1" presStyleIdx="1" presStyleCnt="2" custScaleY="134827" custLinFactX="-79988" custLinFactNeighborX="-100000" custLinFactNeighborY="-11370"/>
      <dgm:spPr/>
    </dgm:pt>
    <dgm:pt modelId="{C4D48AD8-D998-4EA5-B160-52B033AC3236}" type="pres">
      <dgm:prSet presAssocID="{F13414A6-B9C3-4DC9-BAD4-171E1D35794E}" presName="ParentText" presStyleLbl="node1" presStyleIdx="1" presStyleCnt="3" custScaleX="115429" custLinFactNeighborX="-34732" custLinFactNeighborY="-2300">
        <dgm:presLayoutVars>
          <dgm:chMax val="1"/>
          <dgm:chPref val="1"/>
          <dgm:bulletEnabled val="1"/>
        </dgm:presLayoutVars>
      </dgm:prSet>
      <dgm:spPr/>
      <dgm:t>
        <a:bodyPr/>
        <a:lstStyle/>
        <a:p>
          <a:endParaRPr lang="fr-FR"/>
        </a:p>
      </dgm:t>
    </dgm:pt>
    <dgm:pt modelId="{8A227779-2D2A-44DD-9650-A51301346F74}" type="pres">
      <dgm:prSet presAssocID="{F13414A6-B9C3-4DC9-BAD4-171E1D35794E}" presName="ChildText" presStyleLbl="revTx" presStyleIdx="1" presStyleCnt="3" custScaleX="456267" custLinFactX="74145" custLinFactNeighborX="100000" custLinFactNeighborY="5388">
        <dgm:presLayoutVars>
          <dgm:chMax val="0"/>
          <dgm:chPref val="0"/>
          <dgm:bulletEnabled val="1"/>
        </dgm:presLayoutVars>
      </dgm:prSet>
      <dgm:spPr/>
      <dgm:t>
        <a:bodyPr/>
        <a:lstStyle/>
        <a:p>
          <a:endParaRPr lang="fr-FR"/>
        </a:p>
      </dgm:t>
    </dgm:pt>
    <dgm:pt modelId="{0EDCF3EC-BC26-43A7-9F5C-0A612D86C087}" type="pres">
      <dgm:prSet presAssocID="{680795F8-0DFC-4197-91DB-043953773542}" presName="sibTrans" presStyleCnt="0"/>
      <dgm:spPr/>
    </dgm:pt>
    <dgm:pt modelId="{BBFCBE64-A322-43D2-AEC5-D46BEE488DB0}" type="pres">
      <dgm:prSet presAssocID="{FBDB6B01-B93F-4625-83E0-E9F36C54E214}" presName="composite" presStyleCnt="0"/>
      <dgm:spPr/>
    </dgm:pt>
    <dgm:pt modelId="{EBE7C0FA-B603-4513-B342-B0FB7A799D11}" type="pres">
      <dgm:prSet presAssocID="{FBDB6B01-B93F-4625-83E0-E9F36C54E214}" presName="ParentText" presStyleLbl="node1" presStyleIdx="2" presStyleCnt="3" custScaleX="121981" custLinFactX="-12134" custLinFactNeighborX="-100000" custLinFactNeighborY="-17796">
        <dgm:presLayoutVars>
          <dgm:chMax val="1"/>
          <dgm:chPref val="1"/>
          <dgm:bulletEnabled val="1"/>
        </dgm:presLayoutVars>
      </dgm:prSet>
      <dgm:spPr/>
      <dgm:t>
        <a:bodyPr/>
        <a:lstStyle/>
        <a:p>
          <a:endParaRPr lang="fr-FR"/>
        </a:p>
      </dgm:t>
    </dgm:pt>
    <dgm:pt modelId="{70AC9AE7-28F5-4A54-9425-35B5A89456CC}" type="pres">
      <dgm:prSet presAssocID="{FBDB6B01-B93F-4625-83E0-E9F36C54E214}" presName="FinalChildText" presStyleLbl="revTx" presStyleIdx="2" presStyleCnt="3" custScaleX="358753" custScaleY="64017" custLinFactNeighborX="-6016" custLinFactNeighborY="-31326">
        <dgm:presLayoutVars>
          <dgm:chMax val="0"/>
          <dgm:chPref val="0"/>
          <dgm:bulletEnabled val="1"/>
        </dgm:presLayoutVars>
      </dgm:prSet>
      <dgm:spPr/>
      <dgm:t>
        <a:bodyPr/>
        <a:lstStyle/>
        <a:p>
          <a:endParaRPr lang="fr-FR"/>
        </a:p>
      </dgm:t>
    </dgm:pt>
  </dgm:ptLst>
  <dgm:cxnLst>
    <dgm:cxn modelId="{46495A24-D03A-4F07-AED6-8D2316DD4396}" srcId="{9D21368C-8416-467C-B738-01EE94FC2D13}" destId="{AC1C4642-F57C-4324-BE31-7122539C2790}" srcOrd="0" destOrd="0" parTransId="{3FC8D80F-F2A5-4726-8BA5-F6656EA32F4C}" sibTransId="{E6C0C005-4488-4CD2-B0C1-AC0887E320FC}"/>
    <dgm:cxn modelId="{4AB6E4C0-B391-417D-87F6-84B9531D5A4F}" type="presOf" srcId="{676B91EA-2E1F-4958-BCF7-EDE56D8870B0}" destId="{70AC9AE7-28F5-4A54-9425-35B5A89456CC}" srcOrd="0" destOrd="1" presId="urn:microsoft.com/office/officeart/2005/8/layout/StepDownProcess"/>
    <dgm:cxn modelId="{FB67ADC1-2073-4652-BAFE-F3E82FC6AE92}" srcId="{FBDB6B01-B93F-4625-83E0-E9F36C54E214}" destId="{676B91EA-2E1F-4958-BCF7-EDE56D8870B0}" srcOrd="1" destOrd="0" parTransId="{9D6B0628-3DFE-4E23-B24D-54DA96DCECEB}" sibTransId="{5379CB5E-3991-4039-925B-6A9D72604054}"/>
    <dgm:cxn modelId="{1C1387B1-6EAB-4E5A-820F-11EF97E21EF8}" type="presOf" srcId="{9D21368C-8416-467C-B738-01EE94FC2D13}" destId="{9FEECCA0-6869-482E-9B4C-42A29DA771D5}" srcOrd="0" destOrd="0" presId="urn:microsoft.com/office/officeart/2005/8/layout/StepDownProcess"/>
    <dgm:cxn modelId="{218CB60D-F6F4-4E10-8D2D-BC8B15B0FDF0}" type="presOf" srcId="{AC1C4642-F57C-4324-BE31-7122539C2790}" destId="{9A7CA8A3-2D74-40B3-829F-8CA21A66C4AF}" srcOrd="0" destOrd="0" presId="urn:microsoft.com/office/officeart/2005/8/layout/StepDownProcess"/>
    <dgm:cxn modelId="{AF34A5A2-DEE8-4605-A643-A742F4C66C6F}" srcId="{FBDB6B01-B93F-4625-83E0-E9F36C54E214}" destId="{1CAC9DD5-2D81-400F-B1AC-9E6C2C40A64F}" srcOrd="0" destOrd="0" parTransId="{C450F434-636B-4B25-B6CD-9F54C3EF31F6}" sibTransId="{83CD74AB-A239-47C9-B254-AB8B9CD987F3}"/>
    <dgm:cxn modelId="{505229BC-F4FD-4634-A737-F563ABBC0298}" type="presOf" srcId="{0D62F9BC-EE1A-4435-A484-CB9B92EFF9AE}" destId="{8A227779-2D2A-44DD-9650-A51301346F74}" srcOrd="0" destOrd="0" presId="urn:microsoft.com/office/officeart/2005/8/layout/StepDownProcess"/>
    <dgm:cxn modelId="{58E16D55-2D6A-4A7B-846C-14BB550EF427}" type="presOf" srcId="{F13414A6-B9C3-4DC9-BAD4-171E1D35794E}" destId="{C4D48AD8-D998-4EA5-B160-52B033AC3236}" srcOrd="0" destOrd="0" presId="urn:microsoft.com/office/officeart/2005/8/layout/StepDownProcess"/>
    <dgm:cxn modelId="{EA971281-DBBC-46DE-BB48-B73379E0064A}" type="presOf" srcId="{480A3189-B741-4E39-84E3-0F6875257C87}" destId="{8A227779-2D2A-44DD-9650-A51301346F74}" srcOrd="0" destOrd="1" presId="urn:microsoft.com/office/officeart/2005/8/layout/StepDownProcess"/>
    <dgm:cxn modelId="{62E60AC5-C764-49D5-AEA6-E549BF26CA98}" srcId="{9D21368C-8416-467C-B738-01EE94FC2D13}" destId="{FBDB6B01-B93F-4625-83E0-E9F36C54E214}" srcOrd="2" destOrd="0" parTransId="{6E9F993E-11CE-4A38-8F60-1A3C6BE295E8}" sibTransId="{F7EBB7BB-3129-494F-8666-98D74852554B}"/>
    <dgm:cxn modelId="{5E98145E-3196-45CB-9DA7-96F8E16193A6}" type="presOf" srcId="{FBDB6B01-B93F-4625-83E0-E9F36C54E214}" destId="{EBE7C0FA-B603-4513-B342-B0FB7A799D11}" srcOrd="0" destOrd="0" presId="urn:microsoft.com/office/officeart/2005/8/layout/StepDownProcess"/>
    <dgm:cxn modelId="{ED4CAD97-0E97-4E26-A4FE-A6E5572D65E0}" srcId="{9D21368C-8416-467C-B738-01EE94FC2D13}" destId="{F13414A6-B9C3-4DC9-BAD4-171E1D35794E}" srcOrd="1" destOrd="0" parTransId="{188BA120-C5DA-4B81-8FB6-62C0969B45AA}" sibTransId="{680795F8-0DFC-4197-91DB-043953773542}"/>
    <dgm:cxn modelId="{B80367F6-BB7A-49B7-BD91-0CF17E4763A0}" srcId="{F13414A6-B9C3-4DC9-BAD4-171E1D35794E}" destId="{480A3189-B741-4E39-84E3-0F6875257C87}" srcOrd="1" destOrd="0" parTransId="{67F001F4-829F-40A8-AC7F-5F6187FE784F}" sibTransId="{77144D07-A0FB-4737-BDAD-E9476D69DFBE}"/>
    <dgm:cxn modelId="{F46E59D7-F48A-45CE-828E-5FD962709E1B}" type="presOf" srcId="{1CAC9DD5-2D81-400F-B1AC-9E6C2C40A64F}" destId="{70AC9AE7-28F5-4A54-9425-35B5A89456CC}" srcOrd="0" destOrd="0" presId="urn:microsoft.com/office/officeart/2005/8/layout/StepDownProcess"/>
    <dgm:cxn modelId="{EB51662E-992E-415A-9B9D-4F19CEFA2E3A}" srcId="{F13414A6-B9C3-4DC9-BAD4-171E1D35794E}" destId="{0D62F9BC-EE1A-4435-A484-CB9B92EFF9AE}" srcOrd="0" destOrd="0" parTransId="{C208C194-E640-4654-9E51-C5358A762A88}" sibTransId="{A34094CA-75B3-4A57-9C91-103EA5746CF7}"/>
    <dgm:cxn modelId="{1FCC1339-3C85-4257-BBC6-D1666C925AD7}" type="presParOf" srcId="{9FEECCA0-6869-482E-9B4C-42A29DA771D5}" destId="{97B35B62-0411-47EE-9760-4B1CB22CD249}" srcOrd="0" destOrd="0" presId="urn:microsoft.com/office/officeart/2005/8/layout/StepDownProcess"/>
    <dgm:cxn modelId="{7D8C27EB-A10D-42DD-854D-804646AB4270}" type="presParOf" srcId="{97B35B62-0411-47EE-9760-4B1CB22CD249}" destId="{BA220CC7-0DCC-41FF-9765-9F23D35777E5}" srcOrd="0" destOrd="0" presId="urn:microsoft.com/office/officeart/2005/8/layout/StepDownProcess"/>
    <dgm:cxn modelId="{6D916994-26FA-437A-8E84-D28DE1164947}" type="presParOf" srcId="{97B35B62-0411-47EE-9760-4B1CB22CD249}" destId="{9A7CA8A3-2D74-40B3-829F-8CA21A66C4AF}" srcOrd="1" destOrd="0" presId="urn:microsoft.com/office/officeart/2005/8/layout/StepDownProcess"/>
    <dgm:cxn modelId="{CE75C293-110C-4374-B9F2-B25CA2155517}" type="presParOf" srcId="{97B35B62-0411-47EE-9760-4B1CB22CD249}" destId="{5F6A8954-083C-42B3-A7B4-C4E6B3103DE9}" srcOrd="2" destOrd="0" presId="urn:microsoft.com/office/officeart/2005/8/layout/StepDownProcess"/>
    <dgm:cxn modelId="{062096C7-77ED-4E85-8208-202147E360E2}" type="presParOf" srcId="{9FEECCA0-6869-482E-9B4C-42A29DA771D5}" destId="{362A5C27-2A97-4D5B-BADB-80D771B5FBE1}" srcOrd="1" destOrd="0" presId="urn:microsoft.com/office/officeart/2005/8/layout/StepDownProcess"/>
    <dgm:cxn modelId="{A55AA3E0-F2DF-453C-BF02-725689A78130}" type="presParOf" srcId="{9FEECCA0-6869-482E-9B4C-42A29DA771D5}" destId="{B90B838C-ACFA-48A4-AA21-10F76AF3683D}" srcOrd="2" destOrd="0" presId="urn:microsoft.com/office/officeart/2005/8/layout/StepDownProcess"/>
    <dgm:cxn modelId="{03558825-83B4-4B7D-8DF5-CDCD3B4DC6CD}" type="presParOf" srcId="{B90B838C-ACFA-48A4-AA21-10F76AF3683D}" destId="{17CABDA1-08F7-49EE-B2D0-F073DD9A1C19}" srcOrd="0" destOrd="0" presId="urn:microsoft.com/office/officeart/2005/8/layout/StepDownProcess"/>
    <dgm:cxn modelId="{4A7872AC-ED53-4837-9B6F-C284ED1C3F76}" type="presParOf" srcId="{B90B838C-ACFA-48A4-AA21-10F76AF3683D}" destId="{C4D48AD8-D998-4EA5-B160-52B033AC3236}" srcOrd="1" destOrd="0" presId="urn:microsoft.com/office/officeart/2005/8/layout/StepDownProcess"/>
    <dgm:cxn modelId="{690532F7-E53D-4FF2-8A16-E4B29E99C299}" type="presParOf" srcId="{B90B838C-ACFA-48A4-AA21-10F76AF3683D}" destId="{8A227779-2D2A-44DD-9650-A51301346F74}" srcOrd="2" destOrd="0" presId="urn:microsoft.com/office/officeart/2005/8/layout/StepDownProcess"/>
    <dgm:cxn modelId="{07A3FF20-B431-4C5C-A4E2-5AA126F5AF55}" type="presParOf" srcId="{9FEECCA0-6869-482E-9B4C-42A29DA771D5}" destId="{0EDCF3EC-BC26-43A7-9F5C-0A612D86C087}" srcOrd="3" destOrd="0" presId="urn:microsoft.com/office/officeart/2005/8/layout/StepDownProcess"/>
    <dgm:cxn modelId="{FDF385D0-EE2B-4A6A-A072-BE0060A17258}" type="presParOf" srcId="{9FEECCA0-6869-482E-9B4C-42A29DA771D5}" destId="{BBFCBE64-A322-43D2-AEC5-D46BEE488DB0}" srcOrd="4" destOrd="0" presId="urn:microsoft.com/office/officeart/2005/8/layout/StepDownProcess"/>
    <dgm:cxn modelId="{50F77169-AF01-4FF1-975D-5CE73ADF0315}" type="presParOf" srcId="{BBFCBE64-A322-43D2-AEC5-D46BEE488DB0}" destId="{EBE7C0FA-B603-4513-B342-B0FB7A799D11}" srcOrd="0" destOrd="0" presId="urn:microsoft.com/office/officeart/2005/8/layout/StepDownProcess"/>
    <dgm:cxn modelId="{16E2BF69-8AD5-45CC-BF98-49A005B75282}" type="presParOf" srcId="{BBFCBE64-A322-43D2-AEC5-D46BEE488DB0}" destId="{70AC9AE7-28F5-4A54-9425-35B5A89456C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21368C-8416-467C-B738-01EE94FC2D1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de-DE"/>
        </a:p>
      </dgm:t>
    </dgm:pt>
    <dgm:pt modelId="{AC1C4642-F57C-4324-BE31-7122539C2790}">
      <dgm:prSet phldrT="[Текст]" custT="1"/>
      <dgm:spPr/>
      <dgm:t>
        <a:bodyPr/>
        <a:lstStyle/>
        <a:p>
          <a:r>
            <a:rPr lang="en-US" sz="1600" b="1" dirty="0"/>
            <a:t>O3 : </a:t>
          </a:r>
          <a:r>
            <a:rPr lang="fr-FR" sz="1600" b="1" dirty="0"/>
            <a:t>Infrastructures des cours de formation  professionnelle ouverts en ligne (VOOC)</a:t>
          </a:r>
          <a:endParaRPr lang="de-DE" sz="1600" b="1" dirty="0"/>
        </a:p>
      </dgm:t>
    </dgm:pt>
    <dgm:pt modelId="{3FC8D80F-F2A5-4726-8BA5-F6656EA32F4C}" type="parTrans" cxnId="{46495A24-D03A-4F07-AED6-8D2316DD4396}">
      <dgm:prSet/>
      <dgm:spPr/>
      <dgm:t>
        <a:bodyPr/>
        <a:lstStyle/>
        <a:p>
          <a:endParaRPr lang="de-DE"/>
        </a:p>
      </dgm:t>
    </dgm:pt>
    <dgm:pt modelId="{E6C0C005-4488-4CD2-B0C1-AC0887E320FC}" type="sibTrans" cxnId="{46495A24-D03A-4F07-AED6-8D2316DD4396}">
      <dgm:prSet/>
      <dgm:spPr/>
      <dgm:t>
        <a:bodyPr/>
        <a:lstStyle/>
        <a:p>
          <a:endParaRPr lang="de-DE"/>
        </a:p>
      </dgm:t>
    </dgm:pt>
    <dgm:pt modelId="{F13414A6-B9C3-4DC9-BAD4-171E1D35794E}">
      <dgm:prSet phldrT="[Текст]" custT="1"/>
      <dgm:spPr/>
      <dgm:t>
        <a:bodyPr/>
        <a:lstStyle/>
        <a:p>
          <a:r>
            <a:rPr lang="en-US" sz="1600" b="1" dirty="0"/>
            <a:t>O3-T1 : </a:t>
          </a:r>
          <a:r>
            <a:rPr lang="fr-FR" sz="1600" b="1" dirty="0"/>
            <a:t>Préparation et déploiement des infrastructures du cours en ligne  (VOOC) MACHINA</a:t>
          </a:r>
          <a:endParaRPr lang="de-DE" sz="1600" dirty="0"/>
        </a:p>
      </dgm:t>
    </dgm:pt>
    <dgm:pt modelId="{188BA120-C5DA-4B81-8FB6-62C0969B45AA}" type="parTrans" cxnId="{ED4CAD97-0E97-4E26-A4FE-A6E5572D65E0}">
      <dgm:prSet/>
      <dgm:spPr/>
      <dgm:t>
        <a:bodyPr/>
        <a:lstStyle/>
        <a:p>
          <a:endParaRPr lang="de-DE"/>
        </a:p>
      </dgm:t>
    </dgm:pt>
    <dgm:pt modelId="{680795F8-0DFC-4197-91DB-043953773542}" type="sibTrans" cxnId="{ED4CAD97-0E97-4E26-A4FE-A6E5572D65E0}">
      <dgm:prSet/>
      <dgm:spPr/>
      <dgm:t>
        <a:bodyPr/>
        <a:lstStyle/>
        <a:p>
          <a:endParaRPr lang="de-DE"/>
        </a:p>
      </dgm:t>
    </dgm:pt>
    <dgm:pt modelId="{0D62F9BC-EE1A-4435-A484-CB9B92EFF9AE}">
      <dgm:prSet phldrT="[Текст]" custT="1"/>
      <dgm:spPr/>
      <dgm:t>
        <a:bodyPr/>
        <a:lstStyle/>
        <a:p>
          <a:r>
            <a:rPr lang="fr-FR" sz="1600" b="0" dirty="0"/>
            <a:t>Identification de plateformes adaptées au cours ouvert en ligne (VOOC) (EXELIA)</a:t>
          </a:r>
          <a:endParaRPr lang="de-DE" sz="1600" dirty="0"/>
        </a:p>
      </dgm:t>
    </dgm:pt>
    <dgm:pt modelId="{C208C194-E640-4654-9E51-C5358A762A88}" type="parTrans" cxnId="{EB51662E-992E-415A-9B9D-4F19CEFA2E3A}">
      <dgm:prSet/>
      <dgm:spPr/>
      <dgm:t>
        <a:bodyPr/>
        <a:lstStyle/>
        <a:p>
          <a:endParaRPr lang="de-DE"/>
        </a:p>
      </dgm:t>
    </dgm:pt>
    <dgm:pt modelId="{A34094CA-75B3-4A57-9C91-103EA5746CF7}" type="sibTrans" cxnId="{EB51662E-992E-415A-9B9D-4F19CEFA2E3A}">
      <dgm:prSet/>
      <dgm:spPr/>
      <dgm:t>
        <a:bodyPr/>
        <a:lstStyle/>
        <a:p>
          <a:endParaRPr lang="de-DE"/>
        </a:p>
      </dgm:t>
    </dgm:pt>
    <dgm:pt modelId="{FBDB6B01-B93F-4625-83E0-E9F36C54E214}">
      <dgm:prSet phldrT="[Текст]" custT="1"/>
      <dgm:spPr/>
      <dgm:t>
        <a:bodyPr/>
        <a:lstStyle/>
        <a:p>
          <a:r>
            <a:rPr lang="en-US" sz="1600" b="1" dirty="0"/>
            <a:t>O3-T2 : </a:t>
          </a:r>
          <a:r>
            <a:rPr lang="fr-FR" sz="1600" b="1" dirty="0"/>
            <a:t>Développement de matériel pédagogique supplémentaire pour le cours en ligne (VOOC)</a:t>
          </a:r>
          <a:endParaRPr lang="de-DE" sz="1600" dirty="0"/>
        </a:p>
      </dgm:t>
    </dgm:pt>
    <dgm:pt modelId="{6E9F993E-11CE-4A38-8F60-1A3C6BE295E8}" type="parTrans" cxnId="{62E60AC5-C764-49D5-AEA6-E549BF26CA98}">
      <dgm:prSet/>
      <dgm:spPr/>
      <dgm:t>
        <a:bodyPr/>
        <a:lstStyle/>
        <a:p>
          <a:endParaRPr lang="de-DE"/>
        </a:p>
      </dgm:t>
    </dgm:pt>
    <dgm:pt modelId="{F7EBB7BB-3129-494F-8666-98D74852554B}" type="sibTrans" cxnId="{62E60AC5-C764-49D5-AEA6-E549BF26CA98}">
      <dgm:prSet/>
      <dgm:spPr/>
      <dgm:t>
        <a:bodyPr/>
        <a:lstStyle/>
        <a:p>
          <a:endParaRPr lang="de-DE"/>
        </a:p>
      </dgm:t>
    </dgm:pt>
    <dgm:pt modelId="{1CAC9DD5-2D81-400F-B1AC-9E6C2C40A64F}">
      <dgm:prSet phldrT="[Текст]" custT="1"/>
      <dgm:spPr/>
      <dgm:t>
        <a:bodyPr/>
        <a:lstStyle/>
        <a:p>
          <a:r>
            <a:rPr lang="fr-FR" sz="1600" dirty="0"/>
            <a:t>Développement de la description des tâches et d'une vidéo pour les unités de formation 1-4 (L3S)</a:t>
          </a:r>
          <a:endParaRPr lang="de-DE" sz="1600" dirty="0"/>
        </a:p>
      </dgm:t>
    </dgm:pt>
    <dgm:pt modelId="{C450F434-636B-4B25-B6CD-9F54C3EF31F6}" type="parTrans" cxnId="{AF34A5A2-DEE8-4605-A643-A742F4C66C6F}">
      <dgm:prSet/>
      <dgm:spPr/>
      <dgm:t>
        <a:bodyPr/>
        <a:lstStyle/>
        <a:p>
          <a:endParaRPr lang="de-DE"/>
        </a:p>
      </dgm:t>
    </dgm:pt>
    <dgm:pt modelId="{83CD74AB-A239-47C9-B254-AB8B9CD987F3}" type="sibTrans" cxnId="{AF34A5A2-DEE8-4605-A643-A742F4C66C6F}">
      <dgm:prSet/>
      <dgm:spPr/>
      <dgm:t>
        <a:bodyPr/>
        <a:lstStyle/>
        <a:p>
          <a:endParaRPr lang="de-DE"/>
        </a:p>
      </dgm:t>
    </dgm:pt>
    <dgm:pt modelId="{81FCC4CD-6663-4BDB-90BB-7DD7ACCE112F}">
      <dgm:prSet custT="1"/>
      <dgm:spPr/>
      <dgm:t>
        <a:bodyPr/>
        <a:lstStyle/>
        <a:p>
          <a:r>
            <a:rPr lang="fr-FR" sz="1600" b="0" dirty="0"/>
            <a:t>Développement d'infrastructures pour le cours en ligne en 6 langues (EXELIA)</a:t>
          </a:r>
        </a:p>
      </dgm:t>
    </dgm:pt>
    <dgm:pt modelId="{945236A1-B9F8-4C66-ADF9-107628327DD3}" type="parTrans" cxnId="{AA006848-2C2D-484D-ABE6-C30808D048DC}">
      <dgm:prSet/>
      <dgm:spPr/>
      <dgm:t>
        <a:bodyPr/>
        <a:lstStyle/>
        <a:p>
          <a:endParaRPr lang="fr-FR"/>
        </a:p>
      </dgm:t>
    </dgm:pt>
    <dgm:pt modelId="{50CAA93E-40B4-4D14-ABEE-A7916D9366F2}" type="sibTrans" cxnId="{AA006848-2C2D-484D-ABE6-C30808D048DC}">
      <dgm:prSet/>
      <dgm:spPr/>
      <dgm:t>
        <a:bodyPr/>
        <a:lstStyle/>
        <a:p>
          <a:endParaRPr lang="fr-FR"/>
        </a:p>
      </dgm:t>
    </dgm:pt>
    <dgm:pt modelId="{7A338441-56B8-4D86-A5B9-9868463836E0}">
      <dgm:prSet custT="1"/>
      <dgm:spPr/>
      <dgm:t>
        <a:bodyPr/>
        <a:lstStyle/>
        <a:p>
          <a:r>
            <a:rPr lang="fr-FR" sz="1600" b="0" dirty="0"/>
            <a:t>Création de matériels descriptifs (EXELIA)</a:t>
          </a:r>
        </a:p>
      </dgm:t>
    </dgm:pt>
    <dgm:pt modelId="{205776AC-F3B6-4A09-9E24-E142D7FCDBC3}" type="parTrans" cxnId="{2E3B9F72-E3F1-491A-A370-EEB74F94450A}">
      <dgm:prSet/>
      <dgm:spPr/>
      <dgm:t>
        <a:bodyPr/>
        <a:lstStyle/>
        <a:p>
          <a:endParaRPr lang="fr-FR"/>
        </a:p>
      </dgm:t>
    </dgm:pt>
    <dgm:pt modelId="{568B19D8-E08E-4D24-A251-9556201EE438}" type="sibTrans" cxnId="{2E3B9F72-E3F1-491A-A370-EEB74F94450A}">
      <dgm:prSet/>
      <dgm:spPr/>
      <dgm:t>
        <a:bodyPr/>
        <a:lstStyle/>
        <a:p>
          <a:endParaRPr lang="fr-FR"/>
        </a:p>
      </dgm:t>
    </dgm:pt>
    <dgm:pt modelId="{2D139B5E-5E0A-4626-8D96-8CB2D7CF14D8}">
      <dgm:prSet custT="1"/>
      <dgm:spPr/>
      <dgm:t>
        <a:bodyPr/>
        <a:lstStyle/>
        <a:p>
          <a:r>
            <a:rPr lang="fr-FR" sz="1600" b="0" dirty="0"/>
            <a:t>Décision collective sur la plateforme (tous les partenaires)</a:t>
          </a:r>
        </a:p>
      </dgm:t>
    </dgm:pt>
    <dgm:pt modelId="{9CA13482-7C99-4BD1-B3F0-E789018F7159}" type="parTrans" cxnId="{A01A49BB-FB56-42FB-AE48-584B5FFFF028}">
      <dgm:prSet/>
      <dgm:spPr/>
      <dgm:t>
        <a:bodyPr/>
        <a:lstStyle/>
        <a:p>
          <a:endParaRPr lang="fr-FR"/>
        </a:p>
      </dgm:t>
    </dgm:pt>
    <dgm:pt modelId="{C0D15E7E-8BC9-4124-A240-089A2310E6B5}" type="sibTrans" cxnId="{A01A49BB-FB56-42FB-AE48-584B5FFFF028}">
      <dgm:prSet/>
      <dgm:spPr/>
      <dgm:t>
        <a:bodyPr/>
        <a:lstStyle/>
        <a:p>
          <a:endParaRPr lang="fr-FR"/>
        </a:p>
      </dgm:t>
    </dgm:pt>
    <dgm:pt modelId="{37293E74-72C4-43E0-93B3-B6258C68E013}">
      <dgm:prSet custT="1"/>
      <dgm:spPr/>
      <dgm:t>
        <a:bodyPr/>
        <a:lstStyle/>
        <a:p>
          <a:r>
            <a:rPr lang="fr-FR" sz="1600" dirty="0"/>
            <a:t>Développement de la description des tâches et d'une vidéo pour les unités de formation 5 à 7 et d'une vidéo d'introduction (ACADEMY)</a:t>
          </a:r>
        </a:p>
      </dgm:t>
    </dgm:pt>
    <dgm:pt modelId="{BD74F13C-0EF9-47E3-ACA2-9532B3980AAC}" type="parTrans" cxnId="{B1A7FCB7-890D-4DAE-9530-90FC281BA1A9}">
      <dgm:prSet/>
      <dgm:spPr/>
      <dgm:t>
        <a:bodyPr/>
        <a:lstStyle/>
        <a:p>
          <a:endParaRPr lang="fr-FR"/>
        </a:p>
      </dgm:t>
    </dgm:pt>
    <dgm:pt modelId="{A3D695A3-9678-4285-AA5B-F997FFC9C0FF}" type="sibTrans" cxnId="{B1A7FCB7-890D-4DAE-9530-90FC281BA1A9}">
      <dgm:prSet/>
      <dgm:spPr/>
      <dgm:t>
        <a:bodyPr/>
        <a:lstStyle/>
        <a:p>
          <a:endParaRPr lang="fr-FR"/>
        </a:p>
      </dgm:t>
    </dgm:pt>
    <dgm:pt modelId="{246D993E-331D-4130-B2B5-767C74F3BCD6}">
      <dgm:prSet custT="1"/>
      <dgm:spPr/>
      <dgm:t>
        <a:bodyPr/>
        <a:lstStyle/>
        <a:p>
          <a:r>
            <a:rPr lang="fr-FR" sz="1600" dirty="0"/>
            <a:t>Développement d'un modèle de certificat (EXELIA)</a:t>
          </a:r>
        </a:p>
      </dgm:t>
    </dgm:pt>
    <dgm:pt modelId="{CC5D48B8-D987-4753-A14E-31C52EDE1CA0}" type="parTrans" cxnId="{130D070C-576B-4DEA-82EC-5B40D8BA1032}">
      <dgm:prSet/>
      <dgm:spPr/>
      <dgm:t>
        <a:bodyPr/>
        <a:lstStyle/>
        <a:p>
          <a:endParaRPr lang="fr-FR"/>
        </a:p>
      </dgm:t>
    </dgm:pt>
    <dgm:pt modelId="{58E0BF87-8A08-43DB-80EE-F1649415E036}" type="sibTrans" cxnId="{130D070C-576B-4DEA-82EC-5B40D8BA1032}">
      <dgm:prSet/>
      <dgm:spPr/>
      <dgm:t>
        <a:bodyPr/>
        <a:lstStyle/>
        <a:p>
          <a:endParaRPr lang="fr-FR"/>
        </a:p>
      </dgm:t>
    </dgm:pt>
    <dgm:pt modelId="{CC52EAD0-EE38-43CC-AA6E-DDAC09765EED}">
      <dgm:prSet custT="1"/>
      <dgm:spPr/>
      <dgm:t>
        <a:bodyPr/>
        <a:lstStyle/>
        <a:p>
          <a:r>
            <a:rPr lang="fr-FR" sz="1600" dirty="0"/>
            <a:t>Traduction des travaux pratiques et des sous-titres des vidéos (Tous les partenaires) </a:t>
          </a:r>
        </a:p>
      </dgm:t>
    </dgm:pt>
    <dgm:pt modelId="{7A157CBE-097D-4C0A-9C8E-E31A8B988543}" type="parTrans" cxnId="{94EA195B-0BB0-42D8-AF6D-762B2F3FBF12}">
      <dgm:prSet/>
      <dgm:spPr/>
      <dgm:t>
        <a:bodyPr/>
        <a:lstStyle/>
        <a:p>
          <a:endParaRPr lang="fr-FR"/>
        </a:p>
      </dgm:t>
    </dgm:pt>
    <dgm:pt modelId="{4673AB8F-AC47-4B6F-8A6E-89259C3D9472}" type="sibTrans" cxnId="{94EA195B-0BB0-42D8-AF6D-762B2F3FBF12}">
      <dgm:prSet/>
      <dgm:spPr/>
      <dgm:t>
        <a:bodyPr/>
        <a:lstStyle/>
        <a:p>
          <a:endParaRPr lang="fr-FR"/>
        </a:p>
      </dgm:t>
    </dgm:pt>
    <dgm:pt modelId="{9FEECCA0-6869-482E-9B4C-42A29DA771D5}" type="pres">
      <dgm:prSet presAssocID="{9D21368C-8416-467C-B738-01EE94FC2D13}" presName="rootnode" presStyleCnt="0">
        <dgm:presLayoutVars>
          <dgm:chMax/>
          <dgm:chPref/>
          <dgm:dir/>
          <dgm:animLvl val="lvl"/>
        </dgm:presLayoutVars>
      </dgm:prSet>
      <dgm:spPr/>
      <dgm:t>
        <a:bodyPr/>
        <a:lstStyle/>
        <a:p>
          <a:endParaRPr lang="fr-FR"/>
        </a:p>
      </dgm:t>
    </dgm:pt>
    <dgm:pt modelId="{97B35B62-0411-47EE-9760-4B1CB22CD249}" type="pres">
      <dgm:prSet presAssocID="{AC1C4642-F57C-4324-BE31-7122539C2790}" presName="composite" presStyleCnt="0"/>
      <dgm:spPr/>
    </dgm:pt>
    <dgm:pt modelId="{BA220CC7-0DCC-41FF-9765-9F23D35777E5}" type="pres">
      <dgm:prSet presAssocID="{AC1C4642-F57C-4324-BE31-7122539C2790}" presName="bentUpArrow1" presStyleLbl="alignImgPlace1" presStyleIdx="0" presStyleCnt="2" custScaleX="107527" custLinFactNeighborX="-95899" custLinFactNeighborY="7289"/>
      <dgm:spPr/>
    </dgm:pt>
    <dgm:pt modelId="{9A7CA8A3-2D74-40B3-829F-8CA21A66C4AF}" type="pres">
      <dgm:prSet presAssocID="{AC1C4642-F57C-4324-BE31-7122539C2790}" presName="ParentText" presStyleLbl="node1" presStyleIdx="0" presStyleCnt="3" custScaleX="167700" custLinFactX="-7911" custLinFactNeighborX="-100000" custLinFactNeighborY="-1216">
        <dgm:presLayoutVars>
          <dgm:chMax val="1"/>
          <dgm:chPref val="1"/>
          <dgm:bulletEnabled val="1"/>
        </dgm:presLayoutVars>
      </dgm:prSet>
      <dgm:spPr/>
      <dgm:t>
        <a:bodyPr/>
        <a:lstStyle/>
        <a:p>
          <a:endParaRPr lang="fr-FR"/>
        </a:p>
      </dgm:t>
    </dgm:pt>
    <dgm:pt modelId="{5F6A8954-083C-42B3-A7B4-C4E6B3103DE9}" type="pres">
      <dgm:prSet presAssocID="{AC1C4642-F57C-4324-BE31-7122539C2790}" presName="ChildText" presStyleLbl="revTx" presStyleIdx="0" presStyleCnt="3" custLinFactNeighborX="91872" custLinFactNeighborY="6771">
        <dgm:presLayoutVars>
          <dgm:chMax val="0"/>
          <dgm:chPref val="0"/>
          <dgm:bulletEnabled val="1"/>
        </dgm:presLayoutVars>
      </dgm:prSet>
      <dgm:spPr/>
    </dgm:pt>
    <dgm:pt modelId="{362A5C27-2A97-4D5B-BADB-80D771B5FBE1}" type="pres">
      <dgm:prSet presAssocID="{E6C0C005-4488-4CD2-B0C1-AC0887E320FC}" presName="sibTrans" presStyleCnt="0"/>
      <dgm:spPr/>
    </dgm:pt>
    <dgm:pt modelId="{B90B838C-ACFA-48A4-AA21-10F76AF3683D}" type="pres">
      <dgm:prSet presAssocID="{F13414A6-B9C3-4DC9-BAD4-171E1D35794E}" presName="composite" presStyleCnt="0"/>
      <dgm:spPr/>
    </dgm:pt>
    <dgm:pt modelId="{17CABDA1-08F7-49EE-B2D0-F073DD9A1C19}" type="pres">
      <dgm:prSet presAssocID="{F13414A6-B9C3-4DC9-BAD4-171E1D35794E}" presName="bentUpArrow1" presStyleLbl="alignImgPlace1" presStyleIdx="1" presStyleCnt="2" custScaleY="152450" custLinFactX="-170364" custLinFactNeighborX="-200000" custLinFactNeighborY="14513"/>
      <dgm:spPr/>
    </dgm:pt>
    <dgm:pt modelId="{C4D48AD8-D998-4EA5-B160-52B033AC3236}" type="pres">
      <dgm:prSet presAssocID="{F13414A6-B9C3-4DC9-BAD4-171E1D35794E}" presName="ParentText" presStyleLbl="node1" presStyleIdx="1" presStyleCnt="3" custScaleX="156867" custScaleY="129817" custLinFactX="-36072" custLinFactNeighborX="-100000" custLinFactNeighborY="-7303">
        <dgm:presLayoutVars>
          <dgm:chMax val="1"/>
          <dgm:chPref val="1"/>
          <dgm:bulletEnabled val="1"/>
        </dgm:presLayoutVars>
      </dgm:prSet>
      <dgm:spPr/>
      <dgm:t>
        <a:bodyPr/>
        <a:lstStyle/>
        <a:p>
          <a:endParaRPr lang="fr-FR"/>
        </a:p>
      </dgm:t>
    </dgm:pt>
    <dgm:pt modelId="{8A227779-2D2A-44DD-9650-A51301346F74}" type="pres">
      <dgm:prSet presAssocID="{F13414A6-B9C3-4DC9-BAD4-171E1D35794E}" presName="ChildText" presStyleLbl="revTx" presStyleIdx="1" presStyleCnt="3" custScaleX="697018" custScaleY="155882" custLinFactX="73464" custLinFactNeighborX="100000" custLinFactNeighborY="-15737">
        <dgm:presLayoutVars>
          <dgm:chMax val="0"/>
          <dgm:chPref val="0"/>
          <dgm:bulletEnabled val="1"/>
        </dgm:presLayoutVars>
      </dgm:prSet>
      <dgm:spPr/>
      <dgm:t>
        <a:bodyPr/>
        <a:lstStyle/>
        <a:p>
          <a:endParaRPr lang="fr-FR"/>
        </a:p>
      </dgm:t>
    </dgm:pt>
    <dgm:pt modelId="{0EDCF3EC-BC26-43A7-9F5C-0A612D86C087}" type="pres">
      <dgm:prSet presAssocID="{680795F8-0DFC-4197-91DB-043953773542}" presName="sibTrans" presStyleCnt="0"/>
      <dgm:spPr/>
    </dgm:pt>
    <dgm:pt modelId="{BBFCBE64-A322-43D2-AEC5-D46BEE488DB0}" type="pres">
      <dgm:prSet presAssocID="{FBDB6B01-B93F-4625-83E0-E9F36C54E214}" presName="composite" presStyleCnt="0"/>
      <dgm:spPr/>
    </dgm:pt>
    <dgm:pt modelId="{EBE7C0FA-B603-4513-B342-B0FB7A799D11}" type="pres">
      <dgm:prSet presAssocID="{FBDB6B01-B93F-4625-83E0-E9F36C54E214}" presName="ParentText" presStyleLbl="node1" presStyleIdx="2" presStyleCnt="3" custScaleX="166918" custScaleY="143070" custLinFactX="-100000" custLinFactNeighborX="-128439" custLinFactNeighborY="-24676">
        <dgm:presLayoutVars>
          <dgm:chMax val="1"/>
          <dgm:chPref val="1"/>
          <dgm:bulletEnabled val="1"/>
        </dgm:presLayoutVars>
      </dgm:prSet>
      <dgm:spPr/>
      <dgm:t>
        <a:bodyPr/>
        <a:lstStyle/>
        <a:p>
          <a:endParaRPr lang="fr-FR"/>
        </a:p>
      </dgm:t>
    </dgm:pt>
    <dgm:pt modelId="{70AC9AE7-28F5-4A54-9425-35B5A89456CC}" type="pres">
      <dgm:prSet presAssocID="{FBDB6B01-B93F-4625-83E0-E9F36C54E214}" presName="FinalChildText" presStyleLbl="revTx" presStyleIdx="2" presStyleCnt="3" custScaleX="687672" custScaleY="214050" custLinFactNeighborX="37065" custLinFactNeighborY="-18746">
        <dgm:presLayoutVars>
          <dgm:chMax val="0"/>
          <dgm:chPref val="0"/>
          <dgm:bulletEnabled val="1"/>
        </dgm:presLayoutVars>
      </dgm:prSet>
      <dgm:spPr/>
      <dgm:t>
        <a:bodyPr/>
        <a:lstStyle/>
        <a:p>
          <a:endParaRPr lang="fr-FR"/>
        </a:p>
      </dgm:t>
    </dgm:pt>
  </dgm:ptLst>
  <dgm:cxnLst>
    <dgm:cxn modelId="{A1DC449E-7C3F-44FD-8798-0F9D4B6BE619}" type="presOf" srcId="{81FCC4CD-6663-4BDB-90BB-7DD7ACCE112F}" destId="{8A227779-2D2A-44DD-9650-A51301346F74}" srcOrd="0" destOrd="1" presId="urn:microsoft.com/office/officeart/2005/8/layout/StepDownProcess"/>
    <dgm:cxn modelId="{EB51662E-992E-415A-9B9D-4F19CEFA2E3A}" srcId="{F13414A6-B9C3-4DC9-BAD4-171E1D35794E}" destId="{0D62F9BC-EE1A-4435-A484-CB9B92EFF9AE}" srcOrd="0" destOrd="0" parTransId="{C208C194-E640-4654-9E51-C5358A762A88}" sibTransId="{A34094CA-75B3-4A57-9C91-103EA5746CF7}"/>
    <dgm:cxn modelId="{4A5AE9E7-1685-4D20-B4FF-F6EB940C4148}" type="presOf" srcId="{FBDB6B01-B93F-4625-83E0-E9F36C54E214}" destId="{EBE7C0FA-B603-4513-B342-B0FB7A799D11}" srcOrd="0" destOrd="0" presId="urn:microsoft.com/office/officeart/2005/8/layout/StepDownProcess"/>
    <dgm:cxn modelId="{B1A7FCB7-890D-4DAE-9530-90FC281BA1A9}" srcId="{FBDB6B01-B93F-4625-83E0-E9F36C54E214}" destId="{37293E74-72C4-43E0-93B3-B6258C68E013}" srcOrd="1" destOrd="0" parTransId="{BD74F13C-0EF9-47E3-ACA2-9532B3980AAC}" sibTransId="{A3D695A3-9678-4285-AA5B-F997FFC9C0FF}"/>
    <dgm:cxn modelId="{2E3B9F72-E3F1-491A-A370-EEB74F94450A}" srcId="{F13414A6-B9C3-4DC9-BAD4-171E1D35794E}" destId="{7A338441-56B8-4D86-A5B9-9868463836E0}" srcOrd="2" destOrd="0" parTransId="{205776AC-F3B6-4A09-9E24-E142D7FCDBC3}" sibTransId="{568B19D8-E08E-4D24-A251-9556201EE438}"/>
    <dgm:cxn modelId="{94EA195B-0BB0-42D8-AF6D-762B2F3FBF12}" srcId="{FBDB6B01-B93F-4625-83E0-E9F36C54E214}" destId="{CC52EAD0-EE38-43CC-AA6E-DDAC09765EED}" srcOrd="3" destOrd="0" parTransId="{7A157CBE-097D-4C0A-9C8E-E31A8B988543}" sibTransId="{4673AB8F-AC47-4B6F-8A6E-89259C3D9472}"/>
    <dgm:cxn modelId="{AA006848-2C2D-484D-ABE6-C30808D048DC}" srcId="{F13414A6-B9C3-4DC9-BAD4-171E1D35794E}" destId="{81FCC4CD-6663-4BDB-90BB-7DD7ACCE112F}" srcOrd="1" destOrd="0" parTransId="{945236A1-B9F8-4C66-ADF9-107628327DD3}" sibTransId="{50CAA93E-40B4-4D14-ABEE-A7916D9366F2}"/>
    <dgm:cxn modelId="{62E60AC5-C764-49D5-AEA6-E549BF26CA98}" srcId="{9D21368C-8416-467C-B738-01EE94FC2D13}" destId="{FBDB6B01-B93F-4625-83E0-E9F36C54E214}" srcOrd="2" destOrd="0" parTransId="{6E9F993E-11CE-4A38-8F60-1A3C6BE295E8}" sibTransId="{F7EBB7BB-3129-494F-8666-98D74852554B}"/>
    <dgm:cxn modelId="{08AA76EC-50C7-427E-BB9E-60A411E40A4A}" type="presOf" srcId="{9D21368C-8416-467C-B738-01EE94FC2D13}" destId="{9FEECCA0-6869-482E-9B4C-42A29DA771D5}" srcOrd="0" destOrd="0" presId="urn:microsoft.com/office/officeart/2005/8/layout/StepDownProcess"/>
    <dgm:cxn modelId="{AF34A5A2-DEE8-4605-A643-A742F4C66C6F}" srcId="{FBDB6B01-B93F-4625-83E0-E9F36C54E214}" destId="{1CAC9DD5-2D81-400F-B1AC-9E6C2C40A64F}" srcOrd="0" destOrd="0" parTransId="{C450F434-636B-4B25-B6CD-9F54C3EF31F6}" sibTransId="{83CD74AB-A239-47C9-B254-AB8B9CD987F3}"/>
    <dgm:cxn modelId="{EEE22134-9905-489E-91D7-4F88080008D0}" type="presOf" srcId="{CC52EAD0-EE38-43CC-AA6E-DDAC09765EED}" destId="{70AC9AE7-28F5-4A54-9425-35B5A89456CC}" srcOrd="0" destOrd="3" presId="urn:microsoft.com/office/officeart/2005/8/layout/StepDownProcess"/>
    <dgm:cxn modelId="{46495A24-D03A-4F07-AED6-8D2316DD4396}" srcId="{9D21368C-8416-467C-B738-01EE94FC2D13}" destId="{AC1C4642-F57C-4324-BE31-7122539C2790}" srcOrd="0" destOrd="0" parTransId="{3FC8D80F-F2A5-4726-8BA5-F6656EA32F4C}" sibTransId="{E6C0C005-4488-4CD2-B0C1-AC0887E320FC}"/>
    <dgm:cxn modelId="{ED4CAD97-0E97-4E26-A4FE-A6E5572D65E0}" srcId="{9D21368C-8416-467C-B738-01EE94FC2D13}" destId="{F13414A6-B9C3-4DC9-BAD4-171E1D35794E}" srcOrd="1" destOrd="0" parTransId="{188BA120-C5DA-4B81-8FB6-62C0969B45AA}" sibTransId="{680795F8-0DFC-4197-91DB-043953773542}"/>
    <dgm:cxn modelId="{42FDB069-438D-4E6F-AC4B-A0813B89A359}" type="presOf" srcId="{0D62F9BC-EE1A-4435-A484-CB9B92EFF9AE}" destId="{8A227779-2D2A-44DD-9650-A51301346F74}" srcOrd="0" destOrd="0" presId="urn:microsoft.com/office/officeart/2005/8/layout/StepDownProcess"/>
    <dgm:cxn modelId="{BBDFD239-F7CE-425C-B35C-70C9FCE41392}" type="presOf" srcId="{7A338441-56B8-4D86-A5B9-9868463836E0}" destId="{8A227779-2D2A-44DD-9650-A51301346F74}" srcOrd="0" destOrd="2" presId="urn:microsoft.com/office/officeart/2005/8/layout/StepDownProcess"/>
    <dgm:cxn modelId="{1D83DDAE-F3CF-4CD3-A9A1-14F5AE7235E0}" type="presOf" srcId="{F13414A6-B9C3-4DC9-BAD4-171E1D35794E}" destId="{C4D48AD8-D998-4EA5-B160-52B033AC3236}" srcOrd="0" destOrd="0" presId="urn:microsoft.com/office/officeart/2005/8/layout/StepDownProcess"/>
    <dgm:cxn modelId="{A01A49BB-FB56-42FB-AE48-584B5FFFF028}" srcId="{F13414A6-B9C3-4DC9-BAD4-171E1D35794E}" destId="{2D139B5E-5E0A-4626-8D96-8CB2D7CF14D8}" srcOrd="3" destOrd="0" parTransId="{9CA13482-7C99-4BD1-B3F0-E789018F7159}" sibTransId="{C0D15E7E-8BC9-4124-A240-089A2310E6B5}"/>
    <dgm:cxn modelId="{72469DF1-3CFD-4388-8772-4801122433C0}" type="presOf" srcId="{37293E74-72C4-43E0-93B3-B6258C68E013}" destId="{70AC9AE7-28F5-4A54-9425-35B5A89456CC}" srcOrd="0" destOrd="1" presId="urn:microsoft.com/office/officeart/2005/8/layout/StepDownProcess"/>
    <dgm:cxn modelId="{130D070C-576B-4DEA-82EC-5B40D8BA1032}" srcId="{FBDB6B01-B93F-4625-83E0-E9F36C54E214}" destId="{246D993E-331D-4130-B2B5-767C74F3BCD6}" srcOrd="2" destOrd="0" parTransId="{CC5D48B8-D987-4753-A14E-31C52EDE1CA0}" sibTransId="{58E0BF87-8A08-43DB-80EE-F1649415E036}"/>
    <dgm:cxn modelId="{306B5A78-7FE5-4C90-BAE3-F11338721DF0}" type="presOf" srcId="{1CAC9DD5-2D81-400F-B1AC-9E6C2C40A64F}" destId="{70AC9AE7-28F5-4A54-9425-35B5A89456CC}" srcOrd="0" destOrd="0" presId="urn:microsoft.com/office/officeart/2005/8/layout/StepDownProcess"/>
    <dgm:cxn modelId="{4954A838-59BE-4F1B-9A44-8D285AD03C86}" type="presOf" srcId="{2D139B5E-5E0A-4626-8D96-8CB2D7CF14D8}" destId="{8A227779-2D2A-44DD-9650-A51301346F74}" srcOrd="0" destOrd="3" presId="urn:microsoft.com/office/officeart/2005/8/layout/StepDownProcess"/>
    <dgm:cxn modelId="{8F89EB42-E2A0-4C8E-B015-500851A87A21}" type="presOf" srcId="{246D993E-331D-4130-B2B5-767C74F3BCD6}" destId="{70AC9AE7-28F5-4A54-9425-35B5A89456CC}" srcOrd="0" destOrd="2" presId="urn:microsoft.com/office/officeart/2005/8/layout/StepDownProcess"/>
    <dgm:cxn modelId="{FF1A34B4-6170-4281-840A-401E5549B7C1}" type="presOf" srcId="{AC1C4642-F57C-4324-BE31-7122539C2790}" destId="{9A7CA8A3-2D74-40B3-829F-8CA21A66C4AF}" srcOrd="0" destOrd="0" presId="urn:microsoft.com/office/officeart/2005/8/layout/StepDownProcess"/>
    <dgm:cxn modelId="{FF090772-84F6-4513-B103-65D3314CF390}" type="presParOf" srcId="{9FEECCA0-6869-482E-9B4C-42A29DA771D5}" destId="{97B35B62-0411-47EE-9760-4B1CB22CD249}" srcOrd="0" destOrd="0" presId="urn:microsoft.com/office/officeart/2005/8/layout/StepDownProcess"/>
    <dgm:cxn modelId="{37F1679E-EDFC-4FA6-8DC6-4EB37A44D68B}" type="presParOf" srcId="{97B35B62-0411-47EE-9760-4B1CB22CD249}" destId="{BA220CC7-0DCC-41FF-9765-9F23D35777E5}" srcOrd="0" destOrd="0" presId="urn:microsoft.com/office/officeart/2005/8/layout/StepDownProcess"/>
    <dgm:cxn modelId="{736CC241-4021-4D98-9CE9-A21F045B91AB}" type="presParOf" srcId="{97B35B62-0411-47EE-9760-4B1CB22CD249}" destId="{9A7CA8A3-2D74-40B3-829F-8CA21A66C4AF}" srcOrd="1" destOrd="0" presId="urn:microsoft.com/office/officeart/2005/8/layout/StepDownProcess"/>
    <dgm:cxn modelId="{405E251A-9E4B-4B4F-9346-5057B1550CE5}" type="presParOf" srcId="{97B35B62-0411-47EE-9760-4B1CB22CD249}" destId="{5F6A8954-083C-42B3-A7B4-C4E6B3103DE9}" srcOrd="2" destOrd="0" presId="urn:microsoft.com/office/officeart/2005/8/layout/StepDownProcess"/>
    <dgm:cxn modelId="{FE1F63E3-F4EA-4C68-A2D9-8F118446757D}" type="presParOf" srcId="{9FEECCA0-6869-482E-9B4C-42A29DA771D5}" destId="{362A5C27-2A97-4D5B-BADB-80D771B5FBE1}" srcOrd="1" destOrd="0" presId="urn:microsoft.com/office/officeart/2005/8/layout/StepDownProcess"/>
    <dgm:cxn modelId="{836BBC0D-0CC6-4064-AC29-F81AC47CCD88}" type="presParOf" srcId="{9FEECCA0-6869-482E-9B4C-42A29DA771D5}" destId="{B90B838C-ACFA-48A4-AA21-10F76AF3683D}" srcOrd="2" destOrd="0" presId="urn:microsoft.com/office/officeart/2005/8/layout/StepDownProcess"/>
    <dgm:cxn modelId="{B93A8EBB-873E-445E-8B80-32D60985BB9F}" type="presParOf" srcId="{B90B838C-ACFA-48A4-AA21-10F76AF3683D}" destId="{17CABDA1-08F7-49EE-B2D0-F073DD9A1C19}" srcOrd="0" destOrd="0" presId="urn:microsoft.com/office/officeart/2005/8/layout/StepDownProcess"/>
    <dgm:cxn modelId="{99D996C7-B3BA-452F-BC28-FBA311282C7E}" type="presParOf" srcId="{B90B838C-ACFA-48A4-AA21-10F76AF3683D}" destId="{C4D48AD8-D998-4EA5-B160-52B033AC3236}" srcOrd="1" destOrd="0" presId="urn:microsoft.com/office/officeart/2005/8/layout/StepDownProcess"/>
    <dgm:cxn modelId="{54677C16-5DA9-4D9D-A9A3-D8B5A701DEF6}" type="presParOf" srcId="{B90B838C-ACFA-48A4-AA21-10F76AF3683D}" destId="{8A227779-2D2A-44DD-9650-A51301346F74}" srcOrd="2" destOrd="0" presId="urn:microsoft.com/office/officeart/2005/8/layout/StepDownProcess"/>
    <dgm:cxn modelId="{3CA98162-001D-40D9-B61A-6F7946A17E41}" type="presParOf" srcId="{9FEECCA0-6869-482E-9B4C-42A29DA771D5}" destId="{0EDCF3EC-BC26-43A7-9F5C-0A612D86C087}" srcOrd="3" destOrd="0" presId="urn:microsoft.com/office/officeart/2005/8/layout/StepDownProcess"/>
    <dgm:cxn modelId="{074AFC23-BC0F-4647-A55D-3067E683140C}" type="presParOf" srcId="{9FEECCA0-6869-482E-9B4C-42A29DA771D5}" destId="{BBFCBE64-A322-43D2-AEC5-D46BEE488DB0}" srcOrd="4" destOrd="0" presId="urn:microsoft.com/office/officeart/2005/8/layout/StepDownProcess"/>
    <dgm:cxn modelId="{212F04DD-D73B-40F8-9949-234DA9CC1F82}" type="presParOf" srcId="{BBFCBE64-A322-43D2-AEC5-D46BEE488DB0}" destId="{EBE7C0FA-B603-4513-B342-B0FB7A799D11}" srcOrd="0" destOrd="0" presId="urn:microsoft.com/office/officeart/2005/8/layout/StepDownProcess"/>
    <dgm:cxn modelId="{1BFED7E5-6346-434A-A65F-CE930426FC7A}" type="presParOf" srcId="{BBFCBE64-A322-43D2-AEC5-D46BEE488DB0}" destId="{70AC9AE7-28F5-4A54-9425-35B5A89456C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20CC7-0DCC-41FF-9765-9F23D35777E5}">
      <dsp:nvSpPr>
        <dsp:cNvPr id="0" name=""/>
        <dsp:cNvSpPr/>
      </dsp:nvSpPr>
      <dsp:spPr>
        <a:xfrm rot="5400000">
          <a:off x="1523621" y="1184904"/>
          <a:ext cx="1048340" cy="119349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CA8A3-2D74-40B3-829F-8CA21A66C4AF}">
      <dsp:nvSpPr>
        <dsp:cNvPr id="0" name=""/>
        <dsp:cNvSpPr/>
      </dsp:nvSpPr>
      <dsp:spPr>
        <a:xfrm>
          <a:off x="1124997" y="22797"/>
          <a:ext cx="2959550" cy="123529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t>O2 : </a:t>
          </a:r>
          <a:r>
            <a:rPr lang="fr-FR" sz="1700" b="1" kern="1200" dirty="0"/>
            <a:t>Structure du programme MACHINA et des ressources pédagogiques libres</a:t>
          </a:r>
          <a:endParaRPr lang="de-DE" sz="1700" b="1" kern="1200" dirty="0"/>
        </a:p>
      </dsp:txBody>
      <dsp:txXfrm>
        <a:off x="1185310" y="83110"/>
        <a:ext cx="2838924" cy="1114668"/>
      </dsp:txXfrm>
    </dsp:sp>
    <dsp:sp modelId="{5F6A8954-083C-42B3-A7B4-C4E6B3103DE9}">
      <dsp:nvSpPr>
        <dsp:cNvPr id="0" name=""/>
        <dsp:cNvSpPr/>
      </dsp:nvSpPr>
      <dsp:spPr>
        <a:xfrm>
          <a:off x="4666380" y="208214"/>
          <a:ext cx="1283538" cy="998419"/>
        </a:xfrm>
        <a:prstGeom prst="rect">
          <a:avLst/>
        </a:prstGeom>
        <a:noFill/>
        <a:ln>
          <a:noFill/>
        </a:ln>
        <a:effectLst/>
      </dsp:spPr>
      <dsp:style>
        <a:lnRef idx="0">
          <a:scrgbClr r="0" g="0" b="0"/>
        </a:lnRef>
        <a:fillRef idx="0">
          <a:scrgbClr r="0" g="0" b="0"/>
        </a:fillRef>
        <a:effectRef idx="0">
          <a:scrgbClr r="0" g="0" b="0"/>
        </a:effectRef>
        <a:fontRef idx="minor"/>
      </dsp:style>
    </dsp:sp>
    <dsp:sp modelId="{17CABDA1-08F7-49EE-B2D0-F073DD9A1C19}">
      <dsp:nvSpPr>
        <dsp:cNvPr id="0" name=""/>
        <dsp:cNvSpPr/>
      </dsp:nvSpPr>
      <dsp:spPr>
        <a:xfrm rot="5400000">
          <a:off x="1343601" y="2453351"/>
          <a:ext cx="1413446" cy="1193498"/>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48AD8-D998-4EA5-B160-52B033AC3236}">
      <dsp:nvSpPr>
        <dsp:cNvPr id="0" name=""/>
        <dsp:cNvSpPr/>
      </dsp:nvSpPr>
      <dsp:spPr>
        <a:xfrm>
          <a:off x="2647471" y="1382029"/>
          <a:ext cx="2037077" cy="123529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t>O2-T3 : </a:t>
          </a:r>
          <a:r>
            <a:rPr lang="fr-FR" sz="1700" b="1" kern="1200" dirty="0"/>
            <a:t>Développement du manuel du formateur</a:t>
          </a:r>
          <a:endParaRPr lang="de-DE" sz="1700" kern="1200" dirty="0"/>
        </a:p>
      </dsp:txBody>
      <dsp:txXfrm>
        <a:off x="2707784" y="1442342"/>
        <a:ext cx="1916451" cy="1114668"/>
      </dsp:txXfrm>
    </dsp:sp>
    <dsp:sp modelId="{8A227779-2D2A-44DD-9650-A51301346F74}">
      <dsp:nvSpPr>
        <dsp:cNvPr id="0" name=""/>
        <dsp:cNvSpPr/>
      </dsp:nvSpPr>
      <dsp:spPr>
        <a:xfrm>
          <a:off x="4796395" y="1582049"/>
          <a:ext cx="5856364" cy="9984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b="0" kern="1200" dirty="0"/>
            <a:t>Rédaction du chapitre sur le cours ouvert en ligne VOOC (EXELIA)</a:t>
          </a:r>
          <a:endParaRPr lang="de-DE" sz="1600" kern="1200" dirty="0"/>
        </a:p>
        <a:p>
          <a:pPr marL="171450" lvl="1" indent="-171450" algn="l" defTabSz="711200">
            <a:lnSpc>
              <a:spcPct val="90000"/>
            </a:lnSpc>
            <a:spcBef>
              <a:spcPct val="0"/>
            </a:spcBef>
            <a:spcAft>
              <a:spcPct val="15000"/>
            </a:spcAft>
            <a:buChar char="••"/>
          </a:pPr>
          <a:r>
            <a:rPr lang="fr-FR" sz="1600" b="0" kern="1200" dirty="0"/>
            <a:t>Manuel du formateur (UCBL) </a:t>
          </a:r>
        </a:p>
      </dsp:txBody>
      <dsp:txXfrm>
        <a:off x="4796395" y="1582049"/>
        <a:ext cx="5856364" cy="998419"/>
      </dsp:txXfrm>
    </dsp:sp>
    <dsp:sp modelId="{EBE7C0FA-B603-4513-B342-B0FB7A799D11}">
      <dsp:nvSpPr>
        <dsp:cNvPr id="0" name=""/>
        <dsp:cNvSpPr/>
      </dsp:nvSpPr>
      <dsp:spPr>
        <a:xfrm>
          <a:off x="2645950" y="2760804"/>
          <a:ext cx="2152706" cy="1235294"/>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a:t>O2-T4 : </a:t>
          </a:r>
          <a:r>
            <a:rPr lang="fr-FR" sz="1700" b="1" kern="1200" dirty="0"/>
            <a:t>Directives d'intégration de l'EFP</a:t>
          </a:r>
          <a:endParaRPr lang="de-DE" sz="1700" kern="1200" dirty="0"/>
        </a:p>
      </dsp:txBody>
      <dsp:txXfrm>
        <a:off x="2706263" y="2821117"/>
        <a:ext cx="2032080" cy="1114668"/>
      </dsp:txXfrm>
    </dsp:sp>
    <dsp:sp modelId="{70AC9AE7-28F5-4A54-9425-35B5A89456CC}">
      <dsp:nvSpPr>
        <dsp:cNvPr id="0" name=""/>
        <dsp:cNvSpPr/>
      </dsp:nvSpPr>
      <dsp:spPr>
        <a:xfrm>
          <a:off x="4845809" y="2965316"/>
          <a:ext cx="4604734" cy="63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endParaRPr lang="de-DE" sz="1600" kern="1200" dirty="0"/>
        </a:p>
        <a:p>
          <a:pPr marL="171450" lvl="1" indent="-171450" algn="l" defTabSz="711200">
            <a:lnSpc>
              <a:spcPct val="90000"/>
            </a:lnSpc>
            <a:spcBef>
              <a:spcPct val="0"/>
            </a:spcBef>
            <a:spcAft>
              <a:spcPct val="15000"/>
            </a:spcAft>
            <a:buChar char="••"/>
          </a:pPr>
          <a:r>
            <a:rPr lang="fr-FR" sz="1600" b="0" u="none" kern="1200" dirty="0"/>
            <a:t>Directives d'intégration de l'EFP (L3S)</a:t>
          </a:r>
          <a:endParaRPr lang="en-GB" sz="1600" b="1" u="none" kern="1200" dirty="0"/>
        </a:p>
      </dsp:txBody>
      <dsp:txXfrm>
        <a:off x="4845809" y="2965316"/>
        <a:ext cx="4604734" cy="6391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20CC7-0DCC-41FF-9765-9F23D35777E5}">
      <dsp:nvSpPr>
        <dsp:cNvPr id="0" name=""/>
        <dsp:cNvSpPr/>
      </dsp:nvSpPr>
      <dsp:spPr>
        <a:xfrm rot="5400000">
          <a:off x="422740" y="941777"/>
          <a:ext cx="812306" cy="99439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7CA8A3-2D74-40B3-829F-8CA21A66C4AF}">
      <dsp:nvSpPr>
        <dsp:cNvPr id="0" name=""/>
        <dsp:cNvSpPr/>
      </dsp:nvSpPr>
      <dsp:spPr>
        <a:xfrm>
          <a:off x="0" y="5276"/>
          <a:ext cx="2293205" cy="957167"/>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O3 : </a:t>
          </a:r>
          <a:r>
            <a:rPr lang="fr-FR" sz="1600" b="1" kern="1200" dirty="0"/>
            <a:t>Infrastructures des cours de formation  professionnelle ouverts en ligne (VOOC)</a:t>
          </a:r>
          <a:endParaRPr lang="de-DE" sz="1600" b="1" kern="1200" dirty="0"/>
        </a:p>
      </dsp:txBody>
      <dsp:txXfrm>
        <a:off x="46733" y="52009"/>
        <a:ext cx="2199739" cy="863701"/>
      </dsp:txXfrm>
    </dsp:sp>
    <dsp:sp modelId="{5F6A8954-083C-42B3-A7B4-C4E6B3103DE9}">
      <dsp:nvSpPr>
        <dsp:cNvPr id="0" name=""/>
        <dsp:cNvSpPr/>
      </dsp:nvSpPr>
      <dsp:spPr>
        <a:xfrm>
          <a:off x="3375542" y="160585"/>
          <a:ext cx="994549" cy="773624"/>
        </a:xfrm>
        <a:prstGeom prst="rect">
          <a:avLst/>
        </a:prstGeom>
        <a:noFill/>
        <a:ln>
          <a:noFill/>
        </a:ln>
        <a:effectLst/>
      </dsp:spPr>
      <dsp:style>
        <a:lnRef idx="0">
          <a:scrgbClr r="0" g="0" b="0"/>
        </a:lnRef>
        <a:fillRef idx="0">
          <a:scrgbClr r="0" g="0" b="0"/>
        </a:fillRef>
        <a:effectRef idx="0">
          <a:scrgbClr r="0" g="0" b="0"/>
        </a:effectRef>
        <a:fontRef idx="minor"/>
      </dsp:style>
    </dsp:sp>
    <dsp:sp modelId="{17CABDA1-08F7-49EE-B2D0-F073DD9A1C19}">
      <dsp:nvSpPr>
        <dsp:cNvPr id="0" name=""/>
        <dsp:cNvSpPr/>
      </dsp:nvSpPr>
      <dsp:spPr>
        <a:xfrm rot="5400000">
          <a:off x="165944" y="2253177"/>
          <a:ext cx="1238360" cy="924781"/>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D48AD8-D998-4EA5-B160-52B033AC3236}">
      <dsp:nvSpPr>
        <dsp:cNvPr id="0" name=""/>
        <dsp:cNvSpPr/>
      </dsp:nvSpPr>
      <dsp:spPr>
        <a:xfrm>
          <a:off x="1339295" y="1022228"/>
          <a:ext cx="2145070" cy="1242565"/>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O3-T1 : </a:t>
          </a:r>
          <a:r>
            <a:rPr lang="fr-FR" sz="1600" b="1" kern="1200" dirty="0"/>
            <a:t>Préparation et déploiement des infrastructures du cours en ligne  (VOOC) MACHINA</a:t>
          </a:r>
          <a:endParaRPr lang="de-DE" sz="1600" kern="1200" dirty="0"/>
        </a:p>
      </dsp:txBody>
      <dsp:txXfrm>
        <a:off x="1399963" y="1082896"/>
        <a:ext cx="2023734" cy="1121229"/>
      </dsp:txXfrm>
    </dsp:sp>
    <dsp:sp modelId="{8A227779-2D2A-44DD-9650-A51301346F74}">
      <dsp:nvSpPr>
        <dsp:cNvPr id="0" name=""/>
        <dsp:cNvSpPr/>
      </dsp:nvSpPr>
      <dsp:spPr>
        <a:xfrm>
          <a:off x="3712629" y="988213"/>
          <a:ext cx="6932187" cy="1205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b="0" kern="1200" dirty="0"/>
            <a:t>Identification de plateformes adaptées au cours ouvert en ligne (VOOC) (EXELIA)</a:t>
          </a:r>
          <a:endParaRPr lang="de-DE" sz="1600" kern="1200" dirty="0"/>
        </a:p>
        <a:p>
          <a:pPr marL="171450" lvl="1" indent="-171450" algn="l" defTabSz="711200">
            <a:lnSpc>
              <a:spcPct val="90000"/>
            </a:lnSpc>
            <a:spcBef>
              <a:spcPct val="0"/>
            </a:spcBef>
            <a:spcAft>
              <a:spcPct val="15000"/>
            </a:spcAft>
            <a:buChar char="••"/>
          </a:pPr>
          <a:r>
            <a:rPr lang="fr-FR" sz="1600" b="0" kern="1200" dirty="0"/>
            <a:t>Développement d'infrastructures pour le cours en ligne en 6 langues (EXELIA)</a:t>
          </a:r>
        </a:p>
        <a:p>
          <a:pPr marL="171450" lvl="1" indent="-171450" algn="l" defTabSz="711200">
            <a:lnSpc>
              <a:spcPct val="90000"/>
            </a:lnSpc>
            <a:spcBef>
              <a:spcPct val="0"/>
            </a:spcBef>
            <a:spcAft>
              <a:spcPct val="15000"/>
            </a:spcAft>
            <a:buChar char="••"/>
          </a:pPr>
          <a:r>
            <a:rPr lang="fr-FR" sz="1600" b="0" kern="1200" dirty="0"/>
            <a:t>Création de matériels descriptifs (EXELIA)</a:t>
          </a:r>
        </a:p>
        <a:p>
          <a:pPr marL="171450" lvl="1" indent="-171450" algn="l" defTabSz="711200">
            <a:lnSpc>
              <a:spcPct val="90000"/>
            </a:lnSpc>
            <a:spcBef>
              <a:spcPct val="0"/>
            </a:spcBef>
            <a:spcAft>
              <a:spcPct val="15000"/>
            </a:spcAft>
            <a:buChar char="••"/>
          </a:pPr>
          <a:r>
            <a:rPr lang="fr-FR" sz="1600" b="0" kern="1200" dirty="0"/>
            <a:t>Décision collective sur la plateforme (tous les partenaires)</a:t>
          </a:r>
        </a:p>
      </dsp:txBody>
      <dsp:txXfrm>
        <a:off x="3712629" y="988213"/>
        <a:ext cx="6932187" cy="1205941"/>
      </dsp:txXfrm>
    </dsp:sp>
    <dsp:sp modelId="{EBE7C0FA-B603-4513-B342-B0FB7A799D11}">
      <dsp:nvSpPr>
        <dsp:cNvPr id="0" name=""/>
        <dsp:cNvSpPr/>
      </dsp:nvSpPr>
      <dsp:spPr>
        <a:xfrm>
          <a:off x="1316971" y="2430626"/>
          <a:ext cx="2282512" cy="1369419"/>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t>O3-T2 : </a:t>
          </a:r>
          <a:r>
            <a:rPr lang="fr-FR" sz="1600" b="1" kern="1200" dirty="0"/>
            <a:t>Développement de matériel pédagogique supplémentaire pour le cours en ligne (VOOC)</a:t>
          </a:r>
          <a:endParaRPr lang="de-DE" sz="1600" kern="1200" dirty="0"/>
        </a:p>
      </dsp:txBody>
      <dsp:txXfrm>
        <a:off x="1383833" y="2497488"/>
        <a:ext cx="2148788" cy="1235695"/>
      </dsp:txXfrm>
    </dsp:sp>
    <dsp:sp modelId="{70AC9AE7-28F5-4A54-9425-35B5A89456CC}">
      <dsp:nvSpPr>
        <dsp:cNvPr id="0" name=""/>
        <dsp:cNvSpPr/>
      </dsp:nvSpPr>
      <dsp:spPr>
        <a:xfrm>
          <a:off x="3712013" y="2378047"/>
          <a:ext cx="6839237" cy="16559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t>Développement de la description des tâches et d'une vidéo pour les unités de formation 1-4 (L3S)</a:t>
          </a:r>
          <a:endParaRPr lang="de-DE" sz="1600" kern="1200" dirty="0"/>
        </a:p>
        <a:p>
          <a:pPr marL="171450" lvl="1" indent="-171450" algn="l" defTabSz="711200">
            <a:lnSpc>
              <a:spcPct val="90000"/>
            </a:lnSpc>
            <a:spcBef>
              <a:spcPct val="0"/>
            </a:spcBef>
            <a:spcAft>
              <a:spcPct val="15000"/>
            </a:spcAft>
            <a:buChar char="••"/>
          </a:pPr>
          <a:r>
            <a:rPr lang="fr-FR" sz="1600" kern="1200" dirty="0"/>
            <a:t>Développement de la description des tâches et d'une vidéo pour les unités de formation 5 à 7 et d'une vidéo d'introduction (ACADEMY)</a:t>
          </a:r>
        </a:p>
        <a:p>
          <a:pPr marL="171450" lvl="1" indent="-171450" algn="l" defTabSz="711200">
            <a:lnSpc>
              <a:spcPct val="90000"/>
            </a:lnSpc>
            <a:spcBef>
              <a:spcPct val="0"/>
            </a:spcBef>
            <a:spcAft>
              <a:spcPct val="15000"/>
            </a:spcAft>
            <a:buChar char="••"/>
          </a:pPr>
          <a:r>
            <a:rPr lang="fr-FR" sz="1600" kern="1200" dirty="0"/>
            <a:t>Développement d'un modèle de certificat (EXELIA)</a:t>
          </a:r>
        </a:p>
        <a:p>
          <a:pPr marL="171450" lvl="1" indent="-171450" algn="l" defTabSz="711200">
            <a:lnSpc>
              <a:spcPct val="90000"/>
            </a:lnSpc>
            <a:spcBef>
              <a:spcPct val="0"/>
            </a:spcBef>
            <a:spcAft>
              <a:spcPct val="15000"/>
            </a:spcAft>
            <a:buChar char="••"/>
          </a:pPr>
          <a:r>
            <a:rPr lang="fr-FR" sz="1600" kern="1200" dirty="0"/>
            <a:t>Traduction des travaux pratiques et des sous-titres des vidéos (Tous les partenaires) </a:t>
          </a:r>
        </a:p>
      </dsp:txBody>
      <dsp:txXfrm>
        <a:off x="3712013" y="2378047"/>
        <a:ext cx="6839237" cy="165594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66E08-4A48-445F-95E8-CACD09C34337}" type="datetimeFigureOut">
              <a:rPr lang="en-US" smtClean="0"/>
              <a:t>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EC448-C298-4ED7-B6CD-542BBE0D2DC2}" type="slidenum">
              <a:rPr lang="en-US" smtClean="0"/>
              <a:t>‹N°›</a:t>
            </a:fld>
            <a:endParaRPr lang="en-US"/>
          </a:p>
        </p:txBody>
      </p:sp>
    </p:spTree>
    <p:extLst>
      <p:ext uri="{BB962C8B-B14F-4D97-AF65-F5344CB8AC3E}">
        <p14:creationId xmlns:p14="http://schemas.microsoft.com/office/powerpoint/2010/main" val="770815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BA5EC448-C298-4ED7-B6CD-542BBE0D2DC2}" type="slidenum">
              <a:rPr lang="en-US" smtClean="0"/>
              <a:t>1</a:t>
            </a:fld>
            <a:endParaRPr lang="en-US"/>
          </a:p>
        </p:txBody>
      </p:sp>
    </p:spTree>
    <p:extLst>
      <p:ext uri="{BB962C8B-B14F-4D97-AF65-F5344CB8AC3E}">
        <p14:creationId xmlns:p14="http://schemas.microsoft.com/office/powerpoint/2010/main" val="1778242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3</a:t>
            </a:fld>
            <a:endParaRPr lang="en-US"/>
          </a:p>
        </p:txBody>
      </p:sp>
    </p:spTree>
    <p:extLst>
      <p:ext uri="{BB962C8B-B14F-4D97-AF65-F5344CB8AC3E}">
        <p14:creationId xmlns:p14="http://schemas.microsoft.com/office/powerpoint/2010/main" val="4031781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6</a:t>
            </a:fld>
            <a:endParaRPr lang="en-US"/>
          </a:p>
        </p:txBody>
      </p:sp>
    </p:spTree>
    <p:extLst>
      <p:ext uri="{BB962C8B-B14F-4D97-AF65-F5344CB8AC3E}">
        <p14:creationId xmlns:p14="http://schemas.microsoft.com/office/powerpoint/2010/main" val="138595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7</a:t>
            </a:fld>
            <a:endParaRPr lang="en-US"/>
          </a:p>
        </p:txBody>
      </p:sp>
    </p:spTree>
    <p:extLst>
      <p:ext uri="{BB962C8B-B14F-4D97-AF65-F5344CB8AC3E}">
        <p14:creationId xmlns:p14="http://schemas.microsoft.com/office/powerpoint/2010/main" val="4026387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8</a:t>
            </a:fld>
            <a:endParaRPr lang="en-US"/>
          </a:p>
        </p:txBody>
      </p:sp>
    </p:spTree>
    <p:extLst>
      <p:ext uri="{BB962C8B-B14F-4D97-AF65-F5344CB8AC3E}">
        <p14:creationId xmlns:p14="http://schemas.microsoft.com/office/powerpoint/2010/main" val="3030802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5EC448-C298-4ED7-B6CD-542BBE0D2DC2}" type="slidenum">
              <a:rPr lang="en-US" smtClean="0"/>
              <a:t>9</a:t>
            </a:fld>
            <a:endParaRPr lang="en-US"/>
          </a:p>
        </p:txBody>
      </p:sp>
    </p:spTree>
    <p:extLst>
      <p:ext uri="{BB962C8B-B14F-4D97-AF65-F5344CB8AC3E}">
        <p14:creationId xmlns:p14="http://schemas.microsoft.com/office/powerpoint/2010/main" val="1996599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A438-6290-4599-ABDA-5E754069D9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0156A7E6-C2EF-4CA1-9330-3E6C7691C1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FA8FB75E-8731-4A56-8CE7-0B05A27069AF}"/>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5" name="Footer Placeholder 4">
            <a:extLst>
              <a:ext uri="{FF2B5EF4-FFF2-40B4-BE49-F238E27FC236}">
                <a16:creationId xmlns:a16="http://schemas.microsoft.com/office/drawing/2014/main" id="{950C1C7C-2C4C-496F-B153-7457AA867D4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55C31A9-1B5D-4CA2-A804-C27485EDA408}"/>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221259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855A-1A7E-4F04-9F6A-30E563FC9C7B}"/>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A495AFBA-8F97-4867-B806-540129B662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EA80CE97-F04F-4BA2-8B04-D44506CFA41B}"/>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5" name="Footer Placeholder 4">
            <a:extLst>
              <a:ext uri="{FF2B5EF4-FFF2-40B4-BE49-F238E27FC236}">
                <a16:creationId xmlns:a16="http://schemas.microsoft.com/office/drawing/2014/main" id="{B3C72B2A-106D-4093-A0F1-AED46D544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F0AF61-76CC-45C4-8DAC-9055497766EC}"/>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5483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F69C01-ECBE-4F19-9B9B-D599DCBF68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E2C73818-480E-46FE-B37A-87DE3F07B8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FAA7F1CF-1A57-4789-A6CB-52BDA4F6B3BE}"/>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5" name="Footer Placeholder 4">
            <a:extLst>
              <a:ext uri="{FF2B5EF4-FFF2-40B4-BE49-F238E27FC236}">
                <a16:creationId xmlns:a16="http://schemas.microsoft.com/office/drawing/2014/main" id="{0D5C9174-B957-4E14-A290-F1E3AF2CEC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D4A4C51-0403-4BE0-B4D8-BBA5840A4175}"/>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440769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34137-C269-4C87-9F8B-01A8643FADB6}"/>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4256617C-8BAC-4F57-85AD-50D9CC4E83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FCAC71F-D569-4D16-94AE-C4F84E871711}"/>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5" name="Footer Placeholder 4">
            <a:extLst>
              <a:ext uri="{FF2B5EF4-FFF2-40B4-BE49-F238E27FC236}">
                <a16:creationId xmlns:a16="http://schemas.microsoft.com/office/drawing/2014/main" id="{5A123427-52B5-4362-99FB-B79AB71309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5680E8-3A46-479C-8A83-0E8C11044049}"/>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7748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599C-8282-4B6E-9CC7-7873D625B4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45BDC74-BA01-4473-8246-3BE04A74AA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47C5A1-ABC6-45F6-9AFC-B649A522AC07}"/>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5" name="Footer Placeholder 4">
            <a:extLst>
              <a:ext uri="{FF2B5EF4-FFF2-40B4-BE49-F238E27FC236}">
                <a16:creationId xmlns:a16="http://schemas.microsoft.com/office/drawing/2014/main" id="{847310F5-9102-46AD-90FB-7F7BB5990D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4DE4891-5123-4CE8-B687-761AE7BB477D}"/>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921240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A03A8-F3F1-48A9-86F6-9B4997027A3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923D8811-E69C-47D3-A816-73303105C4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92FC7A51-91C3-4D4A-B753-774DC9986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796E45DC-3A1E-40D0-9BDE-9DD7F3C24BF5}"/>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6" name="Footer Placeholder 5">
            <a:extLst>
              <a:ext uri="{FF2B5EF4-FFF2-40B4-BE49-F238E27FC236}">
                <a16:creationId xmlns:a16="http://schemas.microsoft.com/office/drawing/2014/main" id="{4044A439-4522-40AA-8A34-D47A4DD291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67D636-1CDD-415E-A211-32125B5905A1}"/>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331888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18DAA-A8B5-4DD8-8CBB-27B348F8EC0C}"/>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D6B1B885-D63C-4131-A484-0BD91BA6D0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851695-C72E-432B-B530-0534E32ADF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3CA8469B-44EF-4035-8864-AE33229423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08EE90C-C1A5-44CD-8EFD-DCDDD14B60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6DE885F2-C84E-4D10-8ABD-DA3178CCAFF5}"/>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8" name="Footer Placeholder 7">
            <a:extLst>
              <a:ext uri="{FF2B5EF4-FFF2-40B4-BE49-F238E27FC236}">
                <a16:creationId xmlns:a16="http://schemas.microsoft.com/office/drawing/2014/main" id="{4F398831-481A-4AE1-9A81-D92BA32CA0D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5EA6BD3-7EED-4423-89B5-41F9C26132D7}"/>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3826597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A76C5-1E4B-4EAB-B87A-B27FCE17A2C4}"/>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354C1FEB-5F86-4E97-A905-524A7EE14BD3}"/>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4" name="Footer Placeholder 3">
            <a:extLst>
              <a:ext uri="{FF2B5EF4-FFF2-40B4-BE49-F238E27FC236}">
                <a16:creationId xmlns:a16="http://schemas.microsoft.com/office/drawing/2014/main" id="{46CDB0F0-BA77-4B8C-B4B2-D5397824B33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51B704-7B56-46D9-A1D2-A273DA7D2973}"/>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9048659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B07162-552F-4179-A7BD-FDEE2381AE84}"/>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3" name="Footer Placeholder 2">
            <a:extLst>
              <a:ext uri="{FF2B5EF4-FFF2-40B4-BE49-F238E27FC236}">
                <a16:creationId xmlns:a16="http://schemas.microsoft.com/office/drawing/2014/main" id="{31EA41A8-C012-41B3-AA7D-A1C2452EEFC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A533815-F297-42F2-9F11-CB74434F1250}"/>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33215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70A12-D99C-43E4-A166-68FF01B11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0B71C7D2-B6C2-4EBB-B87B-0DC1A3C1F4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73E336B5-EE82-4D77-999B-AA0AE3848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350DEA-B468-4928-BA61-8B04E01CE048}"/>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6" name="Footer Placeholder 5">
            <a:extLst>
              <a:ext uri="{FF2B5EF4-FFF2-40B4-BE49-F238E27FC236}">
                <a16:creationId xmlns:a16="http://schemas.microsoft.com/office/drawing/2014/main" id="{9B8C95C3-FD90-4396-81B2-4D489BA933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A99851-B187-445D-84C5-2312947C21E5}"/>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2512447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D86D5-9089-41BB-8CF2-CBF35256D1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E96C98EC-5F1B-4E4E-9945-29B6EE4E7C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E2FCACC6-B34A-4BB0-9CB8-1C7B8668B2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A53174-EE22-4BBF-9079-F42D9D65FE6C}"/>
              </a:ext>
            </a:extLst>
          </p:cNvPr>
          <p:cNvSpPr>
            <a:spLocks noGrp="1"/>
          </p:cNvSpPr>
          <p:nvPr>
            <p:ph type="dt" sz="half" idx="10"/>
          </p:nvPr>
        </p:nvSpPr>
        <p:spPr/>
        <p:txBody>
          <a:bodyPr/>
          <a:lstStyle/>
          <a:p>
            <a:fld id="{48A87A34-81AB-432B-8DAE-1953F412C126}" type="datetimeFigureOut">
              <a:rPr lang="en-US" smtClean="0"/>
              <a:t>12/2/2021</a:t>
            </a:fld>
            <a:endParaRPr lang="en-US" dirty="0"/>
          </a:p>
        </p:txBody>
      </p:sp>
      <p:sp>
        <p:nvSpPr>
          <p:cNvPr id="6" name="Footer Placeholder 5">
            <a:extLst>
              <a:ext uri="{FF2B5EF4-FFF2-40B4-BE49-F238E27FC236}">
                <a16:creationId xmlns:a16="http://schemas.microsoft.com/office/drawing/2014/main" id="{64823CDA-84F0-464C-A583-F2FB1845FEF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28083FB-E52D-4302-950E-4DAD5F3D0575}"/>
              </a:ext>
            </a:extLst>
          </p:cNvPr>
          <p:cNvSpPr>
            <a:spLocks noGrp="1"/>
          </p:cNvSpPr>
          <p:nvPr>
            <p:ph type="sldNum" sz="quarter" idx="12"/>
          </p:nvPr>
        </p:nvSpPr>
        <p:spPr/>
        <p:txBody>
          <a:bodyPr/>
          <a:lstStyle/>
          <a:p>
            <a:fld id="{6D22F896-40B5-4ADD-8801-0D06FADFA095}" type="slidenum">
              <a:rPr lang="en-US" smtClean="0"/>
              <a:t>‹N°›</a:t>
            </a:fld>
            <a:endParaRPr lang="en-US" dirty="0"/>
          </a:p>
        </p:txBody>
      </p:sp>
    </p:spTree>
    <p:extLst>
      <p:ext uri="{BB962C8B-B14F-4D97-AF65-F5344CB8AC3E}">
        <p14:creationId xmlns:p14="http://schemas.microsoft.com/office/powerpoint/2010/main" val="1615681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4C6EF-FC25-482B-8887-8C58CDF295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CB361B21-8E73-49E0-9F7F-1B9BD36F6F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B323D4B3-690F-44D3-AF58-73FED5C1A3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12/2/2021</a:t>
            </a:fld>
            <a:endParaRPr lang="en-US" dirty="0"/>
          </a:p>
        </p:txBody>
      </p:sp>
      <p:sp>
        <p:nvSpPr>
          <p:cNvPr id="5" name="Footer Placeholder 4">
            <a:extLst>
              <a:ext uri="{FF2B5EF4-FFF2-40B4-BE49-F238E27FC236}">
                <a16:creationId xmlns:a16="http://schemas.microsoft.com/office/drawing/2014/main" id="{6E209F8F-83F6-48CE-9C9F-519B6CDCE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C4536FD-1D31-4D04-9B5C-E5839C726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‹N°›</a:t>
            </a:fld>
            <a:endParaRPr lang="en-US" dirty="0"/>
          </a:p>
        </p:txBody>
      </p:sp>
    </p:spTree>
    <p:extLst>
      <p:ext uri="{BB962C8B-B14F-4D97-AF65-F5344CB8AC3E}">
        <p14:creationId xmlns:p14="http://schemas.microsoft.com/office/powerpoint/2010/main" val="3208109098"/>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geeksacademy.it/en-en/index.aspx" TargetMode="External"/><Relationship Id="rId7" Type="http://schemas.openxmlformats.org/officeDocument/2006/relationships/image" Target="../media/image21.png"/><Relationship Id="rId12" Type="http://schemas.openxmlformats.org/officeDocument/2006/relationships/image" Target="../media/image26.jpeg"/><Relationship Id="rId2" Type="http://schemas.openxmlformats.org/officeDocument/2006/relationships/hyperlink" Target="https://www.univ-lyon1.fr/" TargetMode="External"/><Relationship Id="rId1" Type="http://schemas.openxmlformats.org/officeDocument/2006/relationships/slideLayout" Target="../slideLayouts/slideLayout2.xml"/><Relationship Id="rId6" Type="http://schemas.openxmlformats.org/officeDocument/2006/relationships/hyperlink" Target="https://www.l3s.de/en" TargetMode="External"/><Relationship Id="rId11" Type="http://schemas.openxmlformats.org/officeDocument/2006/relationships/image" Target="../media/image25.png"/><Relationship Id="rId5" Type="http://schemas.openxmlformats.org/officeDocument/2006/relationships/hyperlink" Target="https://exelia.gr/" TargetMode="External"/><Relationship Id="rId10" Type="http://schemas.openxmlformats.org/officeDocument/2006/relationships/image" Target="../media/image24.png"/><Relationship Id="rId4" Type="http://schemas.openxmlformats.org/officeDocument/2006/relationships/hyperlink" Target="https://www.edu.ro/ANC" TargetMode="Externa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2" Type="http://schemas.openxmlformats.org/officeDocument/2006/relationships/hyperlink" Target="https://www.facebook.com/MACHINA.ml.project" TargetMode="External"/><Relationship Id="rId1" Type="http://schemas.openxmlformats.org/officeDocument/2006/relationships/slideLayout" Target="../slideLayouts/slideLayout2.xml"/><Relationship Id="rId6" Type="http://schemas.openxmlformats.org/officeDocument/2006/relationships/hyperlink" Target="https://twitter.com/MACHINA41729797" TargetMode="External"/><Relationship Id="rId11" Type="http://schemas.openxmlformats.org/officeDocument/2006/relationships/hyperlink" Target="mailto:parisa.ghodous@univ-lyon1.fr" TargetMode="External"/><Relationship Id="rId5" Type="http://schemas.openxmlformats.org/officeDocument/2006/relationships/image" Target="../media/image28.png"/><Relationship Id="rId10" Type="http://schemas.openxmlformats.org/officeDocument/2006/relationships/image" Target="../media/image4.svg"/><Relationship Id="rId4" Type="http://schemas.openxmlformats.org/officeDocument/2006/relationships/hyperlink" Target="https://www.linkedin.com/company/machina-project/?viewAsMember=true" TargetMode="Externa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snow, nature, night sky&#10;&#10;Description automatically generated">
            <a:extLst>
              <a:ext uri="{FF2B5EF4-FFF2-40B4-BE49-F238E27FC236}">
                <a16:creationId xmlns:a16="http://schemas.microsoft.com/office/drawing/2014/main" id="{FF4CD8D2-A621-4A9B-B715-76F1F92BDC3B}"/>
              </a:ext>
            </a:extLst>
          </p:cNvPr>
          <p:cNvPicPr>
            <a:picLocks noChangeAspect="1"/>
          </p:cNvPicPr>
          <p:nvPr/>
        </p:nvPicPr>
        <p:blipFill rotWithShape="1">
          <a:blip r:embed="rId3"/>
          <a:srcRect r="10403" b="1"/>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sp>
        <p:nvSpPr>
          <p:cNvPr id="3" name="Subtitle 2">
            <a:extLst>
              <a:ext uri="{FF2B5EF4-FFF2-40B4-BE49-F238E27FC236}">
                <a16:creationId xmlns:a16="http://schemas.microsoft.com/office/drawing/2014/main" id="{1C1628AC-ED05-461E-BA8D-DFFAED701024}"/>
              </a:ext>
            </a:extLst>
          </p:cNvPr>
          <p:cNvSpPr>
            <a:spLocks noGrp="1"/>
          </p:cNvSpPr>
          <p:nvPr>
            <p:ph type="subTitle" idx="1"/>
          </p:nvPr>
        </p:nvSpPr>
        <p:spPr>
          <a:xfrm>
            <a:off x="555089" y="2653204"/>
            <a:ext cx="5855871" cy="498125"/>
          </a:xfrm>
        </p:spPr>
        <p:txBody>
          <a:bodyPr>
            <a:normAutofit/>
          </a:bodyPr>
          <a:lstStyle/>
          <a:p>
            <a:pPr algn="l"/>
            <a:r>
              <a:rPr lang="en-US" sz="2200" dirty="0">
                <a:solidFill>
                  <a:srgbClr val="152294"/>
                </a:solidFill>
                <a:effectLst/>
                <a:ea typeface="Times New Roman" panose="02020603050405020304" pitchFamily="18" charset="0"/>
              </a:rPr>
              <a:t>Machina Learning Skills for ICT Professionals</a:t>
            </a:r>
            <a:endParaRPr lang="x-none" sz="2200" dirty="0">
              <a:solidFill>
                <a:srgbClr val="152294"/>
              </a:solidFill>
              <a:cs typeface="Calibri Light" panose="020F0302020204030204" pitchFamily="34" charset="0"/>
            </a:endParaRPr>
          </a:p>
        </p:txBody>
      </p:sp>
      <p:pic>
        <p:nvPicPr>
          <p:cNvPr id="30" name="Picture 29">
            <a:extLst>
              <a:ext uri="{FF2B5EF4-FFF2-40B4-BE49-F238E27FC236}">
                <a16:creationId xmlns:a16="http://schemas.microsoft.com/office/drawing/2014/main" id="{D7AF8D5B-CEC5-43BB-9A6A-C35E8823CD22}"/>
              </a:ext>
            </a:extLst>
          </p:cNvPr>
          <p:cNvPicPr>
            <a:picLocks noChangeAspect="1"/>
          </p:cNvPicPr>
          <p:nvPr/>
        </p:nvPicPr>
        <p:blipFill>
          <a:blip r:embed="rId4"/>
          <a:stretch>
            <a:fillRect/>
          </a:stretch>
        </p:blipFill>
        <p:spPr>
          <a:xfrm>
            <a:off x="0" y="958194"/>
            <a:ext cx="5563069" cy="1663808"/>
          </a:xfrm>
          <a:prstGeom prst="rect">
            <a:avLst/>
          </a:prstGeom>
        </p:spPr>
      </p:pic>
      <p:pic>
        <p:nvPicPr>
          <p:cNvPr id="34" name="Graphic 33">
            <a:extLst>
              <a:ext uri="{FF2B5EF4-FFF2-40B4-BE49-F238E27FC236}">
                <a16:creationId xmlns:a16="http://schemas.microsoft.com/office/drawing/2014/main" id="{D1F76E5B-6986-4B96-AEFC-39CC581CBDB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813040" y="5535394"/>
            <a:ext cx="4268910" cy="1222790"/>
          </a:xfrm>
          <a:prstGeom prst="rect">
            <a:avLst/>
          </a:prstGeom>
        </p:spPr>
      </p:pic>
      <p:sp>
        <p:nvSpPr>
          <p:cNvPr id="2" name="Прямоугольник 1"/>
          <p:cNvSpPr/>
          <p:nvPr/>
        </p:nvSpPr>
        <p:spPr>
          <a:xfrm>
            <a:off x="829409" y="4236244"/>
            <a:ext cx="10400390" cy="1200329"/>
          </a:xfrm>
          <a:prstGeom prst="rect">
            <a:avLst/>
          </a:prstGeom>
        </p:spPr>
        <p:txBody>
          <a:bodyPr wrap="square">
            <a:spAutoFit/>
          </a:bodyPr>
          <a:lstStyle/>
          <a:p>
            <a:r>
              <a:rPr lang="fr-FR" sz="3600" b="1" dirty="0">
                <a:solidFill>
                  <a:srgbClr val="152294"/>
                </a:solidFill>
                <a:ea typeface="Times New Roman" panose="02020603050405020304" pitchFamily="18" charset="0"/>
              </a:rPr>
              <a:t>ÉTAT D'AVANCEMENT DU PROJET ET </a:t>
            </a:r>
          </a:p>
          <a:p>
            <a:r>
              <a:rPr lang="fr-FR" sz="3600" b="1" dirty="0">
                <a:solidFill>
                  <a:srgbClr val="152294"/>
                </a:solidFill>
                <a:ea typeface="Times New Roman" panose="02020603050405020304" pitchFamily="18" charset="0"/>
              </a:rPr>
              <a:t>RÉSULTATS DU DEUXIÈME SEMESTRE</a:t>
            </a:r>
            <a:endParaRPr lang="de-DE" sz="3600" b="1" dirty="0">
              <a:solidFill>
                <a:srgbClr val="152294"/>
              </a:solidFill>
              <a:ea typeface="Times New Roman" panose="02020603050405020304" pitchFamily="18" charset="0"/>
            </a:endParaRPr>
          </a:p>
        </p:txBody>
      </p:sp>
    </p:spTree>
    <p:extLst>
      <p:ext uri="{BB962C8B-B14F-4D97-AF65-F5344CB8AC3E}">
        <p14:creationId xmlns:p14="http://schemas.microsoft.com/office/powerpoint/2010/main" val="233606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540385" y="450392"/>
            <a:ext cx="5995987" cy="795710"/>
          </a:xfrm>
        </p:spPr>
        <p:txBody>
          <a:bodyPr anchor="t">
            <a:normAutofit/>
          </a:bodyPr>
          <a:lstStyle/>
          <a:p>
            <a:r>
              <a:rPr lang="fr-FR" sz="4000" b="1" dirty="0">
                <a:solidFill>
                  <a:srgbClr val="152294"/>
                </a:solidFill>
              </a:rPr>
              <a:t>Ressources pédagogiques </a:t>
            </a:r>
          </a:p>
        </p:txBody>
      </p:sp>
      <p:grpSp>
        <p:nvGrpSpPr>
          <p:cNvPr id="30" name="Group 24">
            <a:extLst>
              <a:ext uri="{FF2B5EF4-FFF2-40B4-BE49-F238E27FC236}">
                <a16:creationId xmlns:a16="http://schemas.microsoft.com/office/drawing/2014/main"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12191999" cy="6858000"/>
            <a:chOff x="1" y="0"/>
            <a:chExt cx="12191999" cy="6858000"/>
          </a:xfrm>
        </p:grpSpPr>
        <p:sp>
          <p:nvSpPr>
            <p:cNvPr id="26" name="Freeform 6">
              <a:extLst>
                <a:ext uri="{FF2B5EF4-FFF2-40B4-BE49-F238E27FC236}">
                  <a16:creationId xmlns:a16="http://schemas.microsoft.com/office/drawing/2014/main"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 y="0"/>
              <a:ext cx="314960"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flipH="1">
              <a:off x="11132444" y="0"/>
              <a:ext cx="1059556"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213645" y="1347903"/>
            <a:ext cx="3948968" cy="2350539"/>
          </a:xfrm>
        </p:spPr>
        <p:txBody>
          <a:bodyPr>
            <a:normAutofit fontScale="92500" lnSpcReduction="10000"/>
          </a:bodyPr>
          <a:lstStyle/>
          <a:p>
            <a:pPr marL="0" indent="0">
              <a:buNone/>
            </a:pPr>
            <a:r>
              <a:rPr lang="fr-FR" sz="1800" b="1" dirty="0">
                <a:solidFill>
                  <a:schemeClr val="bg2">
                    <a:lumMod val="25000"/>
                  </a:schemeClr>
                </a:solidFill>
              </a:rPr>
              <a:t> L'unité d'apprentissage 1 </a:t>
            </a:r>
            <a:r>
              <a:rPr lang="fr-FR" sz="1800" dirty="0">
                <a:solidFill>
                  <a:schemeClr val="bg2">
                    <a:lumMod val="25000"/>
                  </a:schemeClr>
                </a:solidFill>
              </a:rPr>
              <a:t>se compose de :</a:t>
            </a:r>
          </a:p>
          <a:p>
            <a:pPr>
              <a:buFont typeface="Wingdings" panose="05000000000000000000" pitchFamily="2" charset="2"/>
              <a:buChar char="ü"/>
            </a:pPr>
            <a:r>
              <a:rPr lang="fr-FR" sz="1800" dirty="0">
                <a:solidFill>
                  <a:schemeClr val="bg2">
                    <a:lumMod val="25000"/>
                  </a:schemeClr>
                </a:solidFill>
              </a:rPr>
              <a:t>13 pages de notes de cours</a:t>
            </a:r>
          </a:p>
          <a:p>
            <a:pPr>
              <a:buFont typeface="Wingdings" panose="05000000000000000000" pitchFamily="2" charset="2"/>
              <a:buChar char="ü"/>
            </a:pPr>
            <a:r>
              <a:rPr lang="fr-FR" sz="1800" dirty="0">
                <a:solidFill>
                  <a:schemeClr val="bg2">
                    <a:lumMod val="25000"/>
                  </a:schemeClr>
                </a:solidFill>
              </a:rPr>
              <a:t>66 diapositives de présentation</a:t>
            </a:r>
          </a:p>
          <a:p>
            <a:pPr>
              <a:buFont typeface="Wingdings" panose="05000000000000000000" pitchFamily="2" charset="2"/>
              <a:buChar char="ü"/>
            </a:pPr>
            <a:r>
              <a:rPr lang="fr-FR" sz="1800" dirty="0">
                <a:solidFill>
                  <a:schemeClr val="bg2">
                    <a:lumMod val="25000"/>
                  </a:schemeClr>
                </a:solidFill>
              </a:rPr>
              <a:t>10 questions et réponses</a:t>
            </a:r>
          </a:p>
          <a:p>
            <a:pPr>
              <a:buFont typeface="Wingdings" panose="05000000000000000000" pitchFamily="2" charset="2"/>
              <a:buChar char="ü"/>
            </a:pPr>
            <a:r>
              <a:rPr lang="fr-FR" sz="1800" dirty="0">
                <a:solidFill>
                  <a:schemeClr val="bg2">
                    <a:lumMod val="25000"/>
                  </a:schemeClr>
                </a:solidFill>
              </a:rPr>
              <a:t>2 études de cas</a:t>
            </a:r>
          </a:p>
          <a:p>
            <a:pPr>
              <a:buFont typeface="Wingdings" panose="05000000000000000000" pitchFamily="2" charset="2"/>
              <a:buChar char="ü"/>
            </a:pPr>
            <a:r>
              <a:rPr lang="fr-FR" sz="1800" dirty="0">
                <a:solidFill>
                  <a:schemeClr val="bg2">
                    <a:lumMod val="25000"/>
                  </a:schemeClr>
                </a:solidFill>
              </a:rPr>
              <a:t>2 exercices</a:t>
            </a:r>
          </a:p>
          <a:p>
            <a:pPr>
              <a:buFont typeface="Wingdings" panose="05000000000000000000" pitchFamily="2" charset="2"/>
              <a:buChar char="ü"/>
            </a:pPr>
            <a:r>
              <a:rPr lang="fr-FR" sz="1800" dirty="0">
                <a:solidFill>
                  <a:schemeClr val="bg2">
                    <a:lumMod val="25000"/>
                  </a:schemeClr>
                </a:solidFill>
              </a:rPr>
              <a:t>10 questions à choix multiples</a:t>
            </a:r>
            <a:endParaRPr lang="fr-FR" sz="2000" dirty="0">
              <a:solidFill>
                <a:schemeClr val="tx1">
                  <a:alpha val="60000"/>
                </a:schemeClr>
              </a:solidFill>
            </a:endParaRPr>
          </a:p>
        </p:txBody>
      </p:sp>
      <p:pic>
        <p:nvPicPr>
          <p:cNvPr id="8" name="Рисунок 7"/>
          <p:cNvPicPr>
            <a:picLocks noChangeAspect="1"/>
          </p:cNvPicPr>
          <p:nvPr/>
        </p:nvPicPr>
        <p:blipFill>
          <a:blip r:embed="rId2"/>
          <a:stretch>
            <a:fillRect/>
          </a:stretch>
        </p:blipFill>
        <p:spPr>
          <a:xfrm>
            <a:off x="6195749" y="1246102"/>
            <a:ext cx="3737102" cy="2102120"/>
          </a:xfrm>
          <a:prstGeom prst="rect">
            <a:avLst/>
          </a:prstGeom>
          <a:ln>
            <a:solidFill>
              <a:schemeClr val="tx1">
                <a:lumMod val="95000"/>
                <a:lumOff val="5000"/>
              </a:schemeClr>
            </a:solidFill>
          </a:ln>
        </p:spPr>
      </p:pic>
      <p:sp>
        <p:nvSpPr>
          <p:cNvPr id="4" name="Прямоугольник 3"/>
          <p:cNvSpPr/>
          <p:nvPr/>
        </p:nvSpPr>
        <p:spPr>
          <a:xfrm>
            <a:off x="6195749" y="3404215"/>
            <a:ext cx="3737102" cy="523220"/>
          </a:xfrm>
          <a:prstGeom prst="rect">
            <a:avLst/>
          </a:prstGeom>
        </p:spPr>
        <p:txBody>
          <a:bodyPr wrap="square">
            <a:spAutoFit/>
          </a:bodyPr>
          <a:lstStyle/>
          <a:p>
            <a:r>
              <a:rPr lang="fr-FR" sz="1400" dirty="0">
                <a:solidFill>
                  <a:schemeClr val="tx1">
                    <a:lumMod val="65000"/>
                    <a:lumOff val="35000"/>
                  </a:schemeClr>
                </a:solidFill>
              </a:rPr>
              <a:t>Leçon 1 : Introduction à l'apprentissage automatique</a:t>
            </a:r>
            <a:endParaRPr lang="de-DE" sz="1400" dirty="0">
              <a:solidFill>
                <a:schemeClr val="tx1">
                  <a:lumMod val="65000"/>
                  <a:lumOff val="35000"/>
                </a:schemeClr>
              </a:solidFill>
            </a:endParaRPr>
          </a:p>
        </p:txBody>
      </p:sp>
      <p:cxnSp>
        <p:nvCxnSpPr>
          <p:cNvPr id="6" name="Прямая соединительная линия 5"/>
          <p:cNvCxnSpPr/>
          <p:nvPr/>
        </p:nvCxnSpPr>
        <p:spPr>
          <a:xfrm>
            <a:off x="2650823" y="3962400"/>
            <a:ext cx="58291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бъект 2"/>
          <p:cNvSpPr txBox="1">
            <a:spLocks/>
          </p:cNvSpPr>
          <p:nvPr/>
        </p:nvSpPr>
        <p:spPr>
          <a:xfrm>
            <a:off x="1243150" y="4234931"/>
            <a:ext cx="3919463" cy="235053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dirty="0">
                <a:solidFill>
                  <a:schemeClr val="bg2">
                    <a:lumMod val="25000"/>
                  </a:schemeClr>
                </a:solidFill>
              </a:rPr>
              <a:t>Pour </a:t>
            </a:r>
            <a:r>
              <a:rPr lang="fr-FR" sz="1800" b="1" dirty="0">
                <a:solidFill>
                  <a:schemeClr val="bg2">
                    <a:lumMod val="25000"/>
                  </a:schemeClr>
                </a:solidFill>
              </a:rPr>
              <a:t>l'unité d'apprentissage 2 </a:t>
            </a:r>
            <a:r>
              <a:rPr lang="fr-FR" sz="1800" dirty="0">
                <a:solidFill>
                  <a:schemeClr val="bg2">
                    <a:lumMod val="25000"/>
                  </a:schemeClr>
                </a:solidFill>
              </a:rPr>
              <a:t>ont été développés :</a:t>
            </a:r>
          </a:p>
          <a:p>
            <a:pPr>
              <a:buFont typeface="Wingdings" panose="05000000000000000000" pitchFamily="2" charset="2"/>
              <a:buChar char="ü"/>
            </a:pPr>
            <a:r>
              <a:rPr lang="fr-FR" sz="1800" dirty="0">
                <a:solidFill>
                  <a:schemeClr val="bg2">
                    <a:lumMod val="25000"/>
                  </a:schemeClr>
                </a:solidFill>
              </a:rPr>
              <a:t>13 pages de notes de cours</a:t>
            </a:r>
          </a:p>
          <a:p>
            <a:pPr>
              <a:buFont typeface="Wingdings" panose="05000000000000000000" pitchFamily="2" charset="2"/>
              <a:buChar char="ü"/>
            </a:pPr>
            <a:r>
              <a:rPr lang="fr-FR" sz="1800" dirty="0">
                <a:solidFill>
                  <a:schemeClr val="bg2">
                    <a:lumMod val="25000"/>
                  </a:schemeClr>
                </a:solidFill>
              </a:rPr>
              <a:t>66 diapositives de présentation</a:t>
            </a:r>
          </a:p>
          <a:p>
            <a:pPr>
              <a:buFont typeface="Wingdings" panose="05000000000000000000" pitchFamily="2" charset="2"/>
              <a:buChar char="ü"/>
            </a:pPr>
            <a:r>
              <a:rPr lang="fr-FR" sz="1800" dirty="0">
                <a:solidFill>
                  <a:schemeClr val="bg2">
                    <a:lumMod val="25000"/>
                  </a:schemeClr>
                </a:solidFill>
              </a:rPr>
              <a:t>10 questions et réponses</a:t>
            </a:r>
          </a:p>
          <a:p>
            <a:pPr>
              <a:buFont typeface="Wingdings" panose="05000000000000000000" pitchFamily="2" charset="2"/>
              <a:buChar char="ü"/>
            </a:pPr>
            <a:r>
              <a:rPr lang="fr-FR" sz="1800" dirty="0">
                <a:solidFill>
                  <a:schemeClr val="bg2">
                    <a:lumMod val="25000"/>
                  </a:schemeClr>
                </a:solidFill>
              </a:rPr>
              <a:t>2 études de cas</a:t>
            </a:r>
          </a:p>
          <a:p>
            <a:pPr>
              <a:buFont typeface="Wingdings" panose="05000000000000000000" pitchFamily="2" charset="2"/>
              <a:buChar char="ü"/>
            </a:pPr>
            <a:r>
              <a:rPr lang="fr-FR" sz="1800" dirty="0">
                <a:solidFill>
                  <a:schemeClr val="bg2">
                    <a:lumMod val="25000"/>
                  </a:schemeClr>
                </a:solidFill>
              </a:rPr>
              <a:t>2 exercices</a:t>
            </a:r>
          </a:p>
          <a:p>
            <a:pPr>
              <a:buFont typeface="Wingdings" panose="05000000000000000000" pitchFamily="2" charset="2"/>
              <a:buChar char="ü"/>
            </a:pPr>
            <a:r>
              <a:rPr lang="fr-FR" sz="1800" dirty="0">
                <a:solidFill>
                  <a:schemeClr val="bg2">
                    <a:lumMod val="25000"/>
                  </a:schemeClr>
                </a:solidFill>
              </a:rPr>
              <a:t>10 questions à choix multiples</a:t>
            </a:r>
          </a:p>
          <a:p>
            <a:endParaRPr lang="de-DE" sz="2000" dirty="0">
              <a:solidFill>
                <a:schemeClr val="tx1">
                  <a:alpha val="60000"/>
                </a:schemeClr>
              </a:solidFill>
            </a:endParaRPr>
          </a:p>
        </p:txBody>
      </p:sp>
      <p:pic>
        <p:nvPicPr>
          <p:cNvPr id="16" name="Рисунок 15"/>
          <p:cNvPicPr>
            <a:picLocks noChangeAspect="1"/>
          </p:cNvPicPr>
          <p:nvPr/>
        </p:nvPicPr>
        <p:blipFill>
          <a:blip r:embed="rId3"/>
          <a:stretch>
            <a:fillRect/>
          </a:stretch>
        </p:blipFill>
        <p:spPr>
          <a:xfrm>
            <a:off x="6195749" y="4253261"/>
            <a:ext cx="3737102" cy="2102120"/>
          </a:xfrm>
          <a:prstGeom prst="rect">
            <a:avLst/>
          </a:prstGeom>
          <a:ln>
            <a:solidFill>
              <a:schemeClr val="tx1"/>
            </a:solidFill>
          </a:ln>
        </p:spPr>
      </p:pic>
      <p:sp>
        <p:nvSpPr>
          <p:cNvPr id="10" name="Прямоугольник 9"/>
          <p:cNvSpPr/>
          <p:nvPr/>
        </p:nvSpPr>
        <p:spPr>
          <a:xfrm>
            <a:off x="6195749" y="6471045"/>
            <a:ext cx="3966355" cy="307777"/>
          </a:xfrm>
          <a:prstGeom prst="rect">
            <a:avLst/>
          </a:prstGeom>
        </p:spPr>
        <p:txBody>
          <a:bodyPr wrap="square">
            <a:spAutoFit/>
          </a:bodyPr>
          <a:lstStyle/>
          <a:p>
            <a:r>
              <a:rPr lang="fr-FR" sz="1400" dirty="0">
                <a:solidFill>
                  <a:schemeClr val="tx1">
                    <a:lumMod val="65000"/>
                    <a:lumOff val="35000"/>
                  </a:schemeClr>
                </a:solidFill>
              </a:rPr>
              <a:t>Leçon 1 : Ensembles, relations, fonctions, dérivées</a:t>
            </a:r>
            <a:endParaRPr lang="de-DE" sz="1400" dirty="0">
              <a:solidFill>
                <a:schemeClr val="tx1">
                  <a:lumMod val="65000"/>
                  <a:lumOff val="35000"/>
                </a:schemeClr>
              </a:solidFill>
            </a:endParaRPr>
          </a:p>
        </p:txBody>
      </p:sp>
    </p:spTree>
    <p:extLst>
      <p:ext uri="{BB962C8B-B14F-4D97-AF65-F5344CB8AC3E}">
        <p14:creationId xmlns:p14="http://schemas.microsoft.com/office/powerpoint/2010/main" val="3585711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4">
            <a:extLst>
              <a:ext uri="{FF2B5EF4-FFF2-40B4-BE49-F238E27FC236}">
                <a16:creationId xmlns:a16="http://schemas.microsoft.com/office/drawing/2014/main"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47" y="0"/>
            <a:ext cx="12192000" cy="6858000"/>
            <a:chOff x="-3047" y="0"/>
            <a:chExt cx="12192000" cy="6858000"/>
          </a:xfrm>
        </p:grpSpPr>
        <p:sp>
          <p:nvSpPr>
            <p:cNvPr id="26" name="Freeform 6">
              <a:extLst>
                <a:ext uri="{FF2B5EF4-FFF2-40B4-BE49-F238E27FC236}">
                  <a16:creationId xmlns:a16="http://schemas.microsoft.com/office/drawing/2014/main"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rot="5400000">
              <a:off x="5244591" y="-5247638"/>
              <a:ext cx="1696723" cy="12192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591276" y="1995848"/>
            <a:ext cx="3291904" cy="2154397"/>
          </a:xfrm>
        </p:spPr>
        <p:txBody>
          <a:bodyPr>
            <a:normAutofit fontScale="85000" lnSpcReduction="20000"/>
          </a:bodyPr>
          <a:lstStyle/>
          <a:p>
            <a:pPr marL="0" indent="0">
              <a:buNone/>
            </a:pPr>
            <a:r>
              <a:rPr lang="fr-FR" sz="2000" b="1" dirty="0">
                <a:solidFill>
                  <a:schemeClr val="tx1">
                    <a:lumMod val="75000"/>
                    <a:lumOff val="25000"/>
                  </a:schemeClr>
                </a:solidFill>
              </a:rPr>
              <a:t>L'unité d'apprentissage 3 </a:t>
            </a:r>
            <a:r>
              <a:rPr lang="fr-FR" sz="2000" dirty="0">
                <a:solidFill>
                  <a:schemeClr val="tx1">
                    <a:lumMod val="75000"/>
                    <a:lumOff val="25000"/>
                  </a:schemeClr>
                </a:solidFill>
              </a:rPr>
              <a:t>inclut :</a:t>
            </a:r>
          </a:p>
          <a:p>
            <a:pPr>
              <a:buFont typeface="Wingdings" panose="05000000000000000000" pitchFamily="2" charset="2"/>
              <a:buChar char="ü"/>
            </a:pPr>
            <a:r>
              <a:rPr lang="fr-FR" sz="2000" dirty="0">
                <a:solidFill>
                  <a:schemeClr val="tx1">
                    <a:lumMod val="75000"/>
                    <a:lumOff val="25000"/>
                  </a:schemeClr>
                </a:solidFill>
              </a:rPr>
              <a:t>19 pages de notes de cours</a:t>
            </a:r>
          </a:p>
          <a:p>
            <a:pPr>
              <a:buFont typeface="Wingdings" panose="05000000000000000000" pitchFamily="2" charset="2"/>
              <a:buChar char="ü"/>
            </a:pPr>
            <a:r>
              <a:rPr lang="fr-FR" sz="2000" dirty="0">
                <a:solidFill>
                  <a:schemeClr val="tx1">
                    <a:lumMod val="75000"/>
                    <a:lumOff val="25000"/>
                  </a:schemeClr>
                </a:solidFill>
              </a:rPr>
              <a:t>131 diapositives de présentation</a:t>
            </a:r>
          </a:p>
          <a:p>
            <a:pPr>
              <a:buFont typeface="Wingdings" panose="05000000000000000000" pitchFamily="2" charset="2"/>
              <a:buChar char="ü"/>
            </a:pPr>
            <a:r>
              <a:rPr lang="fr-FR" sz="2000" dirty="0">
                <a:solidFill>
                  <a:schemeClr val="tx1">
                    <a:lumMod val="75000"/>
                    <a:lumOff val="25000"/>
                  </a:schemeClr>
                </a:solidFill>
              </a:rPr>
              <a:t>15 questions et réponses</a:t>
            </a:r>
          </a:p>
          <a:p>
            <a:pPr>
              <a:buFont typeface="Wingdings" panose="05000000000000000000" pitchFamily="2" charset="2"/>
              <a:buChar char="ü"/>
            </a:pPr>
            <a:r>
              <a:rPr lang="fr-FR" sz="2000" dirty="0">
                <a:solidFill>
                  <a:schemeClr val="tx1">
                    <a:lumMod val="75000"/>
                    <a:lumOff val="25000"/>
                  </a:schemeClr>
                </a:solidFill>
              </a:rPr>
              <a:t>2 études de cas</a:t>
            </a:r>
          </a:p>
          <a:p>
            <a:pPr>
              <a:buFont typeface="Wingdings" panose="05000000000000000000" pitchFamily="2" charset="2"/>
              <a:buChar char="ü"/>
            </a:pPr>
            <a:r>
              <a:rPr lang="fr-FR" sz="2000" dirty="0">
                <a:solidFill>
                  <a:schemeClr val="tx1">
                    <a:lumMod val="75000"/>
                    <a:lumOff val="25000"/>
                  </a:schemeClr>
                </a:solidFill>
              </a:rPr>
              <a:t>3 exercices</a:t>
            </a:r>
          </a:p>
          <a:p>
            <a:pPr>
              <a:buFont typeface="Wingdings" panose="05000000000000000000" pitchFamily="2" charset="2"/>
              <a:buChar char="ü"/>
            </a:pPr>
            <a:r>
              <a:rPr lang="fr-FR" sz="2000" dirty="0">
                <a:solidFill>
                  <a:schemeClr val="tx1">
                    <a:lumMod val="75000"/>
                    <a:lumOff val="25000"/>
                  </a:schemeClr>
                </a:solidFill>
              </a:rPr>
              <a:t>15 questions à choix multiples</a:t>
            </a:r>
            <a:endParaRPr lang="en-US" sz="2000" dirty="0">
              <a:solidFill>
                <a:schemeClr val="tx1">
                  <a:lumMod val="75000"/>
                  <a:lumOff val="25000"/>
                </a:schemeClr>
              </a:solidFill>
            </a:endParaRPr>
          </a:p>
        </p:txBody>
      </p:sp>
      <p:sp>
        <p:nvSpPr>
          <p:cNvPr id="11" name="Заголовок 1"/>
          <p:cNvSpPr txBox="1">
            <a:spLocks/>
          </p:cNvSpPr>
          <p:nvPr/>
        </p:nvSpPr>
        <p:spPr>
          <a:xfrm>
            <a:off x="540385" y="450392"/>
            <a:ext cx="5995987" cy="66123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152294"/>
                </a:solidFill>
              </a:rPr>
              <a:t>Ressources pédagogiques </a:t>
            </a:r>
          </a:p>
        </p:txBody>
      </p:sp>
      <p:sp>
        <p:nvSpPr>
          <p:cNvPr id="13" name="Объект 2"/>
          <p:cNvSpPr txBox="1">
            <a:spLocks/>
          </p:cNvSpPr>
          <p:nvPr/>
        </p:nvSpPr>
        <p:spPr>
          <a:xfrm>
            <a:off x="6936148" y="1970470"/>
            <a:ext cx="4036735" cy="2154397"/>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000" dirty="0">
                <a:solidFill>
                  <a:schemeClr val="tx1">
                    <a:lumMod val="75000"/>
                    <a:lumOff val="25000"/>
                  </a:schemeClr>
                </a:solidFill>
              </a:rPr>
              <a:t>Pour </a:t>
            </a:r>
            <a:r>
              <a:rPr lang="fr-FR" sz="2000" b="1" dirty="0">
                <a:solidFill>
                  <a:schemeClr val="tx1">
                    <a:lumMod val="75000"/>
                    <a:lumOff val="25000"/>
                  </a:schemeClr>
                </a:solidFill>
              </a:rPr>
              <a:t>l'unité d'apprentissage </a:t>
            </a:r>
            <a:r>
              <a:rPr lang="fr-FR" sz="2000" dirty="0">
                <a:solidFill>
                  <a:schemeClr val="tx1">
                    <a:lumMod val="75000"/>
                    <a:lumOff val="25000"/>
                  </a:schemeClr>
                </a:solidFill>
              </a:rPr>
              <a:t>4 ont été créés :</a:t>
            </a:r>
          </a:p>
          <a:p>
            <a:pPr>
              <a:buFont typeface="Wingdings" panose="05000000000000000000" pitchFamily="2" charset="2"/>
              <a:buChar char="ü"/>
            </a:pPr>
            <a:r>
              <a:rPr lang="fr-FR" sz="2000" dirty="0">
                <a:solidFill>
                  <a:schemeClr val="tx1">
                    <a:lumMod val="75000"/>
                    <a:lumOff val="25000"/>
                  </a:schemeClr>
                </a:solidFill>
              </a:rPr>
              <a:t>24 pages de notes de cours</a:t>
            </a:r>
          </a:p>
          <a:p>
            <a:pPr>
              <a:buFont typeface="Wingdings" panose="05000000000000000000" pitchFamily="2" charset="2"/>
              <a:buChar char="ü"/>
            </a:pPr>
            <a:r>
              <a:rPr lang="fr-FR" sz="2000" dirty="0">
                <a:solidFill>
                  <a:schemeClr val="tx1">
                    <a:lumMod val="75000"/>
                    <a:lumOff val="25000"/>
                  </a:schemeClr>
                </a:solidFill>
              </a:rPr>
              <a:t>66 diapositives de présentation</a:t>
            </a:r>
          </a:p>
          <a:p>
            <a:pPr>
              <a:buFont typeface="Wingdings" panose="05000000000000000000" pitchFamily="2" charset="2"/>
              <a:buChar char="ü"/>
            </a:pPr>
            <a:r>
              <a:rPr lang="fr-FR" sz="2000" dirty="0">
                <a:solidFill>
                  <a:schemeClr val="tx1">
                    <a:lumMod val="75000"/>
                    <a:lumOff val="25000"/>
                  </a:schemeClr>
                </a:solidFill>
              </a:rPr>
              <a:t>18 questions et réponses</a:t>
            </a:r>
          </a:p>
          <a:p>
            <a:pPr>
              <a:buFont typeface="Wingdings" panose="05000000000000000000" pitchFamily="2" charset="2"/>
              <a:buChar char="ü"/>
            </a:pPr>
            <a:r>
              <a:rPr lang="fr-FR" sz="2000" dirty="0">
                <a:solidFill>
                  <a:schemeClr val="tx1">
                    <a:lumMod val="75000"/>
                    <a:lumOff val="25000"/>
                  </a:schemeClr>
                </a:solidFill>
              </a:rPr>
              <a:t>2 études de cas</a:t>
            </a:r>
          </a:p>
          <a:p>
            <a:pPr>
              <a:buFont typeface="Wingdings" panose="05000000000000000000" pitchFamily="2" charset="2"/>
              <a:buChar char="ü"/>
            </a:pPr>
            <a:r>
              <a:rPr lang="fr-FR" sz="2000" dirty="0">
                <a:solidFill>
                  <a:schemeClr val="tx1">
                    <a:lumMod val="75000"/>
                    <a:lumOff val="25000"/>
                  </a:schemeClr>
                </a:solidFill>
              </a:rPr>
              <a:t>2 exercices</a:t>
            </a:r>
          </a:p>
          <a:p>
            <a:pPr>
              <a:buFont typeface="Wingdings" panose="05000000000000000000" pitchFamily="2" charset="2"/>
              <a:buChar char="ü"/>
            </a:pPr>
            <a:r>
              <a:rPr lang="fr-FR" sz="2000" dirty="0">
                <a:solidFill>
                  <a:schemeClr val="tx1">
                    <a:lumMod val="75000"/>
                    <a:lumOff val="25000"/>
                  </a:schemeClr>
                </a:solidFill>
              </a:rPr>
              <a:t>15 questions à choix multiples</a:t>
            </a:r>
            <a:endParaRPr lang="en-US" sz="2000" dirty="0">
              <a:solidFill>
                <a:schemeClr val="tx1">
                  <a:lumMod val="75000"/>
                  <a:lumOff val="25000"/>
                </a:schemeClr>
              </a:solidFill>
            </a:endParaRPr>
          </a:p>
        </p:txBody>
      </p:sp>
      <p:pic>
        <p:nvPicPr>
          <p:cNvPr id="14" name="Рисунок 13"/>
          <p:cNvPicPr>
            <a:picLocks noChangeAspect="1"/>
          </p:cNvPicPr>
          <p:nvPr/>
        </p:nvPicPr>
        <p:blipFill>
          <a:blip r:embed="rId2"/>
          <a:stretch>
            <a:fillRect/>
          </a:stretch>
        </p:blipFill>
        <p:spPr>
          <a:xfrm>
            <a:off x="1621441" y="4516064"/>
            <a:ext cx="3261738" cy="1834727"/>
          </a:xfrm>
          <a:prstGeom prst="rect">
            <a:avLst/>
          </a:prstGeom>
          <a:ln>
            <a:solidFill>
              <a:schemeClr val="tx1"/>
            </a:solidFill>
          </a:ln>
        </p:spPr>
      </p:pic>
      <p:sp>
        <p:nvSpPr>
          <p:cNvPr id="7" name="Прямоугольник 6"/>
          <p:cNvSpPr/>
          <p:nvPr/>
        </p:nvSpPr>
        <p:spPr>
          <a:xfrm>
            <a:off x="1429984" y="6388731"/>
            <a:ext cx="4592989" cy="307777"/>
          </a:xfrm>
          <a:prstGeom prst="rect">
            <a:avLst/>
          </a:prstGeom>
        </p:spPr>
        <p:txBody>
          <a:bodyPr wrap="none">
            <a:spAutoFit/>
          </a:bodyPr>
          <a:lstStyle/>
          <a:p>
            <a:pPr marL="355600" indent="-263525"/>
            <a:r>
              <a:rPr lang="fr-FR" sz="1400" dirty="0">
                <a:solidFill>
                  <a:schemeClr val="tx1">
                    <a:lumMod val="65000"/>
                    <a:lumOff val="35000"/>
                  </a:schemeClr>
                </a:solidFill>
              </a:rPr>
              <a:t>Leçon 1 : Apprentissage automatique par modèles linéaires</a:t>
            </a:r>
            <a:endParaRPr lang="ru-RU" sz="1400" dirty="0">
              <a:solidFill>
                <a:schemeClr val="tx1">
                  <a:lumMod val="65000"/>
                  <a:lumOff val="35000"/>
                </a:schemeClr>
              </a:solidFill>
            </a:endParaRPr>
          </a:p>
        </p:txBody>
      </p:sp>
      <p:pic>
        <p:nvPicPr>
          <p:cNvPr id="9" name="Рисунок 8"/>
          <p:cNvPicPr>
            <a:picLocks noChangeAspect="1"/>
          </p:cNvPicPr>
          <p:nvPr/>
        </p:nvPicPr>
        <p:blipFill>
          <a:blip r:embed="rId3"/>
          <a:stretch>
            <a:fillRect/>
          </a:stretch>
        </p:blipFill>
        <p:spPr>
          <a:xfrm>
            <a:off x="7044960" y="4516064"/>
            <a:ext cx="3267440" cy="1837935"/>
          </a:xfrm>
          <a:prstGeom prst="rect">
            <a:avLst/>
          </a:prstGeom>
          <a:ln>
            <a:solidFill>
              <a:schemeClr val="tx1"/>
            </a:solidFill>
          </a:ln>
        </p:spPr>
      </p:pic>
      <p:sp>
        <p:nvSpPr>
          <p:cNvPr id="12" name="Прямоугольник 11"/>
          <p:cNvSpPr/>
          <p:nvPr/>
        </p:nvSpPr>
        <p:spPr>
          <a:xfrm>
            <a:off x="7194620" y="6388730"/>
            <a:ext cx="3095719" cy="307777"/>
          </a:xfrm>
          <a:prstGeom prst="rect">
            <a:avLst/>
          </a:prstGeom>
        </p:spPr>
        <p:txBody>
          <a:bodyPr wrap="none">
            <a:spAutoFit/>
          </a:bodyPr>
          <a:lstStyle/>
          <a:p>
            <a:r>
              <a:rPr lang="fr-FR" sz="1400" dirty="0"/>
              <a:t>Leçon 1 : Perceptron multicouche (MLP)</a:t>
            </a:r>
            <a:endParaRPr lang="de-DE" sz="1400" dirty="0"/>
          </a:p>
        </p:txBody>
      </p:sp>
    </p:spTree>
    <p:extLst>
      <p:ext uri="{BB962C8B-B14F-4D97-AF65-F5344CB8AC3E}">
        <p14:creationId xmlns:p14="http://schemas.microsoft.com/office/powerpoint/2010/main" val="2003695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4">
            <a:extLst>
              <a:ext uri="{FF2B5EF4-FFF2-40B4-BE49-F238E27FC236}">
                <a16:creationId xmlns:a16="http://schemas.microsoft.com/office/drawing/2014/main"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58" y="0"/>
            <a:ext cx="1617088" cy="6858000"/>
            <a:chOff x="-20658" y="0"/>
            <a:chExt cx="1617088" cy="6858000"/>
          </a:xfrm>
        </p:grpSpPr>
        <p:sp>
          <p:nvSpPr>
            <p:cNvPr id="26" name="Freeform 6">
              <a:extLst>
                <a:ext uri="{FF2B5EF4-FFF2-40B4-BE49-F238E27FC236}">
                  <a16:creationId xmlns:a16="http://schemas.microsoft.com/office/drawing/2014/main"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 y="0"/>
              <a:ext cx="314960"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0658" y="0"/>
              <a:ext cx="1617088"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2327431" y="1361453"/>
            <a:ext cx="3912400" cy="2350539"/>
          </a:xfrm>
        </p:spPr>
        <p:txBody>
          <a:bodyPr>
            <a:normAutofit fontScale="92500" lnSpcReduction="10000"/>
          </a:bodyPr>
          <a:lstStyle/>
          <a:p>
            <a:pPr marL="0" indent="0">
              <a:buNone/>
            </a:pPr>
            <a:r>
              <a:rPr lang="fr-FR" sz="1800" b="1" dirty="0">
                <a:solidFill>
                  <a:schemeClr val="bg2">
                    <a:lumMod val="25000"/>
                  </a:schemeClr>
                </a:solidFill>
              </a:rPr>
              <a:t>L'unité d'apprentissage 5 </a:t>
            </a:r>
            <a:r>
              <a:rPr lang="fr-FR" sz="1800" dirty="0">
                <a:solidFill>
                  <a:schemeClr val="bg2">
                    <a:lumMod val="25000"/>
                  </a:schemeClr>
                </a:solidFill>
              </a:rPr>
              <a:t>se compose de :</a:t>
            </a:r>
          </a:p>
          <a:p>
            <a:pPr>
              <a:buFont typeface="Wingdings" panose="05000000000000000000" pitchFamily="2" charset="2"/>
              <a:buChar char="ü"/>
            </a:pPr>
            <a:r>
              <a:rPr lang="fr-FR" sz="1800" dirty="0">
                <a:solidFill>
                  <a:schemeClr val="bg2">
                    <a:lumMod val="25000"/>
                  </a:schemeClr>
                </a:solidFill>
              </a:rPr>
              <a:t>35 pages de notes de cours</a:t>
            </a:r>
          </a:p>
          <a:p>
            <a:pPr>
              <a:buFont typeface="Wingdings" panose="05000000000000000000" pitchFamily="2" charset="2"/>
              <a:buChar char="ü"/>
            </a:pPr>
            <a:r>
              <a:rPr lang="fr-FR" sz="1800" dirty="0">
                <a:solidFill>
                  <a:schemeClr val="bg2">
                    <a:lumMod val="25000"/>
                  </a:schemeClr>
                </a:solidFill>
              </a:rPr>
              <a:t>47 diapositives de présentation</a:t>
            </a:r>
          </a:p>
          <a:p>
            <a:pPr>
              <a:buFont typeface="Wingdings" panose="05000000000000000000" pitchFamily="2" charset="2"/>
              <a:buChar char="ü"/>
            </a:pPr>
            <a:r>
              <a:rPr lang="fr-FR" sz="1800" dirty="0">
                <a:solidFill>
                  <a:schemeClr val="bg2">
                    <a:lumMod val="25000"/>
                  </a:schemeClr>
                </a:solidFill>
              </a:rPr>
              <a:t>9 questions et réponses</a:t>
            </a:r>
          </a:p>
          <a:p>
            <a:pPr>
              <a:buFont typeface="Wingdings" panose="05000000000000000000" pitchFamily="2" charset="2"/>
              <a:buChar char="ü"/>
            </a:pPr>
            <a:r>
              <a:rPr lang="fr-FR" sz="1800" dirty="0">
                <a:solidFill>
                  <a:schemeClr val="bg2">
                    <a:lumMod val="25000"/>
                  </a:schemeClr>
                </a:solidFill>
              </a:rPr>
              <a:t>2 études de cas</a:t>
            </a:r>
          </a:p>
          <a:p>
            <a:pPr>
              <a:buFont typeface="Wingdings" panose="05000000000000000000" pitchFamily="2" charset="2"/>
              <a:buChar char="ü"/>
            </a:pPr>
            <a:r>
              <a:rPr lang="fr-FR" sz="1800" dirty="0">
                <a:solidFill>
                  <a:schemeClr val="bg2">
                    <a:lumMod val="25000"/>
                  </a:schemeClr>
                </a:solidFill>
              </a:rPr>
              <a:t>2 exercices</a:t>
            </a:r>
          </a:p>
          <a:p>
            <a:pPr>
              <a:buFont typeface="Wingdings" panose="05000000000000000000" pitchFamily="2" charset="2"/>
              <a:buChar char="ü"/>
            </a:pPr>
            <a:r>
              <a:rPr lang="fr-FR" sz="1800" dirty="0">
                <a:solidFill>
                  <a:schemeClr val="bg2">
                    <a:lumMod val="25000"/>
                  </a:schemeClr>
                </a:solidFill>
              </a:rPr>
              <a:t>12 questions à choix multiples</a:t>
            </a:r>
            <a:endParaRPr lang="de-DE" sz="2000" dirty="0">
              <a:solidFill>
                <a:schemeClr val="tx1">
                  <a:alpha val="60000"/>
                </a:schemeClr>
              </a:solidFill>
            </a:endParaRPr>
          </a:p>
        </p:txBody>
      </p:sp>
      <p:sp>
        <p:nvSpPr>
          <p:cNvPr id="4" name="Прямоугольник 3"/>
          <p:cNvSpPr/>
          <p:nvPr/>
        </p:nvSpPr>
        <p:spPr>
          <a:xfrm>
            <a:off x="7383008" y="3449935"/>
            <a:ext cx="3894592" cy="307777"/>
          </a:xfrm>
          <a:prstGeom prst="rect">
            <a:avLst/>
          </a:prstGeom>
        </p:spPr>
        <p:txBody>
          <a:bodyPr wrap="none">
            <a:spAutoFit/>
          </a:bodyPr>
          <a:lstStyle/>
          <a:p>
            <a:r>
              <a:rPr lang="fr-FR" sz="1400" dirty="0">
                <a:solidFill>
                  <a:schemeClr val="tx1">
                    <a:lumMod val="65000"/>
                    <a:lumOff val="35000"/>
                  </a:schemeClr>
                </a:solidFill>
              </a:rPr>
              <a:t>Leçon 1 : Introduction à la communication efficace </a:t>
            </a:r>
            <a:endParaRPr lang="de-DE" sz="1400" dirty="0">
              <a:solidFill>
                <a:schemeClr val="tx1">
                  <a:lumMod val="65000"/>
                  <a:lumOff val="35000"/>
                </a:schemeClr>
              </a:solidFill>
            </a:endParaRPr>
          </a:p>
        </p:txBody>
      </p:sp>
      <p:cxnSp>
        <p:nvCxnSpPr>
          <p:cNvPr id="6" name="Прямая соединительная линия 5"/>
          <p:cNvCxnSpPr/>
          <p:nvPr/>
        </p:nvCxnSpPr>
        <p:spPr>
          <a:xfrm>
            <a:off x="3900503" y="3942080"/>
            <a:ext cx="58291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Объект 2"/>
          <p:cNvSpPr txBox="1">
            <a:spLocks/>
          </p:cNvSpPr>
          <p:nvPr/>
        </p:nvSpPr>
        <p:spPr>
          <a:xfrm>
            <a:off x="2320368" y="4250152"/>
            <a:ext cx="3919463" cy="2350539"/>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solidFill>
                  <a:schemeClr val="bg2">
                    <a:lumMod val="25000"/>
                  </a:schemeClr>
                </a:solidFill>
              </a:rPr>
              <a:t>L'unité d'apprentissage 6 </a:t>
            </a:r>
            <a:r>
              <a:rPr lang="fr-FR" sz="1800" dirty="0">
                <a:solidFill>
                  <a:schemeClr val="bg2">
                    <a:lumMod val="25000"/>
                  </a:schemeClr>
                </a:solidFill>
              </a:rPr>
              <a:t>inclut :</a:t>
            </a:r>
          </a:p>
          <a:p>
            <a:pPr>
              <a:buFont typeface="Wingdings" panose="05000000000000000000" pitchFamily="2" charset="2"/>
              <a:buChar char="ü"/>
            </a:pPr>
            <a:r>
              <a:rPr lang="fr-FR" sz="1800" dirty="0">
                <a:solidFill>
                  <a:schemeClr val="bg2">
                    <a:lumMod val="25000"/>
                  </a:schemeClr>
                </a:solidFill>
              </a:rPr>
              <a:t>15 pages de notes de cours</a:t>
            </a:r>
          </a:p>
          <a:p>
            <a:pPr>
              <a:buFont typeface="Wingdings" panose="05000000000000000000" pitchFamily="2" charset="2"/>
              <a:buChar char="ü"/>
            </a:pPr>
            <a:r>
              <a:rPr lang="fr-FR" sz="1800" dirty="0">
                <a:solidFill>
                  <a:schemeClr val="bg2">
                    <a:lumMod val="25000"/>
                  </a:schemeClr>
                </a:solidFill>
              </a:rPr>
              <a:t>68 diapositives de présentation</a:t>
            </a:r>
          </a:p>
          <a:p>
            <a:pPr>
              <a:buFont typeface="Wingdings" panose="05000000000000000000" pitchFamily="2" charset="2"/>
              <a:buChar char="ü"/>
            </a:pPr>
            <a:r>
              <a:rPr lang="fr-FR" sz="1800" dirty="0">
                <a:solidFill>
                  <a:schemeClr val="bg2">
                    <a:lumMod val="25000"/>
                  </a:schemeClr>
                </a:solidFill>
              </a:rPr>
              <a:t>9 questions et réponses</a:t>
            </a:r>
          </a:p>
          <a:p>
            <a:pPr>
              <a:buFont typeface="Wingdings" panose="05000000000000000000" pitchFamily="2" charset="2"/>
              <a:buChar char="ü"/>
            </a:pPr>
            <a:r>
              <a:rPr lang="fr-FR" sz="1800" dirty="0">
                <a:solidFill>
                  <a:schemeClr val="bg2">
                    <a:lumMod val="25000"/>
                  </a:schemeClr>
                </a:solidFill>
              </a:rPr>
              <a:t>2 études de cas</a:t>
            </a:r>
          </a:p>
          <a:p>
            <a:pPr>
              <a:buFont typeface="Wingdings" panose="05000000000000000000" pitchFamily="2" charset="2"/>
              <a:buChar char="ü"/>
            </a:pPr>
            <a:r>
              <a:rPr lang="fr-FR" sz="1800" dirty="0">
                <a:solidFill>
                  <a:schemeClr val="bg2">
                    <a:lumMod val="25000"/>
                  </a:schemeClr>
                </a:solidFill>
              </a:rPr>
              <a:t>2 exercices</a:t>
            </a:r>
          </a:p>
          <a:p>
            <a:pPr>
              <a:buFont typeface="Wingdings" panose="05000000000000000000" pitchFamily="2" charset="2"/>
              <a:buChar char="ü"/>
            </a:pPr>
            <a:r>
              <a:rPr lang="fr-FR" sz="1800" dirty="0">
                <a:solidFill>
                  <a:schemeClr val="bg2">
                    <a:lumMod val="25000"/>
                  </a:schemeClr>
                </a:solidFill>
              </a:rPr>
              <a:t>11 questions à choix multiples</a:t>
            </a:r>
            <a:endParaRPr lang="de-DE" sz="2000" dirty="0">
              <a:solidFill>
                <a:schemeClr val="tx1">
                  <a:alpha val="60000"/>
                </a:schemeClr>
              </a:solidFill>
            </a:endParaRPr>
          </a:p>
        </p:txBody>
      </p:sp>
      <p:sp>
        <p:nvSpPr>
          <p:cNvPr id="10" name="Прямоугольник 9"/>
          <p:cNvSpPr/>
          <p:nvPr/>
        </p:nvSpPr>
        <p:spPr>
          <a:xfrm>
            <a:off x="7313301" y="6318590"/>
            <a:ext cx="4313922" cy="523220"/>
          </a:xfrm>
          <a:prstGeom prst="rect">
            <a:avLst/>
          </a:prstGeom>
        </p:spPr>
        <p:txBody>
          <a:bodyPr wrap="square">
            <a:spAutoFit/>
          </a:bodyPr>
          <a:lstStyle/>
          <a:p>
            <a:r>
              <a:rPr lang="fr-FR" sz="1400" dirty="0">
                <a:solidFill>
                  <a:schemeClr val="tx1">
                    <a:lumMod val="65000"/>
                    <a:lumOff val="35000"/>
                  </a:schemeClr>
                </a:solidFill>
              </a:rPr>
              <a:t>Leçon 1 : Lignes directrices de l'UE sur l'éthique en matière d'intelligence artificielle </a:t>
            </a:r>
            <a:endParaRPr lang="de-DE" sz="1400" dirty="0">
              <a:solidFill>
                <a:schemeClr val="tx1">
                  <a:lumMod val="65000"/>
                  <a:lumOff val="35000"/>
                </a:schemeClr>
              </a:solidFill>
            </a:endParaRPr>
          </a:p>
        </p:txBody>
      </p:sp>
      <p:pic>
        <p:nvPicPr>
          <p:cNvPr id="5" name="Рисунок 4"/>
          <p:cNvPicPr>
            <a:picLocks noChangeAspect="1"/>
          </p:cNvPicPr>
          <p:nvPr/>
        </p:nvPicPr>
        <p:blipFill>
          <a:blip r:embed="rId2"/>
          <a:stretch>
            <a:fillRect/>
          </a:stretch>
        </p:blipFill>
        <p:spPr>
          <a:xfrm>
            <a:off x="7377431" y="4182381"/>
            <a:ext cx="3673920" cy="2066580"/>
          </a:xfrm>
          <a:prstGeom prst="rect">
            <a:avLst/>
          </a:prstGeom>
          <a:ln>
            <a:solidFill>
              <a:schemeClr val="tx1"/>
            </a:solidFill>
          </a:ln>
        </p:spPr>
      </p:pic>
      <p:sp>
        <p:nvSpPr>
          <p:cNvPr id="17" name="Заголовок 1"/>
          <p:cNvSpPr txBox="1">
            <a:spLocks/>
          </p:cNvSpPr>
          <p:nvPr/>
        </p:nvSpPr>
        <p:spPr>
          <a:xfrm>
            <a:off x="540385" y="450392"/>
            <a:ext cx="5995987" cy="68097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dirty="0">
                <a:solidFill>
                  <a:srgbClr val="152294"/>
                </a:solidFill>
              </a:rPr>
              <a:t>Ressources pédagogiques </a:t>
            </a:r>
          </a:p>
        </p:txBody>
      </p:sp>
      <p:pic>
        <p:nvPicPr>
          <p:cNvPr id="7" name="Picture 6" descr="Graphical user interface, text, application&#10;&#10;Description automatically generated">
            <a:extLst>
              <a:ext uri="{FF2B5EF4-FFF2-40B4-BE49-F238E27FC236}">
                <a16:creationId xmlns:a16="http://schemas.microsoft.com/office/drawing/2014/main" id="{28EA8413-DE91-4DF0-B6CB-D6BAAE5E15E3}"/>
              </a:ext>
            </a:extLst>
          </p:cNvPr>
          <p:cNvPicPr>
            <a:picLocks noChangeAspect="1"/>
          </p:cNvPicPr>
          <p:nvPr/>
        </p:nvPicPr>
        <p:blipFill>
          <a:blip r:embed="rId3"/>
          <a:stretch>
            <a:fillRect/>
          </a:stretch>
        </p:blipFill>
        <p:spPr>
          <a:xfrm>
            <a:off x="7383008" y="1026161"/>
            <a:ext cx="3435174" cy="1932934"/>
          </a:xfrm>
          <a:prstGeom prst="rect">
            <a:avLst/>
          </a:prstGeom>
        </p:spPr>
      </p:pic>
    </p:spTree>
    <p:extLst>
      <p:ext uri="{BB962C8B-B14F-4D97-AF65-F5344CB8AC3E}">
        <p14:creationId xmlns:p14="http://schemas.microsoft.com/office/powerpoint/2010/main" val="909177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3">
            <a:extLst>
              <a:ext uri="{FF2B5EF4-FFF2-40B4-BE49-F238E27FC236}">
                <a16:creationId xmlns:a16="http://schemas.microsoft.com/office/drawing/2014/main" id="{6D22FA1E-E02A-4FC5-BBA6-577D6DA0C8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Freeform: Shape 15">
            <a:extLst>
              <a:ext uri="{FF2B5EF4-FFF2-40B4-BE49-F238E27FC236}">
                <a16:creationId xmlns:a16="http://schemas.microsoft.com/office/drawing/2014/main" id="{05D27520-F270-4F3D-A46E-76A337B6E1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315529 w 12192000"/>
              <a:gd name="connsiteY0" fmla="*/ 4323896 h 6858000"/>
              <a:gd name="connsiteX1" fmla="*/ 6295588 w 12192000"/>
              <a:gd name="connsiteY1" fmla="*/ 4367579 h 6858000"/>
              <a:gd name="connsiteX2" fmla="*/ 6219229 w 12192000"/>
              <a:gd name="connsiteY2" fmla="*/ 4436818 h 6858000"/>
              <a:gd name="connsiteX3" fmla="*/ 6065687 w 12192000"/>
              <a:gd name="connsiteY3" fmla="*/ 4637204 h 6858000"/>
              <a:gd name="connsiteX4" fmla="*/ 5727387 w 12192000"/>
              <a:gd name="connsiteY4" fmla="*/ 5460076 h 6858000"/>
              <a:gd name="connsiteX5" fmla="*/ 5620972 w 12192000"/>
              <a:gd name="connsiteY5" fmla="*/ 5725836 h 6858000"/>
              <a:gd name="connsiteX6" fmla="*/ 5707795 w 12192000"/>
              <a:gd name="connsiteY6" fmla="*/ 5790089 h 6858000"/>
              <a:gd name="connsiteX7" fmla="*/ 5554627 w 12192000"/>
              <a:gd name="connsiteY7" fmla="*/ 6078873 h 6858000"/>
              <a:gd name="connsiteX8" fmla="*/ 5373489 w 12192000"/>
              <a:gd name="connsiteY8" fmla="*/ 6402408 h 6858000"/>
              <a:gd name="connsiteX9" fmla="*/ 5099999 w 12192000"/>
              <a:gd name="connsiteY9" fmla="*/ 6827527 h 6858000"/>
              <a:gd name="connsiteX10" fmla="*/ 5078133 w 12192000"/>
              <a:gd name="connsiteY10" fmla="*/ 6857998 h 6858000"/>
              <a:gd name="connsiteX11" fmla="*/ 9179960 w 12192000"/>
              <a:gd name="connsiteY11" fmla="*/ 6857998 h 6858000"/>
              <a:gd name="connsiteX12" fmla="*/ 9179960 w 12192000"/>
              <a:gd name="connsiteY12" fmla="*/ 4323896 h 6858000"/>
              <a:gd name="connsiteX13" fmla="*/ 0 w 12192000"/>
              <a:gd name="connsiteY13" fmla="*/ 0 h 6858000"/>
              <a:gd name="connsiteX14" fmla="*/ 5872711 w 12192000"/>
              <a:gd name="connsiteY14" fmla="*/ 0 h 6858000"/>
              <a:gd name="connsiteX15" fmla="*/ 5885421 w 12192000"/>
              <a:gd name="connsiteY15" fmla="*/ 20207 h 6858000"/>
              <a:gd name="connsiteX16" fmla="*/ 5925300 w 12192000"/>
              <a:gd name="connsiteY16" fmla="*/ 48911 h 6858000"/>
              <a:gd name="connsiteX17" fmla="*/ 5940039 w 12192000"/>
              <a:gd name="connsiteY17" fmla="*/ 101212 h 6858000"/>
              <a:gd name="connsiteX18" fmla="*/ 5969942 w 12192000"/>
              <a:gd name="connsiteY18" fmla="*/ 311282 h 6858000"/>
              <a:gd name="connsiteX19" fmla="*/ 5961238 w 12192000"/>
              <a:gd name="connsiteY19" fmla="*/ 357643 h 6858000"/>
              <a:gd name="connsiteX20" fmla="*/ 5917195 w 12192000"/>
              <a:gd name="connsiteY20" fmla="*/ 420369 h 6858000"/>
              <a:gd name="connsiteX21" fmla="*/ 5882753 w 12192000"/>
              <a:gd name="connsiteY21" fmla="*/ 556832 h 6858000"/>
              <a:gd name="connsiteX22" fmla="*/ 5814490 w 12192000"/>
              <a:gd name="connsiteY22" fmla="*/ 757416 h 6858000"/>
              <a:gd name="connsiteX23" fmla="*/ 5780064 w 12192000"/>
              <a:gd name="connsiteY23" fmla="*/ 817804 h 6858000"/>
              <a:gd name="connsiteX24" fmla="*/ 5808232 w 12192000"/>
              <a:gd name="connsiteY24" fmla="*/ 850533 h 6858000"/>
              <a:gd name="connsiteX25" fmla="*/ 5906473 w 12192000"/>
              <a:gd name="connsiteY25" fmla="*/ 1076571 h 6858000"/>
              <a:gd name="connsiteX26" fmla="*/ 5778623 w 12192000"/>
              <a:gd name="connsiteY26" fmla="*/ 1369280 h 6858000"/>
              <a:gd name="connsiteX27" fmla="*/ 5710841 w 12192000"/>
              <a:gd name="connsiteY27" fmla="*/ 1462628 h 6858000"/>
              <a:gd name="connsiteX28" fmla="*/ 5846774 w 12192000"/>
              <a:gd name="connsiteY28" fmla="*/ 1455933 h 6858000"/>
              <a:gd name="connsiteX29" fmla="*/ 5897329 w 12192000"/>
              <a:gd name="connsiteY29" fmla="*/ 1553073 h 6858000"/>
              <a:gd name="connsiteX30" fmla="*/ 5919735 w 12192000"/>
              <a:gd name="connsiteY30" fmla="*/ 1602736 h 6858000"/>
              <a:gd name="connsiteX31" fmla="*/ 6057874 w 12192000"/>
              <a:gd name="connsiteY31" fmla="*/ 1910648 h 6858000"/>
              <a:gd name="connsiteX32" fmla="*/ 6039719 w 12192000"/>
              <a:gd name="connsiteY32" fmla="*/ 2010547 h 6858000"/>
              <a:gd name="connsiteX33" fmla="*/ 5841713 w 12192000"/>
              <a:gd name="connsiteY33" fmla="*/ 2520599 h 6858000"/>
              <a:gd name="connsiteX34" fmla="*/ 6071734 w 12192000"/>
              <a:gd name="connsiteY34" fmla="*/ 2593468 h 6858000"/>
              <a:gd name="connsiteX35" fmla="*/ 6092050 w 12192000"/>
              <a:gd name="connsiteY35" fmla="*/ 2806646 h 6858000"/>
              <a:gd name="connsiteX36" fmla="*/ 6215122 w 12192000"/>
              <a:gd name="connsiteY36" fmla="*/ 3021197 h 6858000"/>
              <a:gd name="connsiteX37" fmla="*/ 6338100 w 12192000"/>
              <a:gd name="connsiteY37" fmla="*/ 3178087 h 6858000"/>
              <a:gd name="connsiteX38" fmla="*/ 6343927 w 12192000"/>
              <a:gd name="connsiteY38" fmla="*/ 3194685 h 6858000"/>
              <a:gd name="connsiteX39" fmla="*/ 6343850 w 12192000"/>
              <a:gd name="connsiteY39" fmla="*/ 3201174 h 6858000"/>
              <a:gd name="connsiteX40" fmla="*/ 6366375 w 12192000"/>
              <a:gd name="connsiteY40" fmla="*/ 3271251 h 6858000"/>
              <a:gd name="connsiteX41" fmla="*/ 6369430 w 12192000"/>
              <a:gd name="connsiteY41" fmla="*/ 3276240 h 6858000"/>
              <a:gd name="connsiteX42" fmla="*/ 6392405 w 12192000"/>
              <a:gd name="connsiteY42" fmla="*/ 3360437 h 6858000"/>
              <a:gd name="connsiteX43" fmla="*/ 6397993 w 12192000"/>
              <a:gd name="connsiteY43" fmla="*/ 3390203 h 6858000"/>
              <a:gd name="connsiteX44" fmla="*/ 6394652 w 12192000"/>
              <a:gd name="connsiteY44" fmla="*/ 3402205 h 6858000"/>
              <a:gd name="connsiteX45" fmla="*/ 6366662 w 12192000"/>
              <a:gd name="connsiteY45" fmla="*/ 3442044 h 6858000"/>
              <a:gd name="connsiteX46" fmla="*/ 6320915 w 12192000"/>
              <a:gd name="connsiteY46" fmla="*/ 3701547 h 6858000"/>
              <a:gd name="connsiteX47" fmla="*/ 6364618 w 12192000"/>
              <a:gd name="connsiteY47" fmla="*/ 3743844 h 6858000"/>
              <a:gd name="connsiteX48" fmla="*/ 6370409 w 12192000"/>
              <a:gd name="connsiteY48" fmla="*/ 3754454 h 6858000"/>
              <a:gd name="connsiteX49" fmla="*/ 6373773 w 12192000"/>
              <a:gd name="connsiteY49" fmla="*/ 3768237 h 6858000"/>
              <a:gd name="connsiteX50" fmla="*/ 6375298 w 12192000"/>
              <a:gd name="connsiteY50" fmla="*/ 3796540 h 6858000"/>
              <a:gd name="connsiteX51" fmla="*/ 6253487 w 12192000"/>
              <a:gd name="connsiteY51" fmla="*/ 3856948 h 6858000"/>
              <a:gd name="connsiteX52" fmla="*/ 6385416 w 12192000"/>
              <a:gd name="connsiteY52" fmla="*/ 4014409 h 6858000"/>
              <a:gd name="connsiteX53" fmla="*/ 6374795 w 12192000"/>
              <a:gd name="connsiteY53" fmla="*/ 4038554 h 6858000"/>
              <a:gd name="connsiteX54" fmla="*/ 6351015 w 12192000"/>
              <a:gd name="connsiteY54" fmla="*/ 4150489 h 6858000"/>
              <a:gd name="connsiteX55" fmla="*/ 6340821 w 12192000"/>
              <a:gd name="connsiteY55" fmla="*/ 4212706 h 6858000"/>
              <a:gd name="connsiteX56" fmla="*/ 12191999 w 12192000"/>
              <a:gd name="connsiteY56" fmla="*/ 4212706 h 6858000"/>
              <a:gd name="connsiteX57" fmla="*/ 12191999 w 12192000"/>
              <a:gd name="connsiteY57" fmla="*/ 0 h 6858000"/>
              <a:gd name="connsiteX58" fmla="*/ 12192000 w 12192000"/>
              <a:gd name="connsiteY58" fmla="*/ 0 h 6858000"/>
              <a:gd name="connsiteX59" fmla="*/ 12192000 w 12192000"/>
              <a:gd name="connsiteY59" fmla="*/ 6858000 h 6858000"/>
              <a:gd name="connsiteX60" fmla="*/ 12191999 w 12192000"/>
              <a:gd name="connsiteY60" fmla="*/ 6858000 h 6858000"/>
              <a:gd name="connsiteX61" fmla="*/ 12191999 w 12192000"/>
              <a:gd name="connsiteY61" fmla="*/ 4323902 h 6858000"/>
              <a:gd name="connsiteX62" fmla="*/ 9307672 w 12192000"/>
              <a:gd name="connsiteY62" fmla="*/ 4323902 h 6858000"/>
              <a:gd name="connsiteX63" fmla="*/ 9307672 w 12192000"/>
              <a:gd name="connsiteY63" fmla="*/ 6858000 h 6858000"/>
              <a:gd name="connsiteX64" fmla="*/ 0 w 12192000"/>
              <a:gd name="connsiteY6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2192000" h="6858000">
                <a:moveTo>
                  <a:pt x="6315529" y="4323896"/>
                </a:moveTo>
                <a:lnTo>
                  <a:pt x="6295588" y="4367579"/>
                </a:lnTo>
                <a:cubicBezTo>
                  <a:pt x="6278024" y="4397022"/>
                  <a:pt x="6253813" y="4421099"/>
                  <a:pt x="6219229" y="4436818"/>
                </a:cubicBezTo>
                <a:cubicBezTo>
                  <a:pt x="6148079" y="4469666"/>
                  <a:pt x="6116436" y="4572066"/>
                  <a:pt x="6065687" y="4637204"/>
                </a:cubicBezTo>
                <a:cubicBezTo>
                  <a:pt x="5888713" y="4862696"/>
                  <a:pt x="5773979" y="5125824"/>
                  <a:pt x="5727387" y="5460076"/>
                </a:cubicBezTo>
                <a:cubicBezTo>
                  <a:pt x="5714326" y="5552523"/>
                  <a:pt x="5656974" y="5638673"/>
                  <a:pt x="5620972" y="5725836"/>
                </a:cubicBezTo>
                <a:cubicBezTo>
                  <a:pt x="5641553" y="5779043"/>
                  <a:pt x="5738619" y="5631221"/>
                  <a:pt x="5707795" y="5790089"/>
                </a:cubicBezTo>
                <a:cubicBezTo>
                  <a:pt x="5684453" y="5909876"/>
                  <a:pt x="5617437" y="5996827"/>
                  <a:pt x="5554627" y="6078873"/>
                </a:cubicBezTo>
                <a:cubicBezTo>
                  <a:pt x="5482491" y="6172498"/>
                  <a:pt x="5402203" y="6253366"/>
                  <a:pt x="5373489" y="6402408"/>
                </a:cubicBezTo>
                <a:cubicBezTo>
                  <a:pt x="5371924" y="6410357"/>
                  <a:pt x="5276557" y="6577417"/>
                  <a:pt x="5099999" y="6827527"/>
                </a:cubicBezTo>
                <a:lnTo>
                  <a:pt x="5078133" y="6857998"/>
                </a:lnTo>
                <a:lnTo>
                  <a:pt x="9179960" y="6857998"/>
                </a:lnTo>
                <a:lnTo>
                  <a:pt x="9179960" y="4323896"/>
                </a:lnTo>
                <a:close/>
                <a:moveTo>
                  <a:pt x="0" y="0"/>
                </a:moveTo>
                <a:lnTo>
                  <a:pt x="5872711" y="0"/>
                </a:lnTo>
                <a:lnTo>
                  <a:pt x="5885421" y="20207"/>
                </a:lnTo>
                <a:cubicBezTo>
                  <a:pt x="5896481" y="32882"/>
                  <a:pt x="5909484" y="42864"/>
                  <a:pt x="5925300" y="48911"/>
                </a:cubicBezTo>
                <a:cubicBezTo>
                  <a:pt x="5940498" y="54526"/>
                  <a:pt x="5945509" y="75042"/>
                  <a:pt x="5940039" y="101212"/>
                </a:cubicBezTo>
                <a:cubicBezTo>
                  <a:pt x="5921950" y="187894"/>
                  <a:pt x="5936667" y="254951"/>
                  <a:pt x="5969942" y="311282"/>
                </a:cubicBezTo>
                <a:cubicBezTo>
                  <a:pt x="5981709" y="330926"/>
                  <a:pt x="5977292" y="344422"/>
                  <a:pt x="5961238" y="357643"/>
                </a:cubicBezTo>
                <a:cubicBezTo>
                  <a:pt x="5942802" y="372223"/>
                  <a:pt x="5928461" y="393565"/>
                  <a:pt x="5917195" y="420369"/>
                </a:cubicBezTo>
                <a:cubicBezTo>
                  <a:pt x="5898701" y="463685"/>
                  <a:pt x="5889992" y="510050"/>
                  <a:pt x="5882753" y="556832"/>
                </a:cubicBezTo>
                <a:cubicBezTo>
                  <a:pt x="5871511" y="630206"/>
                  <a:pt x="5858246" y="700969"/>
                  <a:pt x="5814490" y="757416"/>
                </a:cubicBezTo>
                <a:cubicBezTo>
                  <a:pt x="5801465" y="774559"/>
                  <a:pt x="5791019" y="796511"/>
                  <a:pt x="5780064" y="817804"/>
                </a:cubicBezTo>
                <a:cubicBezTo>
                  <a:pt x="5783558" y="836359"/>
                  <a:pt x="5792196" y="849005"/>
                  <a:pt x="5808232" y="850533"/>
                </a:cubicBezTo>
                <a:cubicBezTo>
                  <a:pt x="5910296" y="860624"/>
                  <a:pt x="5905771" y="962632"/>
                  <a:pt x="5906473" y="1076571"/>
                </a:cubicBezTo>
                <a:cubicBezTo>
                  <a:pt x="5907545" y="1217584"/>
                  <a:pt x="5849973" y="1296799"/>
                  <a:pt x="5778623" y="1369280"/>
                </a:cubicBezTo>
                <a:cubicBezTo>
                  <a:pt x="5754207" y="1393852"/>
                  <a:pt x="5718605" y="1401742"/>
                  <a:pt x="5710841" y="1462628"/>
                </a:cubicBezTo>
                <a:cubicBezTo>
                  <a:pt x="5753463" y="1508141"/>
                  <a:pt x="5802053" y="1451295"/>
                  <a:pt x="5846774" y="1455933"/>
                </a:cubicBezTo>
                <a:cubicBezTo>
                  <a:pt x="5883727" y="1460129"/>
                  <a:pt x="5943609" y="1438568"/>
                  <a:pt x="5897329" y="1553073"/>
                </a:cubicBezTo>
                <a:cubicBezTo>
                  <a:pt x="5883856" y="1586627"/>
                  <a:pt x="5901366" y="1604100"/>
                  <a:pt x="5919735" y="1602736"/>
                </a:cubicBezTo>
                <a:cubicBezTo>
                  <a:pt x="6068526" y="1589022"/>
                  <a:pt x="6006837" y="1813624"/>
                  <a:pt x="6057874" y="1910648"/>
                </a:cubicBezTo>
                <a:cubicBezTo>
                  <a:pt x="6072264" y="1936644"/>
                  <a:pt x="6059978" y="1992417"/>
                  <a:pt x="6039719" y="2010547"/>
                </a:cubicBezTo>
                <a:cubicBezTo>
                  <a:pt x="5911143" y="2127229"/>
                  <a:pt x="5899692" y="2331836"/>
                  <a:pt x="5841713" y="2520599"/>
                </a:cubicBezTo>
                <a:cubicBezTo>
                  <a:pt x="5912636" y="2572423"/>
                  <a:pt x="5995799" y="2566926"/>
                  <a:pt x="6071734" y="2593468"/>
                </a:cubicBezTo>
                <a:cubicBezTo>
                  <a:pt x="6150607" y="2620843"/>
                  <a:pt x="6151703" y="2655507"/>
                  <a:pt x="6092050" y="2806646"/>
                </a:cubicBezTo>
                <a:cubicBezTo>
                  <a:pt x="6259331" y="2795420"/>
                  <a:pt x="6259331" y="2795420"/>
                  <a:pt x="6215122" y="3021197"/>
                </a:cubicBezTo>
                <a:cubicBezTo>
                  <a:pt x="6259035" y="3016573"/>
                  <a:pt x="6302431" y="3085300"/>
                  <a:pt x="6338100" y="3178087"/>
                </a:cubicBezTo>
                <a:lnTo>
                  <a:pt x="6343927" y="3194685"/>
                </a:lnTo>
                <a:lnTo>
                  <a:pt x="6343850" y="3201174"/>
                </a:lnTo>
                <a:cubicBezTo>
                  <a:pt x="6346866" y="3232770"/>
                  <a:pt x="6355995" y="3253323"/>
                  <a:pt x="6366375" y="3271251"/>
                </a:cubicBezTo>
                <a:lnTo>
                  <a:pt x="6369430" y="3276240"/>
                </a:lnTo>
                <a:lnTo>
                  <a:pt x="6392405" y="3360437"/>
                </a:lnTo>
                <a:lnTo>
                  <a:pt x="6397993" y="3390203"/>
                </a:lnTo>
                <a:lnTo>
                  <a:pt x="6394652" y="3402205"/>
                </a:lnTo>
                <a:cubicBezTo>
                  <a:pt x="6388505" y="3414621"/>
                  <a:pt x="6379344" y="3427747"/>
                  <a:pt x="6366662" y="3442044"/>
                </a:cubicBezTo>
                <a:cubicBezTo>
                  <a:pt x="6239481" y="3584662"/>
                  <a:pt x="6224938" y="3605480"/>
                  <a:pt x="6320915" y="3701547"/>
                </a:cubicBezTo>
                <a:lnTo>
                  <a:pt x="6364618" y="3743844"/>
                </a:lnTo>
                <a:lnTo>
                  <a:pt x="6370409" y="3754454"/>
                </a:lnTo>
                <a:lnTo>
                  <a:pt x="6373773" y="3768237"/>
                </a:lnTo>
                <a:cubicBezTo>
                  <a:pt x="6374277" y="3777528"/>
                  <a:pt x="6374207" y="3788146"/>
                  <a:pt x="6375298" y="3796540"/>
                </a:cubicBezTo>
                <a:cubicBezTo>
                  <a:pt x="6339717" y="3831045"/>
                  <a:pt x="6294642" y="3774365"/>
                  <a:pt x="6253487" y="3856948"/>
                </a:cubicBezTo>
                <a:lnTo>
                  <a:pt x="6385416" y="4014409"/>
                </a:lnTo>
                <a:lnTo>
                  <a:pt x="6374795" y="4038554"/>
                </a:lnTo>
                <a:cubicBezTo>
                  <a:pt x="6363579" y="4073249"/>
                  <a:pt x="6356895" y="4111559"/>
                  <a:pt x="6351015" y="4150489"/>
                </a:cubicBezTo>
                <a:lnTo>
                  <a:pt x="6340821" y="4212706"/>
                </a:lnTo>
                <a:lnTo>
                  <a:pt x="12191999" y="4212706"/>
                </a:lnTo>
                <a:lnTo>
                  <a:pt x="12191999" y="0"/>
                </a:lnTo>
                <a:lnTo>
                  <a:pt x="12192000" y="0"/>
                </a:lnTo>
                <a:lnTo>
                  <a:pt x="12192000" y="6858000"/>
                </a:lnTo>
                <a:lnTo>
                  <a:pt x="12191999" y="6858000"/>
                </a:lnTo>
                <a:lnTo>
                  <a:pt x="12191999" y="4323902"/>
                </a:lnTo>
                <a:lnTo>
                  <a:pt x="9307672" y="4323902"/>
                </a:lnTo>
                <a:lnTo>
                  <a:pt x="9307672" y="6858000"/>
                </a:lnTo>
                <a:lnTo>
                  <a:pt x="0" y="6858000"/>
                </a:lnTo>
                <a:close/>
              </a:path>
            </a:pathLst>
          </a:custGeom>
          <a:solidFill>
            <a:schemeClr val="bg2">
              <a:alpha val="50000"/>
            </a:schemeClr>
          </a:solidFill>
          <a:ln w="32707" cap="flat">
            <a:noFill/>
            <a:prstDash val="solid"/>
            <a:miter/>
          </a:ln>
        </p:spPr>
        <p:txBody>
          <a:bodyPr rtlCol="0" anchor="ctr"/>
          <a:lstStyle/>
          <a:p>
            <a:pPr defTabSz="457200"/>
            <a:endParaRPr lang="en-US">
              <a:solidFill>
                <a:schemeClr val="tx1"/>
              </a:solidFill>
            </a:endParaRPr>
          </a:p>
        </p:txBody>
      </p:sp>
      <p:sp>
        <p:nvSpPr>
          <p:cNvPr id="2" name="Title 1">
            <a:extLst>
              <a:ext uri="{FF2B5EF4-FFF2-40B4-BE49-F238E27FC236}">
                <a16:creationId xmlns:a16="http://schemas.microsoft.com/office/drawing/2014/main" id="{7DBD0266-E3CD-4B4F-A5F4-4A35EB6531E6}"/>
              </a:ext>
            </a:extLst>
          </p:cNvPr>
          <p:cNvSpPr>
            <a:spLocks noGrp="1"/>
          </p:cNvSpPr>
          <p:nvPr>
            <p:ph type="title"/>
          </p:nvPr>
        </p:nvSpPr>
        <p:spPr>
          <a:xfrm>
            <a:off x="1000760" y="869457"/>
            <a:ext cx="4347949" cy="1368781"/>
          </a:xfrm>
        </p:spPr>
        <p:txBody>
          <a:bodyPr anchor="b">
            <a:normAutofit/>
          </a:bodyPr>
          <a:lstStyle/>
          <a:p>
            <a:r>
              <a:rPr lang="fr-FR" b="1" dirty="0"/>
              <a:t>2ème réunion entre partenaires</a:t>
            </a:r>
          </a:p>
        </p:txBody>
      </p:sp>
      <p:sp>
        <p:nvSpPr>
          <p:cNvPr id="3" name="Content Placeholder 2">
            <a:extLst>
              <a:ext uri="{FF2B5EF4-FFF2-40B4-BE49-F238E27FC236}">
                <a16:creationId xmlns:a16="http://schemas.microsoft.com/office/drawing/2014/main" id="{8056C394-B203-4196-ACFC-980C70ED1147}"/>
              </a:ext>
            </a:extLst>
          </p:cNvPr>
          <p:cNvSpPr>
            <a:spLocks noGrp="1"/>
          </p:cNvSpPr>
          <p:nvPr>
            <p:ph idx="1"/>
          </p:nvPr>
        </p:nvSpPr>
        <p:spPr>
          <a:xfrm>
            <a:off x="974743" y="2791183"/>
            <a:ext cx="4347948" cy="3810455"/>
          </a:xfrm>
        </p:spPr>
        <p:txBody>
          <a:bodyPr>
            <a:normAutofit fontScale="92500" lnSpcReduction="20000"/>
          </a:bodyPr>
          <a:lstStyle/>
          <a:p>
            <a:pPr marR="0">
              <a:lnSpc>
                <a:spcPct val="110000"/>
              </a:lnSpc>
              <a:spcBef>
                <a:spcPts val="0"/>
              </a:spcBef>
              <a:spcAft>
                <a:spcPts val="800"/>
              </a:spcAft>
            </a:pPr>
            <a:r>
              <a:rPr lang="fr-FR" sz="1900" dirty="0">
                <a:latin typeface="Karla"/>
              </a:rPr>
              <a:t>La deuxième réunion de projet devait se tenir à Hanovre, en Allemagne. Cependant, en raison de la situation sanitaire actuelle due à la COVID-19, elle a été organisée en ligne. Le premier livrable « Objectifs d’apprentissage », a été présenté et discuté sur la base des résultats de l'enquête et des recherches effectuées au cours du premier semestre. La réunion virtuelle s'est déroulée avec succès et le planning du semestre suivant a été présenté et discuté avec tous les partenaires.</a:t>
            </a:r>
            <a:endParaRPr lang="x-none" sz="1900" dirty="0"/>
          </a:p>
        </p:txBody>
      </p:sp>
      <p:pic>
        <p:nvPicPr>
          <p:cNvPr id="7" name="Picture 6" descr="A picture containing text, screenshot, electronics, display&#10;&#10;Description automatically generated">
            <a:extLst>
              <a:ext uri="{FF2B5EF4-FFF2-40B4-BE49-F238E27FC236}">
                <a16:creationId xmlns:a16="http://schemas.microsoft.com/office/drawing/2014/main" id="{C20F9AA0-CEF2-431A-9FAF-CEA8FB04693B}"/>
              </a:ext>
            </a:extLst>
          </p:cNvPr>
          <p:cNvPicPr>
            <a:picLocks noChangeAspect="1"/>
          </p:cNvPicPr>
          <p:nvPr/>
        </p:nvPicPr>
        <p:blipFill>
          <a:blip r:embed="rId2"/>
          <a:stretch>
            <a:fillRect/>
          </a:stretch>
        </p:blipFill>
        <p:spPr>
          <a:xfrm>
            <a:off x="6777309" y="869457"/>
            <a:ext cx="4797354" cy="2590570"/>
          </a:xfrm>
          <a:prstGeom prst="rect">
            <a:avLst/>
          </a:prstGeom>
        </p:spPr>
      </p:pic>
      <p:pic>
        <p:nvPicPr>
          <p:cNvPr id="9" name="Picture 8" descr="Graphical user interface, application, table&#10;&#10;Description automatically generated">
            <a:extLst>
              <a:ext uri="{FF2B5EF4-FFF2-40B4-BE49-F238E27FC236}">
                <a16:creationId xmlns:a16="http://schemas.microsoft.com/office/drawing/2014/main" id="{B5346881-4F8C-4542-8A64-93A2CF036858}"/>
              </a:ext>
            </a:extLst>
          </p:cNvPr>
          <p:cNvPicPr>
            <a:picLocks noChangeAspect="1"/>
          </p:cNvPicPr>
          <p:nvPr/>
        </p:nvPicPr>
        <p:blipFill>
          <a:blip r:embed="rId3"/>
          <a:stretch>
            <a:fillRect/>
          </a:stretch>
        </p:blipFill>
        <p:spPr>
          <a:xfrm>
            <a:off x="6297433" y="4909033"/>
            <a:ext cx="2513506" cy="1137361"/>
          </a:xfrm>
          <a:prstGeom prst="rect">
            <a:avLst/>
          </a:prstGeom>
        </p:spPr>
      </p:pic>
      <p:pic>
        <p:nvPicPr>
          <p:cNvPr id="5" name="Picture 4" descr="A collage of a person&#10;&#10;Description automatically generated with low confidence">
            <a:extLst>
              <a:ext uri="{FF2B5EF4-FFF2-40B4-BE49-F238E27FC236}">
                <a16:creationId xmlns:a16="http://schemas.microsoft.com/office/drawing/2014/main" id="{17D6562A-E61E-453A-8AD1-37AE74440C5E}"/>
              </a:ext>
            </a:extLst>
          </p:cNvPr>
          <p:cNvPicPr>
            <a:picLocks noChangeAspect="1"/>
          </p:cNvPicPr>
          <p:nvPr/>
        </p:nvPicPr>
        <p:blipFill>
          <a:blip r:embed="rId4"/>
          <a:stretch>
            <a:fillRect/>
          </a:stretch>
        </p:blipFill>
        <p:spPr>
          <a:xfrm>
            <a:off x="9656412" y="4696411"/>
            <a:ext cx="2183079" cy="1577274"/>
          </a:xfrm>
          <a:prstGeom prst="rect">
            <a:avLst/>
          </a:prstGeom>
        </p:spPr>
      </p:pic>
    </p:spTree>
    <p:extLst>
      <p:ext uri="{BB962C8B-B14F-4D97-AF65-F5344CB8AC3E}">
        <p14:creationId xmlns:p14="http://schemas.microsoft.com/office/powerpoint/2010/main" val="159583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6A1473A6-3F22-483E-8A30-80B9D2B145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9">
            <a:extLst>
              <a:ext uri="{FF2B5EF4-FFF2-40B4-BE49-F238E27FC236}">
                <a16:creationId xmlns:a16="http://schemas.microsoft.com/office/drawing/2014/main" id="{AA1375E3-3E53-4D75-BAB7-E5929BFCB25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34368" y="563918"/>
            <a:ext cx="4119932" cy="5978614"/>
            <a:chOff x="7513372" y="803186"/>
            <a:chExt cx="4163968" cy="5978614"/>
          </a:xfrm>
        </p:grpSpPr>
        <p:sp>
          <p:nvSpPr>
            <p:cNvPr id="11" name="Freeform 6">
              <a:extLst>
                <a:ext uri="{FF2B5EF4-FFF2-40B4-BE49-F238E27FC236}">
                  <a16:creationId xmlns:a16="http://schemas.microsoft.com/office/drawing/2014/main" id="{0BBEEF67-3DDF-46CF-8CD5-EA5F0E4FB0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9586" y="1070835"/>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8FAC1C95-F817-487C-B8B2-CF141FBB1C2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0988949" y="803186"/>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8">
              <a:extLst>
                <a:ext uri="{FF2B5EF4-FFF2-40B4-BE49-F238E27FC236}">
                  <a16:creationId xmlns:a16="http://schemas.microsoft.com/office/drawing/2014/main" id="{C2C5363A-D941-4AA1-8D38-D7E44A1E2E01}"/>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7513372" y="804101"/>
              <a:ext cx="3880238"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DA78109-B2CD-42BE-B1D7-A72C0D674691}"/>
              </a:ext>
            </a:extLst>
          </p:cNvPr>
          <p:cNvSpPr>
            <a:spLocks noGrp="1"/>
          </p:cNvSpPr>
          <p:nvPr>
            <p:ph type="title"/>
          </p:nvPr>
        </p:nvSpPr>
        <p:spPr>
          <a:xfrm>
            <a:off x="1098468" y="885651"/>
            <a:ext cx="3229803" cy="4624603"/>
          </a:xfrm>
        </p:spPr>
        <p:txBody>
          <a:bodyPr>
            <a:normAutofit/>
          </a:bodyPr>
          <a:lstStyle/>
          <a:p>
            <a:r>
              <a:rPr lang="fr-FR" b="1" dirty="0">
                <a:solidFill>
                  <a:srgbClr val="FFFFFF"/>
                </a:solidFill>
              </a:rPr>
              <a:t>Résultats du</a:t>
            </a:r>
            <a:br>
              <a:rPr lang="fr-FR" b="1" dirty="0">
                <a:solidFill>
                  <a:srgbClr val="FFFFFF"/>
                </a:solidFill>
              </a:rPr>
            </a:br>
            <a:r>
              <a:rPr lang="fr-FR" b="1" dirty="0">
                <a:solidFill>
                  <a:srgbClr val="FFFFFF"/>
                </a:solidFill>
              </a:rPr>
              <a:t>2ème semestre</a:t>
            </a:r>
          </a:p>
        </p:txBody>
      </p:sp>
      <p:sp>
        <p:nvSpPr>
          <p:cNvPr id="3" name="Content Placeholder 2">
            <a:extLst>
              <a:ext uri="{FF2B5EF4-FFF2-40B4-BE49-F238E27FC236}">
                <a16:creationId xmlns:a16="http://schemas.microsoft.com/office/drawing/2014/main" id="{D1032380-D419-4FA7-8E61-D46C54388791}"/>
              </a:ext>
            </a:extLst>
          </p:cNvPr>
          <p:cNvSpPr>
            <a:spLocks noGrp="1"/>
          </p:cNvSpPr>
          <p:nvPr>
            <p:ph idx="1"/>
          </p:nvPr>
        </p:nvSpPr>
        <p:spPr>
          <a:xfrm>
            <a:off x="4978708" y="885651"/>
            <a:ext cx="6525220" cy="4616849"/>
          </a:xfrm>
        </p:spPr>
        <p:txBody>
          <a:bodyPr anchor="ctr">
            <a:normAutofit/>
          </a:bodyPr>
          <a:lstStyle/>
          <a:p>
            <a:pPr algn="just"/>
            <a:r>
              <a:rPr lang="fr-FR" sz="2400" dirty="0"/>
              <a:t>Les résultats du deuxième semestre du projet Machina sont :</a:t>
            </a:r>
          </a:p>
          <a:p>
            <a:pPr lvl="1" algn="just"/>
            <a:r>
              <a:rPr lang="fr-FR" sz="2000" dirty="0"/>
              <a:t>Un rapport présentant (1) le regroupement des objectifs d'apprentissage en unités d'apprentissage, et (2) les caractéristiques de chaque unité.</a:t>
            </a:r>
          </a:p>
          <a:p>
            <a:pPr lvl="1" algn="just"/>
            <a:r>
              <a:rPr lang="fr-FR" sz="2000" dirty="0"/>
              <a:t>Les ressources pédagogiques de chacune des unités d'apprentissage qui ont été définies. Ces ressources comprennent des diapositives, un fichier de notes de cours, des exercices, des cas pratique et des questions et réponses.</a:t>
            </a:r>
          </a:p>
          <a:p>
            <a:pPr algn="just"/>
            <a:endParaRPr lang="fr-FR" sz="2400" dirty="0"/>
          </a:p>
          <a:p>
            <a:pPr algn="just"/>
            <a:r>
              <a:rPr lang="fr-FR" sz="2400" dirty="0"/>
              <a:t>La prochaine réunion des partenaires aura lieu en octobre 2021, à Athènes, en Grèce.</a:t>
            </a:r>
            <a:endParaRPr lang="en-GB" sz="2400" dirty="0"/>
          </a:p>
        </p:txBody>
      </p:sp>
    </p:spTree>
    <p:extLst>
      <p:ext uri="{BB962C8B-B14F-4D97-AF65-F5344CB8AC3E}">
        <p14:creationId xmlns:p14="http://schemas.microsoft.com/office/powerpoint/2010/main" val="2443572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9480" y="188594"/>
            <a:ext cx="10515600" cy="1325563"/>
          </a:xfrm>
        </p:spPr>
        <p:txBody>
          <a:bodyPr/>
          <a:lstStyle/>
          <a:p>
            <a:pPr algn="ctr"/>
            <a:r>
              <a:rPr lang="fr-FR" dirty="0"/>
              <a:t>Les principales tâches à venir pour le </a:t>
            </a:r>
            <a:br>
              <a:rPr lang="fr-FR" dirty="0"/>
            </a:br>
            <a:r>
              <a:rPr lang="fr-FR" dirty="0"/>
              <a:t>3ème semestre</a:t>
            </a:r>
            <a:endParaRPr lang="de-DE" dirty="0"/>
          </a:p>
        </p:txBody>
      </p:sp>
      <p:graphicFrame>
        <p:nvGraphicFramePr>
          <p:cNvPr id="4" name="Схема 3"/>
          <p:cNvGraphicFramePr/>
          <p:nvPr>
            <p:extLst>
              <p:ext uri="{D42A27DB-BD31-4B8C-83A1-F6EECF244321}">
                <p14:modId xmlns:p14="http://schemas.microsoft.com/office/powerpoint/2010/main" val="253769727"/>
              </p:ext>
            </p:extLst>
          </p:nvPr>
        </p:nvGraphicFramePr>
        <p:xfrm>
          <a:off x="299720" y="1686877"/>
          <a:ext cx="10652760" cy="42387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40535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29640" y="208914"/>
            <a:ext cx="10231419" cy="1325563"/>
          </a:xfrm>
        </p:spPr>
        <p:txBody>
          <a:bodyPr/>
          <a:lstStyle/>
          <a:p>
            <a:pPr algn="ctr"/>
            <a:r>
              <a:rPr lang="fr-FR" dirty="0"/>
              <a:t>Les principales tâches à venir pour le </a:t>
            </a:r>
            <a:br>
              <a:rPr lang="fr-FR" dirty="0"/>
            </a:br>
            <a:r>
              <a:rPr lang="fr-FR" dirty="0"/>
              <a:t>3ème semestre</a:t>
            </a:r>
            <a:endParaRPr lang="de-DE" dirty="0"/>
          </a:p>
        </p:txBody>
      </p:sp>
      <p:graphicFrame>
        <p:nvGraphicFramePr>
          <p:cNvPr id="4" name="Схема 3"/>
          <p:cNvGraphicFramePr/>
          <p:nvPr>
            <p:extLst>
              <p:ext uri="{D42A27DB-BD31-4B8C-83A1-F6EECF244321}">
                <p14:modId xmlns:p14="http://schemas.microsoft.com/office/powerpoint/2010/main" val="2209533749"/>
              </p:ext>
            </p:extLst>
          </p:nvPr>
        </p:nvGraphicFramePr>
        <p:xfrm>
          <a:off x="929640" y="1748117"/>
          <a:ext cx="10814126" cy="419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8611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1FC65-C1A4-476A-88F8-F6234BD67AA5}"/>
              </a:ext>
            </a:extLst>
          </p:cNvPr>
          <p:cNvSpPr>
            <a:spLocks noGrp="1"/>
          </p:cNvSpPr>
          <p:nvPr>
            <p:ph type="title"/>
          </p:nvPr>
        </p:nvSpPr>
        <p:spPr/>
        <p:txBody>
          <a:bodyPr/>
          <a:lstStyle/>
          <a:p>
            <a:r>
              <a:rPr lang="de-DE" b="1" dirty="0" err="1">
                <a:solidFill>
                  <a:srgbClr val="152294"/>
                </a:solidFill>
              </a:rPr>
              <a:t>Partenaires</a:t>
            </a:r>
            <a:endParaRPr lang="x-none" b="1" dirty="0">
              <a:solidFill>
                <a:srgbClr val="152294"/>
              </a:solidFill>
            </a:endParaRPr>
          </a:p>
        </p:txBody>
      </p:sp>
      <p:sp>
        <p:nvSpPr>
          <p:cNvPr id="14" name="Content Placeholder 2">
            <a:extLst>
              <a:ext uri="{FF2B5EF4-FFF2-40B4-BE49-F238E27FC236}">
                <a16:creationId xmlns:a16="http://schemas.microsoft.com/office/drawing/2014/main" id="{F0662989-C157-4B69-90B6-1569C8583194}"/>
              </a:ext>
            </a:extLst>
          </p:cNvPr>
          <p:cNvSpPr>
            <a:spLocks noGrp="1"/>
          </p:cNvSpPr>
          <p:nvPr>
            <p:ph idx="1"/>
          </p:nvPr>
        </p:nvSpPr>
        <p:spPr>
          <a:xfrm>
            <a:off x="838200" y="1852857"/>
            <a:ext cx="3751729" cy="4179699"/>
          </a:xfrm>
        </p:spPr>
        <p:txBody>
          <a:bodyPr>
            <a:normAutofit/>
          </a:bodyPr>
          <a:lstStyle/>
          <a:p>
            <a:pPr algn="l">
              <a:buFont typeface="Wingdings" panose="05000000000000000000" pitchFamily="2" charset="2"/>
              <a:buChar char="q"/>
            </a:pPr>
            <a:r>
              <a:rPr lang="fr-FR" sz="2400" dirty="0">
                <a:solidFill>
                  <a:srgbClr val="152294"/>
                </a:solidFill>
                <a:hlinkClick r:id="rId2">
                  <a:extLst>
                    <a:ext uri="{A12FA001-AC4F-418D-AE19-62706E023703}">
                      <ahyp:hlinkClr xmlns:ahyp="http://schemas.microsoft.com/office/drawing/2018/hyperlinkcolor" xmlns="" val="tx"/>
                    </a:ext>
                  </a:extLst>
                </a:hlinkClick>
              </a:rPr>
              <a:t>UCBL</a:t>
            </a:r>
            <a:r>
              <a:rPr lang="fr-FR" sz="2400" dirty="0">
                <a:solidFill>
                  <a:srgbClr val="152294"/>
                </a:solidFill>
              </a:rPr>
              <a:t> - Lyon, France</a:t>
            </a:r>
          </a:p>
          <a:p>
            <a:pPr algn="l">
              <a:buFont typeface="Wingdings" panose="05000000000000000000" pitchFamily="2" charset="2"/>
              <a:buChar char="q"/>
            </a:pPr>
            <a:endParaRPr lang="fr-FR" sz="2400" dirty="0">
              <a:solidFill>
                <a:srgbClr val="152294"/>
              </a:solidFill>
              <a:hlinkClick r:id="rId3">
                <a:extLst>
                  <a:ext uri="{A12FA001-AC4F-418D-AE19-62706E023703}">
                    <ahyp:hlinkClr xmlns:ahyp="http://schemas.microsoft.com/office/drawing/2018/hyperlinkcolor" xmlns="" val="tx"/>
                  </a:ext>
                </a:extLst>
              </a:hlinkClick>
            </a:endParaRPr>
          </a:p>
          <a:p>
            <a:pPr algn="l">
              <a:buFont typeface="Wingdings" panose="05000000000000000000" pitchFamily="2" charset="2"/>
              <a:buChar char="q"/>
            </a:pPr>
            <a:r>
              <a:rPr lang="fr-FR" sz="2400" dirty="0">
                <a:solidFill>
                  <a:srgbClr val="152294"/>
                </a:solidFill>
                <a:hlinkClick r:id="rId3">
                  <a:extLst>
                    <a:ext uri="{A12FA001-AC4F-418D-AE19-62706E023703}">
                      <ahyp:hlinkClr xmlns:ahyp="http://schemas.microsoft.com/office/drawing/2018/hyperlinkcolor" xmlns="" val="tx"/>
                    </a:ext>
                  </a:extLst>
                </a:hlinkClick>
              </a:rPr>
              <a:t>ACADEMY</a:t>
            </a:r>
            <a:r>
              <a:rPr lang="fr-FR" sz="2400" dirty="0">
                <a:solidFill>
                  <a:srgbClr val="152294"/>
                </a:solidFill>
              </a:rPr>
              <a:t> - Rome, Italie</a:t>
            </a:r>
          </a:p>
          <a:p>
            <a:pPr algn="l">
              <a:buFont typeface="Wingdings" panose="05000000000000000000" pitchFamily="2" charset="2"/>
              <a:buChar char="q"/>
            </a:pPr>
            <a:endParaRPr lang="fr-FR" sz="2400" dirty="0">
              <a:solidFill>
                <a:srgbClr val="152294"/>
              </a:solidFill>
            </a:endParaRPr>
          </a:p>
          <a:p>
            <a:pPr algn="l">
              <a:buFont typeface="Wingdings" panose="05000000000000000000" pitchFamily="2" charset="2"/>
              <a:buChar char="q"/>
            </a:pPr>
            <a:r>
              <a:rPr lang="fr-FR" sz="2400" dirty="0">
                <a:solidFill>
                  <a:srgbClr val="152294"/>
                </a:solidFill>
                <a:hlinkClick r:id="rId4">
                  <a:extLst>
                    <a:ext uri="{A12FA001-AC4F-418D-AE19-62706E023703}">
                      <ahyp:hlinkClr xmlns:ahyp="http://schemas.microsoft.com/office/drawing/2018/hyperlinkcolor" xmlns="" val="tx"/>
                    </a:ext>
                  </a:extLst>
                </a:hlinkClick>
              </a:rPr>
              <a:t>ANC</a:t>
            </a:r>
            <a:r>
              <a:rPr lang="fr-FR" sz="2400" dirty="0">
                <a:solidFill>
                  <a:srgbClr val="152294"/>
                </a:solidFill>
              </a:rPr>
              <a:t> - Bucarest, Romanie</a:t>
            </a:r>
          </a:p>
          <a:p>
            <a:pPr algn="l">
              <a:buFont typeface="Wingdings" panose="05000000000000000000" pitchFamily="2" charset="2"/>
              <a:buChar char="q"/>
            </a:pPr>
            <a:endParaRPr lang="fr-FR" sz="2400" dirty="0">
              <a:solidFill>
                <a:srgbClr val="152294"/>
              </a:solidFill>
            </a:endParaRPr>
          </a:p>
          <a:p>
            <a:pPr algn="l">
              <a:buFont typeface="Wingdings" panose="05000000000000000000" pitchFamily="2" charset="2"/>
              <a:buChar char="q"/>
            </a:pPr>
            <a:r>
              <a:rPr lang="fr-FR" sz="2400" dirty="0">
                <a:solidFill>
                  <a:srgbClr val="152294"/>
                </a:solidFill>
                <a:hlinkClick r:id="rId5">
                  <a:extLst>
                    <a:ext uri="{A12FA001-AC4F-418D-AE19-62706E023703}">
                      <ahyp:hlinkClr xmlns:ahyp="http://schemas.microsoft.com/office/drawing/2018/hyperlinkcolor" xmlns="" val="tx"/>
                    </a:ext>
                  </a:extLst>
                </a:hlinkClick>
              </a:rPr>
              <a:t>EXELIA</a:t>
            </a:r>
            <a:r>
              <a:rPr lang="fr-FR" sz="2400" dirty="0">
                <a:solidFill>
                  <a:srgbClr val="152294"/>
                </a:solidFill>
              </a:rPr>
              <a:t> - Athènes, Grèce</a:t>
            </a:r>
          </a:p>
          <a:p>
            <a:pPr algn="l">
              <a:buFont typeface="Wingdings" panose="05000000000000000000" pitchFamily="2" charset="2"/>
              <a:buChar char="q"/>
            </a:pPr>
            <a:endParaRPr lang="fr-FR" sz="2400" dirty="0">
              <a:solidFill>
                <a:srgbClr val="152294"/>
              </a:solidFill>
            </a:endParaRPr>
          </a:p>
          <a:p>
            <a:pPr algn="l">
              <a:buFont typeface="Wingdings" panose="05000000000000000000" pitchFamily="2" charset="2"/>
              <a:buChar char="q"/>
            </a:pPr>
            <a:r>
              <a:rPr lang="fr-FR" sz="2400" dirty="0">
                <a:solidFill>
                  <a:srgbClr val="152294"/>
                </a:solidFill>
                <a:hlinkClick r:id="rId6">
                  <a:extLst>
                    <a:ext uri="{A12FA001-AC4F-418D-AE19-62706E023703}">
                      <ahyp:hlinkClr xmlns:ahyp="http://schemas.microsoft.com/office/drawing/2018/hyperlinkcolor" xmlns="" val="tx"/>
                    </a:ext>
                  </a:extLst>
                </a:hlinkClick>
              </a:rPr>
              <a:t>L3S</a:t>
            </a:r>
            <a:r>
              <a:rPr lang="fr-FR" sz="2400" dirty="0">
                <a:solidFill>
                  <a:srgbClr val="152294"/>
                </a:solidFill>
              </a:rPr>
              <a:t> - Hanover, Allemagne</a:t>
            </a:r>
          </a:p>
          <a:p>
            <a:pPr algn="l"/>
            <a:endParaRPr lang="en-US" dirty="0">
              <a:solidFill>
                <a:srgbClr val="152294"/>
              </a:solidFill>
            </a:endParaRPr>
          </a:p>
          <a:p>
            <a:pPr algn="l"/>
            <a:endParaRPr lang="en-US" dirty="0">
              <a:solidFill>
                <a:srgbClr val="152294"/>
              </a:solidFill>
            </a:endParaRPr>
          </a:p>
          <a:p>
            <a:endParaRPr lang="x-none" dirty="0"/>
          </a:p>
        </p:txBody>
      </p:sp>
      <p:pic>
        <p:nvPicPr>
          <p:cNvPr id="9" name="Picture 8" descr="Logo&#10;&#10;Description automatically generated">
            <a:extLst>
              <a:ext uri="{FF2B5EF4-FFF2-40B4-BE49-F238E27FC236}">
                <a16:creationId xmlns:a16="http://schemas.microsoft.com/office/drawing/2014/main" id="{FFCE9017-4190-4357-B569-1CFB7087A31B}"/>
              </a:ext>
            </a:extLst>
          </p:cNvPr>
          <p:cNvPicPr>
            <a:picLocks noChangeAspect="1"/>
          </p:cNvPicPr>
          <p:nvPr/>
        </p:nvPicPr>
        <p:blipFill>
          <a:blip r:embed="rId7"/>
          <a:stretch>
            <a:fillRect/>
          </a:stretch>
        </p:blipFill>
        <p:spPr>
          <a:xfrm>
            <a:off x="5878820" y="5203594"/>
            <a:ext cx="1225342" cy="1151822"/>
          </a:xfrm>
          <a:prstGeom prst="rect">
            <a:avLst/>
          </a:prstGeom>
        </p:spPr>
      </p:pic>
      <p:pic>
        <p:nvPicPr>
          <p:cNvPr id="13" name="Picture 12" descr="A close up of a sign&#10;&#10;Description automatically generated">
            <a:extLst>
              <a:ext uri="{FF2B5EF4-FFF2-40B4-BE49-F238E27FC236}">
                <a16:creationId xmlns:a16="http://schemas.microsoft.com/office/drawing/2014/main" id="{E6446E45-721F-47F3-9696-81D99AC34B79}"/>
              </a:ext>
            </a:extLst>
          </p:cNvPr>
          <p:cNvPicPr>
            <a:picLocks noChangeAspect="1"/>
          </p:cNvPicPr>
          <p:nvPr/>
        </p:nvPicPr>
        <p:blipFill>
          <a:blip r:embed="rId8"/>
          <a:stretch>
            <a:fillRect/>
          </a:stretch>
        </p:blipFill>
        <p:spPr>
          <a:xfrm>
            <a:off x="5400212" y="2678923"/>
            <a:ext cx="2182557" cy="432824"/>
          </a:xfrm>
          <a:prstGeom prst="rect">
            <a:avLst/>
          </a:prstGeom>
        </p:spPr>
      </p:pic>
      <p:pic>
        <p:nvPicPr>
          <p:cNvPr id="15" name="Picture 14" descr="Text&#10;&#10;Description automatically generated">
            <a:extLst>
              <a:ext uri="{FF2B5EF4-FFF2-40B4-BE49-F238E27FC236}">
                <a16:creationId xmlns:a16="http://schemas.microsoft.com/office/drawing/2014/main" id="{07C532CC-2DC0-4157-A27B-73C0EC909A57}"/>
              </a:ext>
            </a:extLst>
          </p:cNvPr>
          <p:cNvPicPr>
            <a:picLocks noChangeAspect="1"/>
          </p:cNvPicPr>
          <p:nvPr/>
        </p:nvPicPr>
        <p:blipFill>
          <a:blip r:embed="rId9"/>
          <a:stretch>
            <a:fillRect/>
          </a:stretch>
        </p:blipFill>
        <p:spPr>
          <a:xfrm>
            <a:off x="5401561" y="3297997"/>
            <a:ext cx="2182557" cy="906969"/>
          </a:xfrm>
          <a:prstGeom prst="rect">
            <a:avLst/>
          </a:prstGeom>
        </p:spPr>
      </p:pic>
      <p:pic>
        <p:nvPicPr>
          <p:cNvPr id="4" name="Picture 3" descr="Text&#10;&#10;Description automatically generated">
            <a:extLst>
              <a:ext uri="{FF2B5EF4-FFF2-40B4-BE49-F238E27FC236}">
                <a16:creationId xmlns:a16="http://schemas.microsoft.com/office/drawing/2014/main" id="{962A2D07-2833-431F-A2A1-88D0C108873B}"/>
              </a:ext>
            </a:extLst>
          </p:cNvPr>
          <p:cNvPicPr>
            <a:picLocks noChangeAspect="1"/>
          </p:cNvPicPr>
          <p:nvPr/>
        </p:nvPicPr>
        <p:blipFill>
          <a:blip r:embed="rId10"/>
          <a:stretch>
            <a:fillRect/>
          </a:stretch>
        </p:blipFill>
        <p:spPr>
          <a:xfrm>
            <a:off x="5401561" y="4396012"/>
            <a:ext cx="2231320" cy="807582"/>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2B4DEF06-5B85-4632-A868-4CE976ADF7BB}"/>
              </a:ext>
            </a:extLst>
          </p:cNvPr>
          <p:cNvPicPr>
            <a:picLocks noChangeAspect="1"/>
          </p:cNvPicPr>
          <p:nvPr/>
        </p:nvPicPr>
        <p:blipFill>
          <a:blip r:embed="rId11"/>
          <a:stretch>
            <a:fillRect/>
          </a:stretch>
        </p:blipFill>
        <p:spPr>
          <a:xfrm>
            <a:off x="5878820" y="1529997"/>
            <a:ext cx="1162135" cy="843516"/>
          </a:xfrm>
          <a:prstGeom prst="rect">
            <a:avLst/>
          </a:prstGeom>
        </p:spPr>
      </p:pic>
      <p:sp>
        <p:nvSpPr>
          <p:cNvPr id="8" name="Rectangle 7">
            <a:extLst>
              <a:ext uri="{FF2B5EF4-FFF2-40B4-BE49-F238E27FC236}">
                <a16:creationId xmlns:a16="http://schemas.microsoft.com/office/drawing/2014/main" id="{97FE16BA-C68A-4593-8479-19789DB90D4D}"/>
              </a:ext>
            </a:extLst>
          </p:cNvPr>
          <p:cNvSpPr/>
          <p:nvPr/>
        </p:nvSpPr>
        <p:spPr>
          <a:xfrm>
            <a:off x="9337667" y="0"/>
            <a:ext cx="2880049" cy="6858000"/>
          </a:xfrm>
          <a:prstGeom prst="rect">
            <a:avLst/>
          </a:prstGeom>
          <a:blipFill>
            <a:blip r:embed="rId12"/>
            <a:tile tx="0" ty="0" sx="100000" sy="100000" flip="none" algn="tl"/>
          </a:blipFill>
          <a:ln>
            <a:solidFill>
              <a:srgbClr val="1522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solidFill>
                <a:srgbClr val="152294"/>
              </a:solidFill>
            </a:endParaRPr>
          </a:p>
        </p:txBody>
      </p:sp>
    </p:spTree>
    <p:extLst>
      <p:ext uri="{BB962C8B-B14F-4D97-AF65-F5344CB8AC3E}">
        <p14:creationId xmlns:p14="http://schemas.microsoft.com/office/powerpoint/2010/main" val="364593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79C45-5583-41DF-8180-BCF35C86C99A}"/>
              </a:ext>
            </a:extLst>
          </p:cNvPr>
          <p:cNvSpPr>
            <a:spLocks noGrp="1"/>
          </p:cNvSpPr>
          <p:nvPr>
            <p:ph type="title"/>
          </p:nvPr>
        </p:nvSpPr>
        <p:spPr/>
        <p:txBody>
          <a:bodyPr/>
          <a:lstStyle/>
          <a:p>
            <a:r>
              <a:rPr lang="es-ES" sz="3600" b="1" dirty="0">
                <a:solidFill>
                  <a:srgbClr val="152294"/>
                </a:solidFill>
              </a:rPr>
              <a:t>CONTACT:</a:t>
            </a:r>
            <a:endParaRPr lang="x-none" b="1" dirty="0">
              <a:solidFill>
                <a:srgbClr val="152294"/>
              </a:solidFill>
            </a:endParaRPr>
          </a:p>
        </p:txBody>
      </p:sp>
      <p:sp>
        <p:nvSpPr>
          <p:cNvPr id="3" name="Content Placeholder 2">
            <a:extLst>
              <a:ext uri="{FF2B5EF4-FFF2-40B4-BE49-F238E27FC236}">
                <a16:creationId xmlns:a16="http://schemas.microsoft.com/office/drawing/2014/main" id="{49D02B83-4D66-4307-8C4B-D3A80ED09959}"/>
              </a:ext>
            </a:extLst>
          </p:cNvPr>
          <p:cNvSpPr>
            <a:spLocks noGrp="1"/>
          </p:cNvSpPr>
          <p:nvPr>
            <p:ph idx="1"/>
          </p:nvPr>
        </p:nvSpPr>
        <p:spPr/>
        <p:txBody>
          <a:bodyPr/>
          <a:lstStyle/>
          <a:p>
            <a:pPr marL="0" indent="0">
              <a:lnSpc>
                <a:spcPct val="100000"/>
              </a:lnSpc>
              <a:buNone/>
            </a:pPr>
            <a:endParaRPr lang="de-DE" sz="800" dirty="0">
              <a:solidFill>
                <a:srgbClr val="152294"/>
              </a:solidFill>
            </a:endParaRPr>
          </a:p>
          <a:p>
            <a:pPr marL="0" indent="0">
              <a:lnSpc>
                <a:spcPct val="100000"/>
              </a:lnSpc>
              <a:buNone/>
            </a:pPr>
            <a:endParaRPr lang="de-DE" sz="800" dirty="0">
              <a:solidFill>
                <a:srgbClr val="152294"/>
              </a:solidFill>
            </a:endParaRPr>
          </a:p>
          <a:p>
            <a:pPr marL="0" indent="0">
              <a:lnSpc>
                <a:spcPct val="100000"/>
              </a:lnSpc>
              <a:buNone/>
            </a:pPr>
            <a:endParaRPr lang="de-DE" sz="800" dirty="0">
              <a:solidFill>
                <a:srgbClr val="152294"/>
              </a:solidFill>
            </a:endParaRPr>
          </a:p>
          <a:p>
            <a:endParaRPr lang="de-DE" sz="2000" dirty="0">
              <a:solidFill>
                <a:srgbClr val="152294"/>
              </a:solidFill>
            </a:endParaRPr>
          </a:p>
          <a:p>
            <a:endParaRPr lang="de-DE" sz="2000" dirty="0">
              <a:solidFill>
                <a:srgbClr val="152294"/>
              </a:solidFill>
            </a:endParaRPr>
          </a:p>
          <a:p>
            <a:endParaRPr lang="de-DE" sz="2000" dirty="0">
              <a:solidFill>
                <a:srgbClr val="152294"/>
              </a:solidFill>
            </a:endParaRPr>
          </a:p>
          <a:p>
            <a:r>
              <a:rPr lang="fr-FR" sz="2000" dirty="0">
                <a:solidFill>
                  <a:srgbClr val="152294"/>
                </a:solidFill>
              </a:rPr>
              <a:t>Suivez-nous :</a:t>
            </a:r>
          </a:p>
        </p:txBody>
      </p:sp>
      <p:sp>
        <p:nvSpPr>
          <p:cNvPr id="5" name="TextBox 4">
            <a:extLst>
              <a:ext uri="{FF2B5EF4-FFF2-40B4-BE49-F238E27FC236}">
                <a16:creationId xmlns:a16="http://schemas.microsoft.com/office/drawing/2014/main" id="{EFE6234F-B9C9-471D-B4CA-B240F0892BB9}"/>
              </a:ext>
            </a:extLst>
          </p:cNvPr>
          <p:cNvSpPr txBox="1"/>
          <p:nvPr/>
        </p:nvSpPr>
        <p:spPr>
          <a:xfrm>
            <a:off x="999642" y="5407123"/>
            <a:ext cx="10032859" cy="923330"/>
          </a:xfrm>
          <a:prstGeom prst="rect">
            <a:avLst/>
          </a:prstGeom>
          <a:noFill/>
        </p:spPr>
        <p:txBody>
          <a:bodyPr wrap="square" rtlCol="0">
            <a:spAutoFit/>
          </a:bodyPr>
          <a:lstStyle/>
          <a:p>
            <a:pPr algn="just"/>
            <a:r>
              <a:rPr lang="fr-FR" dirty="0">
                <a:solidFill>
                  <a:srgbClr val="152294"/>
                </a:solidFill>
                <a:ea typeface="Times New Roman" panose="02020603050405020304" pitchFamily="18" charset="0"/>
              </a:rPr>
              <a:t>Le soutien de la Commission Européenne à la production de cette publication ne constitue pas une approbation de son contenu, qui n'engage que ses auteurs, et la Commission ne peut pas être tenue responsable de l'usage qui pourrait être fait des informations que cette publication contient.</a:t>
            </a:r>
            <a:endParaRPr lang="x-none" dirty="0">
              <a:solidFill>
                <a:srgbClr val="152294"/>
              </a:solidFill>
            </a:endParaRPr>
          </a:p>
        </p:txBody>
      </p:sp>
      <p:pic>
        <p:nvPicPr>
          <p:cNvPr id="10" name="Picture 9" descr="Logo&#10;&#10;Description automatically generated">
            <a:hlinkClick r:id="rId2"/>
            <a:extLst>
              <a:ext uri="{FF2B5EF4-FFF2-40B4-BE49-F238E27FC236}">
                <a16:creationId xmlns:a16="http://schemas.microsoft.com/office/drawing/2014/main" id="{764ED4E4-CD55-448F-9631-AA4BA9403D6A}"/>
              </a:ext>
            </a:extLst>
          </p:cNvPr>
          <p:cNvPicPr>
            <a:picLocks noChangeAspect="1"/>
          </p:cNvPicPr>
          <p:nvPr/>
        </p:nvPicPr>
        <p:blipFill>
          <a:blip r:embed="rId3"/>
          <a:stretch>
            <a:fillRect/>
          </a:stretch>
        </p:blipFill>
        <p:spPr>
          <a:xfrm>
            <a:off x="1003489" y="4333607"/>
            <a:ext cx="831682" cy="831682"/>
          </a:xfrm>
          <a:prstGeom prst="rect">
            <a:avLst/>
          </a:prstGeom>
        </p:spPr>
      </p:pic>
      <p:pic>
        <p:nvPicPr>
          <p:cNvPr id="12" name="Picture 11" descr="Logo&#10;&#10;Description automatically generated">
            <a:hlinkClick r:id="rId4"/>
            <a:extLst>
              <a:ext uri="{FF2B5EF4-FFF2-40B4-BE49-F238E27FC236}">
                <a16:creationId xmlns:a16="http://schemas.microsoft.com/office/drawing/2014/main" id="{08010C69-BC17-4CF5-8156-7917FCF454C2}"/>
              </a:ext>
            </a:extLst>
          </p:cNvPr>
          <p:cNvPicPr>
            <a:picLocks noChangeAspect="1"/>
          </p:cNvPicPr>
          <p:nvPr/>
        </p:nvPicPr>
        <p:blipFill>
          <a:blip r:embed="rId5"/>
          <a:stretch>
            <a:fillRect/>
          </a:stretch>
        </p:blipFill>
        <p:spPr>
          <a:xfrm>
            <a:off x="2141333" y="4333607"/>
            <a:ext cx="831682" cy="831682"/>
          </a:xfrm>
          <a:prstGeom prst="rect">
            <a:avLst/>
          </a:prstGeom>
        </p:spPr>
      </p:pic>
      <p:pic>
        <p:nvPicPr>
          <p:cNvPr id="14" name="Picture 13" descr="Logo&#10;&#10;Description automatically generated">
            <a:hlinkClick r:id="rId6"/>
            <a:extLst>
              <a:ext uri="{FF2B5EF4-FFF2-40B4-BE49-F238E27FC236}">
                <a16:creationId xmlns:a16="http://schemas.microsoft.com/office/drawing/2014/main" id="{D155C4EE-5513-408D-A9C4-D77CEECC9648}"/>
              </a:ext>
            </a:extLst>
          </p:cNvPr>
          <p:cNvPicPr>
            <a:picLocks noChangeAspect="1"/>
          </p:cNvPicPr>
          <p:nvPr/>
        </p:nvPicPr>
        <p:blipFill>
          <a:blip r:embed="rId7"/>
          <a:stretch>
            <a:fillRect/>
          </a:stretch>
        </p:blipFill>
        <p:spPr>
          <a:xfrm>
            <a:off x="3377579" y="4333607"/>
            <a:ext cx="831682" cy="831682"/>
          </a:xfrm>
          <a:prstGeom prst="rect">
            <a:avLst/>
          </a:prstGeom>
        </p:spPr>
      </p:pic>
      <p:pic>
        <p:nvPicPr>
          <p:cNvPr id="16" name="Picture 15" descr="Logo, company name&#10;&#10;Description automatically generated">
            <a:extLst>
              <a:ext uri="{FF2B5EF4-FFF2-40B4-BE49-F238E27FC236}">
                <a16:creationId xmlns:a16="http://schemas.microsoft.com/office/drawing/2014/main" id="{0E899F0A-922E-4B46-89A7-4AD498A241BE}"/>
              </a:ext>
            </a:extLst>
          </p:cNvPr>
          <p:cNvPicPr>
            <a:picLocks noChangeAspect="1"/>
          </p:cNvPicPr>
          <p:nvPr/>
        </p:nvPicPr>
        <p:blipFill>
          <a:blip r:embed="rId8"/>
          <a:stretch>
            <a:fillRect/>
          </a:stretch>
        </p:blipFill>
        <p:spPr>
          <a:xfrm>
            <a:off x="5554865" y="1888415"/>
            <a:ext cx="5477636" cy="3081170"/>
          </a:xfrm>
          <a:prstGeom prst="rect">
            <a:avLst/>
          </a:prstGeom>
          <a:ln>
            <a:noFill/>
          </a:ln>
          <a:effectLst>
            <a:softEdge rad="112500"/>
          </a:effectLst>
        </p:spPr>
      </p:pic>
      <p:pic>
        <p:nvPicPr>
          <p:cNvPr id="11" name="Graphic 10">
            <a:extLst>
              <a:ext uri="{FF2B5EF4-FFF2-40B4-BE49-F238E27FC236}">
                <a16:creationId xmlns:a16="http://schemas.microsoft.com/office/drawing/2014/main" id="{05FCCF25-55C4-4E77-B0C2-2FA4D75596D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338216" y="6139176"/>
            <a:ext cx="2770414" cy="793559"/>
          </a:xfrm>
          <a:prstGeom prst="rect">
            <a:avLst/>
          </a:prstGeom>
        </p:spPr>
      </p:pic>
      <p:pic>
        <p:nvPicPr>
          <p:cNvPr id="13" name="Picture 12" descr="Logo, company name&#10;&#10;Description automatically generated">
            <a:extLst>
              <a:ext uri="{FF2B5EF4-FFF2-40B4-BE49-F238E27FC236}">
                <a16:creationId xmlns:a16="http://schemas.microsoft.com/office/drawing/2014/main" id="{9862D538-1F49-4C77-9003-086C63BB628E}"/>
              </a:ext>
            </a:extLst>
          </p:cNvPr>
          <p:cNvPicPr>
            <a:picLocks noChangeAspect="1"/>
          </p:cNvPicPr>
          <p:nvPr/>
        </p:nvPicPr>
        <p:blipFill>
          <a:blip r:embed="rId8"/>
          <a:stretch>
            <a:fillRect/>
          </a:stretch>
        </p:blipFill>
        <p:spPr>
          <a:xfrm>
            <a:off x="5664223" y="1895464"/>
            <a:ext cx="5477636" cy="3081170"/>
          </a:xfrm>
          <a:prstGeom prst="rect">
            <a:avLst/>
          </a:prstGeom>
          <a:ln>
            <a:noFill/>
          </a:ln>
          <a:effectLst>
            <a:softEdge rad="112500"/>
          </a:effectLst>
        </p:spPr>
      </p:pic>
      <p:sp>
        <p:nvSpPr>
          <p:cNvPr id="7" name="TextBox 6">
            <a:extLst>
              <a:ext uri="{FF2B5EF4-FFF2-40B4-BE49-F238E27FC236}">
                <a16:creationId xmlns:a16="http://schemas.microsoft.com/office/drawing/2014/main" id="{C09C998C-2411-48A6-BE63-A43D52AFB67C}"/>
              </a:ext>
            </a:extLst>
          </p:cNvPr>
          <p:cNvSpPr txBox="1"/>
          <p:nvPr/>
        </p:nvSpPr>
        <p:spPr>
          <a:xfrm>
            <a:off x="838200" y="1825625"/>
            <a:ext cx="6409509" cy="147732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152294"/>
                </a:solidFill>
              </a:rPr>
              <a:t>Parisa </a:t>
            </a:r>
            <a:r>
              <a:rPr lang="en-US" dirty="0" err="1">
                <a:solidFill>
                  <a:srgbClr val="152294"/>
                </a:solidFill>
              </a:rPr>
              <a:t>Ghodous</a:t>
            </a:r>
            <a:endParaRPr lang="en-US" dirty="0">
              <a:solidFill>
                <a:srgbClr val="152294"/>
              </a:solidFill>
            </a:endParaRPr>
          </a:p>
          <a:p>
            <a:pPr lvl="1"/>
            <a:r>
              <a:rPr lang="en-US" dirty="0">
                <a:solidFill>
                  <a:srgbClr val="152294"/>
                </a:solidFill>
              </a:rPr>
              <a:t>Professor</a:t>
            </a:r>
          </a:p>
          <a:p>
            <a:pPr lvl="1"/>
            <a:r>
              <a:rPr lang="en-US" dirty="0">
                <a:solidFill>
                  <a:srgbClr val="152294"/>
                </a:solidFill>
              </a:rPr>
              <a:t>SOC, LIRIS UMR 5205</a:t>
            </a:r>
          </a:p>
          <a:p>
            <a:pPr lvl="1"/>
            <a:r>
              <a:rPr lang="en-US" dirty="0" err="1">
                <a:solidFill>
                  <a:srgbClr val="152294"/>
                </a:solidFill>
              </a:rPr>
              <a:t>Université</a:t>
            </a:r>
            <a:r>
              <a:rPr lang="en-US" dirty="0">
                <a:solidFill>
                  <a:srgbClr val="152294"/>
                </a:solidFill>
              </a:rPr>
              <a:t> Claude Bernard Lyon 1</a:t>
            </a:r>
          </a:p>
          <a:p>
            <a:pPr lvl="1"/>
            <a:r>
              <a:rPr lang="en-US" dirty="0">
                <a:solidFill>
                  <a:srgbClr val="152294"/>
                </a:solidFill>
              </a:rPr>
              <a:t>Email: </a:t>
            </a:r>
            <a:r>
              <a:rPr lang="en-US" dirty="0">
                <a:solidFill>
                  <a:srgbClr val="152294"/>
                </a:solidFill>
                <a:hlinkClick r:id="rId11"/>
              </a:rPr>
              <a:t>parisa.ghodous@univ-lyon1.fr</a:t>
            </a:r>
            <a:r>
              <a:rPr lang="en-US" dirty="0">
                <a:solidFill>
                  <a:srgbClr val="152294"/>
                </a:solidFill>
              </a:rPr>
              <a:t> </a:t>
            </a:r>
          </a:p>
        </p:txBody>
      </p:sp>
    </p:spTree>
    <p:extLst>
      <p:ext uri="{BB962C8B-B14F-4D97-AF65-F5344CB8AC3E}">
        <p14:creationId xmlns:p14="http://schemas.microsoft.com/office/powerpoint/2010/main" val="111140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2">
            <a:extLst>
              <a:ext uri="{FF2B5EF4-FFF2-40B4-BE49-F238E27FC236}">
                <a16:creationId xmlns:a16="http://schemas.microsoft.com/office/drawing/2014/main" id="{C8DFF3C0-9A47-4CF8-A908-C79EE032FA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1252800" y="662399"/>
            <a:ext cx="6994729" cy="1139507"/>
          </a:xfrm>
        </p:spPr>
        <p:txBody>
          <a:bodyPr anchor="t">
            <a:normAutofit fontScale="90000"/>
          </a:bodyPr>
          <a:lstStyle/>
          <a:p>
            <a:r>
              <a:rPr lang="fr-FR" b="1" dirty="0"/>
              <a:t>Principales informations sur le projet MACHINA </a:t>
            </a:r>
          </a:p>
        </p:txBody>
      </p:sp>
      <p:grpSp>
        <p:nvGrpSpPr>
          <p:cNvPr id="30" name="Group 24">
            <a:extLst>
              <a:ext uri="{FF2B5EF4-FFF2-40B4-BE49-F238E27FC236}">
                <a16:creationId xmlns:a16="http://schemas.microsoft.com/office/drawing/2014/main" id="{D1CD191E-4E38-48B5-91B0-A538EEE36C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885825" cy="6858000"/>
            <a:chOff x="0" y="0"/>
            <a:chExt cx="885825" cy="6858000"/>
          </a:xfrm>
        </p:grpSpPr>
        <p:sp>
          <p:nvSpPr>
            <p:cNvPr id="26" name="Freeform 6">
              <a:extLst>
                <a:ext uri="{FF2B5EF4-FFF2-40B4-BE49-F238E27FC236}">
                  <a16:creationId xmlns:a16="http://schemas.microsoft.com/office/drawing/2014/main" id="{610DAD19-A1E9-4929-B76E-E6605D2DBDE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31" name="Freeform 6">
              <a:extLst>
                <a:ext uri="{FF2B5EF4-FFF2-40B4-BE49-F238E27FC236}">
                  <a16:creationId xmlns:a16="http://schemas.microsoft.com/office/drawing/2014/main" id="{F7DBC290-0F34-425B-B724-341D9697AF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sp>
        <p:nvSpPr>
          <p:cNvPr id="3" name="Объект 2"/>
          <p:cNvSpPr>
            <a:spLocks noGrp="1"/>
          </p:cNvSpPr>
          <p:nvPr>
            <p:ph idx="1"/>
          </p:nvPr>
        </p:nvSpPr>
        <p:spPr>
          <a:xfrm>
            <a:off x="1251678" y="2286001"/>
            <a:ext cx="6015897" cy="2626658"/>
          </a:xfrm>
        </p:spPr>
        <p:txBody>
          <a:bodyPr>
            <a:normAutofit/>
          </a:bodyPr>
          <a:lstStyle/>
          <a:p>
            <a:pPr marL="355600" indent="-355600">
              <a:buFont typeface="Wingdings" panose="05000000000000000000" pitchFamily="2" charset="2"/>
              <a:buChar char="§"/>
            </a:pPr>
            <a:r>
              <a:rPr lang="fr-FR" sz="2000" b="1" dirty="0">
                <a:solidFill>
                  <a:schemeClr val="tx1">
                    <a:alpha val="60000"/>
                  </a:schemeClr>
                </a:solidFill>
              </a:rPr>
              <a:t>Référence </a:t>
            </a:r>
            <a:r>
              <a:rPr lang="fr-FR" sz="2000" b="1" dirty="0">
                <a:solidFill>
                  <a:schemeClr val="tx1">
                    <a:alpha val="60000"/>
                  </a:schemeClr>
                </a:solidFill>
              </a:rPr>
              <a:t>du projet</a:t>
            </a:r>
            <a:r>
              <a:rPr lang="fr-FR" sz="2000" dirty="0">
                <a:solidFill>
                  <a:schemeClr val="tx1">
                    <a:alpha val="60000"/>
                  </a:schemeClr>
                </a:solidFill>
              </a:rPr>
              <a:t>: 2020-1-FR01-KA202-080386</a:t>
            </a:r>
          </a:p>
          <a:p>
            <a:pPr marL="355600" lvl="0" indent="-355600">
              <a:buFont typeface="Wingdings" panose="05000000000000000000" pitchFamily="2" charset="2"/>
              <a:buChar char="§"/>
            </a:pPr>
            <a:r>
              <a:rPr lang="fr-FR" sz="2000" b="1" dirty="0">
                <a:solidFill>
                  <a:schemeClr val="tx1">
                    <a:alpha val="60000"/>
                  </a:schemeClr>
                </a:solidFill>
              </a:rPr>
              <a:t>Durée du projet</a:t>
            </a:r>
            <a:r>
              <a:rPr lang="fr-FR" sz="2000" dirty="0">
                <a:solidFill>
                  <a:schemeClr val="tx1">
                    <a:alpha val="60000"/>
                  </a:schemeClr>
                </a:solidFill>
              </a:rPr>
              <a:t>: 28 mois</a:t>
            </a:r>
            <a:endParaRPr lang="fr-FR" sz="2000" b="1" dirty="0">
              <a:solidFill>
                <a:schemeClr val="tx1">
                  <a:alpha val="60000"/>
                </a:schemeClr>
              </a:solidFill>
            </a:endParaRPr>
          </a:p>
          <a:p>
            <a:pPr marL="995363" lvl="0" indent="-457200">
              <a:buFont typeface="Courier New" panose="02070309020205020404" pitchFamily="49" charset="0"/>
              <a:buChar char="o"/>
            </a:pPr>
            <a:r>
              <a:rPr lang="fr-FR" sz="2000" b="1" dirty="0">
                <a:solidFill>
                  <a:schemeClr val="tx1">
                    <a:alpha val="60000"/>
                  </a:schemeClr>
                </a:solidFill>
              </a:rPr>
              <a:t>Date de début </a:t>
            </a:r>
            <a:r>
              <a:rPr lang="fr-FR" sz="2000" dirty="0">
                <a:solidFill>
                  <a:schemeClr val="tx1">
                    <a:alpha val="60000"/>
                  </a:schemeClr>
                </a:solidFill>
              </a:rPr>
              <a:t>: 01 septembre 2020</a:t>
            </a:r>
          </a:p>
          <a:p>
            <a:pPr marL="995363" lvl="0" indent="-457200">
              <a:buFont typeface="Courier New" panose="02070309020205020404" pitchFamily="49" charset="0"/>
              <a:buChar char="o"/>
            </a:pPr>
            <a:r>
              <a:rPr lang="fr-FR" sz="2000" b="1" dirty="0">
                <a:solidFill>
                  <a:schemeClr val="tx1">
                    <a:alpha val="60000"/>
                  </a:schemeClr>
                </a:solidFill>
              </a:rPr>
              <a:t>Date de fin </a:t>
            </a:r>
            <a:r>
              <a:rPr lang="fr-FR" sz="2000" dirty="0">
                <a:solidFill>
                  <a:schemeClr val="tx1">
                    <a:alpha val="60000"/>
                  </a:schemeClr>
                </a:solidFill>
              </a:rPr>
              <a:t>: 31 décembre 2022</a:t>
            </a:r>
          </a:p>
          <a:p>
            <a:pPr marL="355600" lvl="0" indent="-355600">
              <a:buFont typeface="Wingdings" panose="05000000000000000000" pitchFamily="2" charset="2"/>
              <a:buChar char="§"/>
            </a:pPr>
            <a:r>
              <a:rPr lang="fr-FR" sz="2000" b="1" dirty="0">
                <a:solidFill>
                  <a:schemeClr val="tx1">
                    <a:alpha val="60000"/>
                  </a:schemeClr>
                </a:solidFill>
              </a:rPr>
              <a:t>Budget </a:t>
            </a:r>
            <a:r>
              <a:rPr lang="fr-FR" sz="2000" dirty="0">
                <a:solidFill>
                  <a:schemeClr val="tx1">
                    <a:alpha val="60000"/>
                  </a:schemeClr>
                </a:solidFill>
              </a:rPr>
              <a:t>: 300 000 €</a:t>
            </a:r>
          </a:p>
          <a:p>
            <a:pPr marL="355600" lvl="0" indent="-355600">
              <a:buFont typeface="Wingdings" panose="05000000000000000000" pitchFamily="2" charset="2"/>
              <a:buChar char="§"/>
            </a:pPr>
            <a:r>
              <a:rPr lang="fr-FR" sz="2000" b="1" dirty="0">
                <a:solidFill>
                  <a:schemeClr val="tx1">
                    <a:alpha val="60000"/>
                  </a:schemeClr>
                </a:solidFill>
              </a:rPr>
              <a:t>Programme de financement </a:t>
            </a:r>
            <a:r>
              <a:rPr lang="fr-FR" sz="2000" dirty="0">
                <a:solidFill>
                  <a:schemeClr val="tx1">
                    <a:alpha val="60000"/>
                  </a:schemeClr>
                </a:solidFill>
              </a:rPr>
              <a:t>: ERASMUS+</a:t>
            </a:r>
          </a:p>
        </p:txBody>
      </p:sp>
      <p:pic>
        <p:nvPicPr>
          <p:cNvPr id="5" name="Picture 4" descr="A picture containing logo&#10;&#10;Description automatically generated">
            <a:extLst>
              <a:ext uri="{FF2B5EF4-FFF2-40B4-BE49-F238E27FC236}">
                <a16:creationId xmlns:a16="http://schemas.microsoft.com/office/drawing/2014/main" id="{8C550D3F-B036-49A9-AC97-CC9F9631F41F}"/>
              </a:ext>
            </a:extLst>
          </p:cNvPr>
          <p:cNvPicPr>
            <a:picLocks noChangeAspect="1"/>
          </p:cNvPicPr>
          <p:nvPr/>
        </p:nvPicPr>
        <p:blipFill>
          <a:blip r:embed="rId2"/>
          <a:stretch>
            <a:fillRect/>
          </a:stretch>
        </p:blipFill>
        <p:spPr>
          <a:xfrm>
            <a:off x="8610071" y="1138518"/>
            <a:ext cx="2571890" cy="2153958"/>
          </a:xfrm>
          <a:prstGeom prst="rect">
            <a:avLst/>
          </a:prstGeom>
        </p:spPr>
      </p:pic>
      <p:pic>
        <p:nvPicPr>
          <p:cNvPr id="4" name="Picture 3" descr="A picture containing logo&#10;&#10;Description automatically generated">
            <a:extLst>
              <a:ext uri="{FF2B5EF4-FFF2-40B4-BE49-F238E27FC236}">
                <a16:creationId xmlns:a16="http://schemas.microsoft.com/office/drawing/2014/main" id="{82358D42-A449-434A-9547-12A1554F0571}"/>
              </a:ext>
            </a:extLst>
          </p:cNvPr>
          <p:cNvPicPr>
            <a:picLocks noChangeAspect="1"/>
          </p:cNvPicPr>
          <p:nvPr/>
        </p:nvPicPr>
        <p:blipFill>
          <a:blip r:embed="rId3"/>
          <a:stretch>
            <a:fillRect/>
          </a:stretch>
        </p:blipFill>
        <p:spPr>
          <a:xfrm>
            <a:off x="8482145" y="3953435"/>
            <a:ext cx="2699816" cy="2261096"/>
          </a:xfrm>
          <a:prstGeom prst="rect">
            <a:avLst/>
          </a:prstGeom>
        </p:spPr>
      </p:pic>
    </p:spTree>
    <p:extLst>
      <p:ext uri="{BB962C8B-B14F-4D97-AF65-F5344CB8AC3E}">
        <p14:creationId xmlns:p14="http://schemas.microsoft.com/office/powerpoint/2010/main" val="689506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C18FE-018E-4CA0-950B-D278A501D99F}"/>
              </a:ext>
            </a:extLst>
          </p:cNvPr>
          <p:cNvSpPr>
            <a:spLocks noGrp="1"/>
          </p:cNvSpPr>
          <p:nvPr>
            <p:ph type="title"/>
          </p:nvPr>
        </p:nvSpPr>
        <p:spPr>
          <a:xfrm>
            <a:off x="4965430" y="629266"/>
            <a:ext cx="6586491" cy="1676603"/>
          </a:xfrm>
        </p:spPr>
        <p:txBody>
          <a:bodyPr>
            <a:normAutofit/>
          </a:bodyPr>
          <a:lstStyle/>
          <a:p>
            <a:r>
              <a:rPr lang="fr-FR" sz="5400" b="1" dirty="0">
                <a:solidFill>
                  <a:srgbClr val="152294"/>
                </a:solidFill>
              </a:rPr>
              <a:t>Objectifs du projet MACHINA</a:t>
            </a:r>
          </a:p>
        </p:txBody>
      </p:sp>
      <p:sp>
        <p:nvSpPr>
          <p:cNvPr id="3" name="Content Placeholder 2">
            <a:extLst>
              <a:ext uri="{FF2B5EF4-FFF2-40B4-BE49-F238E27FC236}">
                <a16:creationId xmlns:a16="http://schemas.microsoft.com/office/drawing/2014/main" id="{D580DF14-0F4B-454A-86B9-14704C943E91}"/>
              </a:ext>
            </a:extLst>
          </p:cNvPr>
          <p:cNvSpPr>
            <a:spLocks noGrp="1"/>
          </p:cNvSpPr>
          <p:nvPr>
            <p:ph idx="1"/>
          </p:nvPr>
        </p:nvSpPr>
        <p:spPr>
          <a:xfrm>
            <a:off x="4965431" y="2438400"/>
            <a:ext cx="6586489" cy="3785419"/>
          </a:xfrm>
        </p:spPr>
        <p:txBody>
          <a:bodyPr>
            <a:normAutofit fontScale="85000" lnSpcReduction="10000"/>
          </a:bodyPr>
          <a:lstStyle/>
          <a:p>
            <a:pPr marL="355600" lvl="0" indent="-355600" algn="just">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Concevoir un programme commun d'enseignement et de formation professionnels dans le domaine de l’apprentissage automatique (Machine Learning), afin de doter les professionnels du secteur des TIC de compétences, techniques, non techniques et méta (soft </a:t>
            </a:r>
            <a:r>
              <a:rPr lang="fr-FR" sz="2000" dirty="0" err="1">
                <a:solidFill>
                  <a:srgbClr val="152294"/>
                </a:solidFill>
                <a:ea typeface="Calibri" panose="020F0502020204030204" pitchFamily="34" charset="0"/>
                <a:cs typeface="Times New Roman" panose="02020603050405020304" pitchFamily="18" charset="0"/>
              </a:rPr>
              <a:t>skills</a:t>
            </a:r>
            <a:r>
              <a:rPr lang="fr-FR" sz="2000" dirty="0">
                <a:solidFill>
                  <a:srgbClr val="152294"/>
                </a:solidFill>
                <a:ea typeface="Calibri" panose="020F0502020204030204" pitchFamily="34" charset="0"/>
                <a:cs typeface="Times New Roman" panose="02020603050405020304" pitchFamily="18" charset="0"/>
              </a:rPr>
              <a:t>) qui sont recherchées.</a:t>
            </a:r>
          </a:p>
          <a:p>
            <a:pPr marL="355600" lvl="0" indent="-355600" algn="just">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Introduire des méthodes de formation flexibles et des ressources pédagogiques novatrices en libre accès pour soutenir l'offre d'EFP et l'acquisition de compétences en apprentissage automatique.</a:t>
            </a:r>
          </a:p>
          <a:p>
            <a:pPr marL="355600" lvl="0" indent="-355600" algn="just">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Favoriser la reconnaissance et l'intégration des exigences en matière de compétences en apprentissage automatique, dans les cadres de compétences sectorielles et des systèmes de certification.</a:t>
            </a:r>
          </a:p>
          <a:p>
            <a:pPr marL="355600" lvl="0" indent="-355600" algn="just">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Améliorer l'information sur le marché du travail et sur les compétences en apprentissage automatique au niveau de l'UE. </a:t>
            </a:r>
          </a:p>
          <a:p>
            <a:pPr marL="355600" lvl="0" indent="-355600" algn="just">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Le projet a débuté en septembre 2020 et se terminera en décembre 2022</a:t>
            </a:r>
            <a:endParaRPr lang="en-GB" sz="2000" dirty="0">
              <a:solidFill>
                <a:srgbClr val="152294"/>
              </a:solidFill>
              <a:effectLst/>
              <a:ea typeface="Calibri" panose="020F0502020204030204" pitchFamily="34" charset="0"/>
              <a:cs typeface="Times New Roman" panose="02020603050405020304" pitchFamily="18" charset="0"/>
            </a:endParaRPr>
          </a:p>
          <a:p>
            <a:endParaRPr lang="x-none" sz="2000" dirty="0"/>
          </a:p>
        </p:txBody>
      </p:sp>
      <p:pic>
        <p:nvPicPr>
          <p:cNvPr id="6" name="Picture 5" descr="A picture containing person, person&#10;&#10;Description automatically generated">
            <a:extLst>
              <a:ext uri="{FF2B5EF4-FFF2-40B4-BE49-F238E27FC236}">
                <a16:creationId xmlns:a16="http://schemas.microsoft.com/office/drawing/2014/main" id="{039A9AAE-39C9-483C-8945-8CC9C3BB8F9C}"/>
              </a:ext>
            </a:extLst>
          </p:cNvPr>
          <p:cNvPicPr>
            <a:picLocks noChangeAspect="1"/>
          </p:cNvPicPr>
          <p:nvPr/>
        </p:nvPicPr>
        <p:blipFill rotWithShape="1">
          <a:blip r:embed="rId3"/>
          <a:srcRect l="29869" r="25012" b="-1"/>
          <a:stretch/>
        </p:blipFill>
        <p:spPr>
          <a:xfrm>
            <a:off x="20" y="10"/>
            <a:ext cx="4635571" cy="6857990"/>
          </a:xfrm>
          <a:prstGeom prst="rect">
            <a:avLst/>
          </a:prstGeom>
          <a:effectLst/>
        </p:spPr>
      </p:pic>
    </p:spTree>
    <p:extLst>
      <p:ext uri="{BB962C8B-B14F-4D97-AF65-F5344CB8AC3E}">
        <p14:creationId xmlns:p14="http://schemas.microsoft.com/office/powerpoint/2010/main" val="274305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5EF6-5F08-4B29-B1C6-AE95C7A02F7E}"/>
              </a:ext>
            </a:extLst>
          </p:cNvPr>
          <p:cNvSpPr>
            <a:spLocks noGrp="1"/>
          </p:cNvSpPr>
          <p:nvPr>
            <p:ph type="title"/>
          </p:nvPr>
        </p:nvSpPr>
        <p:spPr>
          <a:xfrm>
            <a:off x="655320" y="365125"/>
            <a:ext cx="5120114" cy="1692794"/>
          </a:xfrm>
        </p:spPr>
        <p:txBody>
          <a:bodyPr>
            <a:normAutofit/>
          </a:bodyPr>
          <a:lstStyle/>
          <a:p>
            <a:r>
              <a:rPr lang="fr-FR" b="1" dirty="0">
                <a:solidFill>
                  <a:srgbClr val="152294"/>
                </a:solidFill>
              </a:rPr>
              <a:t>Groupes cible</a:t>
            </a:r>
          </a:p>
        </p:txBody>
      </p:sp>
      <p:sp>
        <p:nvSpPr>
          <p:cNvPr id="3" name="Content Placeholder 2">
            <a:extLst>
              <a:ext uri="{FF2B5EF4-FFF2-40B4-BE49-F238E27FC236}">
                <a16:creationId xmlns:a16="http://schemas.microsoft.com/office/drawing/2014/main" id="{B9090762-EB14-4B68-8A0F-1BD118B6874B}"/>
              </a:ext>
            </a:extLst>
          </p:cNvPr>
          <p:cNvSpPr>
            <a:spLocks noGrp="1"/>
          </p:cNvSpPr>
          <p:nvPr>
            <p:ph idx="1"/>
          </p:nvPr>
        </p:nvSpPr>
        <p:spPr>
          <a:xfrm>
            <a:off x="568234" y="2270235"/>
            <a:ext cx="5429153" cy="2525883"/>
          </a:xfrm>
        </p:spPr>
        <p:txBody>
          <a:bodyPr>
            <a:normAutofit lnSpcReduction="10000"/>
          </a:bodyPr>
          <a:lstStyle/>
          <a:p>
            <a:pPr lvl="0">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Prestataires d'enseignement/de formation.</a:t>
            </a:r>
          </a:p>
          <a:p>
            <a:pPr lvl="0">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Professionnels des TIC ayant besoin d’une formation continue.</a:t>
            </a:r>
          </a:p>
          <a:p>
            <a:pPr lvl="0">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Etudiants de l'EFP.</a:t>
            </a:r>
          </a:p>
          <a:p>
            <a:pPr lvl="0">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Représentants du secteur et partenaires sociaux.</a:t>
            </a:r>
          </a:p>
          <a:p>
            <a:pPr lvl="0">
              <a:spcBef>
                <a:spcPts val="0"/>
              </a:spcBef>
              <a:spcAft>
                <a:spcPts val="800"/>
              </a:spcAft>
              <a:buFont typeface="Wingdings" panose="05000000000000000000" pitchFamily="2" charset="2"/>
              <a:buChar char="q"/>
              <a:tabLst>
                <a:tab pos="457200" algn="l"/>
              </a:tabLst>
            </a:pPr>
            <a:r>
              <a:rPr lang="fr-FR" sz="2000" dirty="0">
                <a:solidFill>
                  <a:srgbClr val="152294"/>
                </a:solidFill>
                <a:ea typeface="Calibri" panose="020F0502020204030204" pitchFamily="34" charset="0"/>
                <a:cs typeface="Times New Roman" panose="02020603050405020304" pitchFamily="18" charset="0"/>
              </a:rPr>
              <a:t>Autorités publiques de l’éducation et d'accréditation.</a:t>
            </a:r>
            <a:endParaRPr lang="en-GB" sz="2000" dirty="0">
              <a:solidFill>
                <a:srgbClr val="152294"/>
              </a:solidFill>
              <a:effectLst/>
              <a:ea typeface="Calibri" panose="020F0502020204030204" pitchFamily="34" charset="0"/>
              <a:cs typeface="Times New Roman" panose="02020603050405020304" pitchFamily="18" charset="0"/>
            </a:endParaRPr>
          </a:p>
        </p:txBody>
      </p:sp>
      <p:pic>
        <p:nvPicPr>
          <p:cNvPr id="5" name="Picture 4" descr="A picture containing indoor, person, blue, hand&#10;&#10;Description automatically generated">
            <a:extLst>
              <a:ext uri="{FF2B5EF4-FFF2-40B4-BE49-F238E27FC236}">
                <a16:creationId xmlns:a16="http://schemas.microsoft.com/office/drawing/2014/main" id="{98D7270D-ABEE-4C00-A4EE-79EFD3518599}"/>
              </a:ext>
            </a:extLst>
          </p:cNvPr>
          <p:cNvPicPr>
            <a:picLocks noChangeAspect="1"/>
          </p:cNvPicPr>
          <p:nvPr/>
        </p:nvPicPr>
        <p:blipFill rotWithShape="1">
          <a:blip r:embed="rId2"/>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79916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1913468" y="365125"/>
            <a:ext cx="9319308" cy="1325563"/>
          </a:xfrm>
        </p:spPr>
        <p:txBody>
          <a:bodyPr>
            <a:normAutofit/>
          </a:bodyPr>
          <a:lstStyle/>
          <a:p>
            <a:r>
              <a:rPr lang="fr-FR" sz="5400" b="1" dirty="0">
                <a:solidFill>
                  <a:srgbClr val="152294"/>
                </a:solidFill>
              </a:rPr>
              <a:t>Principaux résultats attendus</a:t>
            </a: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838200" y="2236696"/>
            <a:ext cx="10515600" cy="2711822"/>
          </a:xfrm>
        </p:spPr>
        <p:txBody>
          <a:bodyPr>
            <a:normAutofit/>
          </a:bodyPr>
          <a:lstStyle/>
          <a:p>
            <a:pPr>
              <a:buFont typeface="Wingdings" panose="05000000000000000000" pitchFamily="2" charset="2"/>
              <a:buChar char="q"/>
            </a:pPr>
            <a:r>
              <a:rPr lang="fr-FR" sz="2000" b="1" i="1" dirty="0">
                <a:solidFill>
                  <a:srgbClr val="152294"/>
                </a:solidFill>
              </a:rPr>
              <a:t>O1 : Objectifs d'apprentissage pour l'apprentissage automatique (ML).</a:t>
            </a:r>
          </a:p>
          <a:p>
            <a:pPr>
              <a:buFont typeface="Wingdings" panose="05000000000000000000" pitchFamily="2" charset="2"/>
              <a:buChar char="q"/>
            </a:pPr>
            <a:r>
              <a:rPr lang="fr-FR" sz="2000" b="1" i="1" dirty="0">
                <a:solidFill>
                  <a:srgbClr val="152294"/>
                </a:solidFill>
              </a:rPr>
              <a:t>O2 : Structure du programme d'études MACHINA et ressources éducatives libres.</a:t>
            </a:r>
          </a:p>
          <a:p>
            <a:pPr>
              <a:buFont typeface="Wingdings" panose="05000000000000000000" pitchFamily="2" charset="2"/>
              <a:buChar char="q"/>
            </a:pPr>
            <a:r>
              <a:rPr lang="fr-FR" sz="2000" dirty="0">
                <a:solidFill>
                  <a:srgbClr val="152294"/>
                </a:solidFill>
              </a:rPr>
              <a:t>O3 : Infrastructures de cours de formation professionnelle ouverts en ligne (VOOC).</a:t>
            </a:r>
          </a:p>
          <a:p>
            <a:pPr>
              <a:buFont typeface="Wingdings" panose="05000000000000000000" pitchFamily="2" charset="2"/>
              <a:buChar char="q"/>
            </a:pPr>
            <a:r>
              <a:rPr lang="fr-FR" sz="2000" dirty="0">
                <a:solidFill>
                  <a:srgbClr val="152294"/>
                </a:solidFill>
              </a:rPr>
              <a:t>O4 : Cadre pour la reconnaissance et l'intégration des compétences et des besoins de l'apprentissage automatique dans les systèmes de certification et de standardisation.</a:t>
            </a:r>
          </a:p>
          <a:p>
            <a:pPr>
              <a:buFont typeface="Wingdings" panose="05000000000000000000" pitchFamily="2" charset="2"/>
              <a:buChar char="q"/>
            </a:pPr>
            <a:r>
              <a:rPr lang="fr-FR" sz="2000" dirty="0">
                <a:solidFill>
                  <a:srgbClr val="152294"/>
                </a:solidFill>
              </a:rPr>
              <a:t>E1- E5 : Journées nationales d'information MACHINA.</a:t>
            </a:r>
          </a:p>
        </p:txBody>
      </p:sp>
      <p:pic>
        <p:nvPicPr>
          <p:cNvPr id="7" name="Graphic 6" descr="Gears">
            <a:extLst>
              <a:ext uri="{FF2B5EF4-FFF2-40B4-BE49-F238E27FC236}">
                <a16:creationId xmlns:a16="http://schemas.microsoft.com/office/drawing/2014/main" id="{76313D91-A0E7-4874-897A-B5C87BB3E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38200" y="570706"/>
            <a:ext cx="914400" cy="914400"/>
          </a:xfrm>
          <a:prstGeom prst="rect">
            <a:avLst/>
          </a:prstGeom>
        </p:spPr>
      </p:pic>
    </p:spTree>
    <p:extLst>
      <p:ext uri="{BB962C8B-B14F-4D97-AF65-F5344CB8AC3E}">
        <p14:creationId xmlns:p14="http://schemas.microsoft.com/office/powerpoint/2010/main" val="63891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C4E4288A-DFC8-40A2-90E5-70E851A93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B63C2D82-D4FA-4A37-BB01-1E7B21E4FF2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5199" y="634058"/>
            <a:ext cx="1128382" cy="847206"/>
            <a:chOff x="5307830" y="325570"/>
            <a:chExt cx="1128382" cy="847206"/>
          </a:xfrm>
        </p:grpSpPr>
        <p:sp>
          <p:nvSpPr>
            <p:cNvPr id="47" name="Freeform 5">
              <a:extLst>
                <a:ext uri="{FF2B5EF4-FFF2-40B4-BE49-F238E27FC236}">
                  <a16:creationId xmlns:a16="http://schemas.microsoft.com/office/drawing/2014/main" id="{C94E7FEF-0CE9-4AC2-94BB-02230C6DC0D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307830" y="577396"/>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48" name="Freeform 5">
              <a:extLst>
                <a:ext uri="{FF2B5EF4-FFF2-40B4-BE49-F238E27FC236}">
                  <a16:creationId xmlns:a16="http://schemas.microsoft.com/office/drawing/2014/main" id="{EB546CC0-C1BC-48D2-8DA9-4B60283165C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5885720" y="325570"/>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965199" y="1817659"/>
            <a:ext cx="3363170" cy="1339950"/>
          </a:xfrm>
        </p:spPr>
        <p:txBody>
          <a:bodyPr anchor="b">
            <a:normAutofit/>
          </a:bodyPr>
          <a:lstStyle/>
          <a:p>
            <a:r>
              <a:rPr lang="de-DE" sz="4000" b="1" dirty="0"/>
              <a:t>AVANCEMENT DES ACTIVIT</a:t>
            </a:r>
            <a:r>
              <a:rPr lang="de-DE" sz="4000" dirty="0">
                <a:latin typeface="Calibri" panose="020F0502020204030204" pitchFamily="34" charset="0"/>
                <a:cs typeface="Calibri" panose="020F0502020204030204" pitchFamily="34" charset="0"/>
              </a:rPr>
              <a:t>É</a:t>
            </a:r>
            <a:r>
              <a:rPr lang="de-DE" sz="4000" b="1" dirty="0"/>
              <a:t>S </a:t>
            </a:r>
            <a:endParaRPr lang="x-none" sz="4000" b="1" dirty="0"/>
          </a:p>
        </p:txBody>
      </p:sp>
      <p:sp>
        <p:nvSpPr>
          <p:cNvPr id="50" name="Freeform 5">
            <a:extLst>
              <a:ext uri="{FF2B5EF4-FFF2-40B4-BE49-F238E27FC236}">
                <a16:creationId xmlns:a16="http://schemas.microsoft.com/office/drawing/2014/main" id="{BD2BFF02-DF78-4F07-B176-52514E1312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062174" y="1653645"/>
            <a:ext cx="4689240" cy="4115025"/>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52" name="Freeform: Shape 51">
            <a:extLst>
              <a:ext uri="{FF2B5EF4-FFF2-40B4-BE49-F238E27FC236}">
                <a16:creationId xmlns:a16="http://schemas.microsoft.com/office/drawing/2014/main" id="{0DB06EAB-7D8C-403A-86C5-B5FD79A1365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2865" y="634058"/>
            <a:ext cx="3154669" cy="2796247"/>
          </a:xfrm>
          <a:custGeom>
            <a:avLst/>
            <a:gdLst>
              <a:gd name="connsiteX0" fmla="*/ 853538 w 2991693"/>
              <a:gd name="connsiteY0" fmla="*/ 0 h 2651787"/>
              <a:gd name="connsiteX1" fmla="*/ 2141030 w 2991693"/>
              <a:gd name="connsiteY1" fmla="*/ 0 h 2651787"/>
              <a:gd name="connsiteX2" fmla="*/ 2324957 w 2991693"/>
              <a:gd name="connsiteY2" fmla="*/ 103466 h 2651787"/>
              <a:gd name="connsiteX3" fmla="*/ 2968702 w 2991693"/>
              <a:gd name="connsiteY3" fmla="*/ 1218596 h 2651787"/>
              <a:gd name="connsiteX4" fmla="*/ 2968702 w 2991693"/>
              <a:gd name="connsiteY4" fmla="*/ 1433192 h 2651787"/>
              <a:gd name="connsiteX5" fmla="*/ 2324957 w 2991693"/>
              <a:gd name="connsiteY5" fmla="*/ 2548321 h 2651787"/>
              <a:gd name="connsiteX6" fmla="*/ 2141030 w 2991693"/>
              <a:gd name="connsiteY6" fmla="*/ 2651787 h 2651787"/>
              <a:gd name="connsiteX7" fmla="*/ 853538 w 2991693"/>
              <a:gd name="connsiteY7" fmla="*/ 2651787 h 2651787"/>
              <a:gd name="connsiteX8" fmla="*/ 669612 w 2991693"/>
              <a:gd name="connsiteY8" fmla="*/ 2548321 h 2651787"/>
              <a:gd name="connsiteX9" fmla="*/ 25866 w 2991693"/>
              <a:gd name="connsiteY9" fmla="*/ 1433192 h 2651787"/>
              <a:gd name="connsiteX10" fmla="*/ 25866 w 2991693"/>
              <a:gd name="connsiteY10" fmla="*/ 1218596 h 2651787"/>
              <a:gd name="connsiteX11" fmla="*/ 669612 w 2991693"/>
              <a:gd name="connsiteY11" fmla="*/ 103466 h 2651787"/>
              <a:gd name="connsiteX12" fmla="*/ 853538 w 2991693"/>
              <a:gd name="connsiteY12" fmla="*/ 0 h 2651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91693" h="2651787">
                <a:moveTo>
                  <a:pt x="853538" y="0"/>
                </a:moveTo>
                <a:cubicBezTo>
                  <a:pt x="2141030" y="0"/>
                  <a:pt x="2141030" y="0"/>
                  <a:pt x="2141030" y="0"/>
                </a:cubicBezTo>
                <a:cubicBezTo>
                  <a:pt x="2206170" y="0"/>
                  <a:pt x="2290471" y="45985"/>
                  <a:pt x="2324957" y="103466"/>
                </a:cubicBezTo>
                <a:cubicBezTo>
                  <a:pt x="2968702" y="1218596"/>
                  <a:pt x="2968702" y="1218596"/>
                  <a:pt x="2968702" y="1218596"/>
                </a:cubicBezTo>
                <a:cubicBezTo>
                  <a:pt x="2999357" y="1279909"/>
                  <a:pt x="2999357" y="1371878"/>
                  <a:pt x="2968702" y="1433192"/>
                </a:cubicBezTo>
                <a:cubicBezTo>
                  <a:pt x="2324957" y="2548321"/>
                  <a:pt x="2324957" y="2548321"/>
                  <a:pt x="2324957" y="2548321"/>
                </a:cubicBezTo>
                <a:cubicBezTo>
                  <a:pt x="2290471" y="2605803"/>
                  <a:pt x="2206170" y="2651787"/>
                  <a:pt x="2141030" y="2651787"/>
                </a:cubicBezTo>
                <a:lnTo>
                  <a:pt x="853538" y="2651787"/>
                </a:lnTo>
                <a:cubicBezTo>
                  <a:pt x="784566" y="2651787"/>
                  <a:pt x="700266" y="2605803"/>
                  <a:pt x="669612" y="2548321"/>
                </a:cubicBezTo>
                <a:cubicBezTo>
                  <a:pt x="25866" y="1433192"/>
                  <a:pt x="25866" y="1433192"/>
                  <a:pt x="25866" y="1433192"/>
                </a:cubicBezTo>
                <a:cubicBezTo>
                  <a:pt x="-8621" y="1371878"/>
                  <a:pt x="-8621" y="1279909"/>
                  <a:pt x="25866" y="1218596"/>
                </a:cubicBezTo>
                <a:cubicBezTo>
                  <a:pt x="669612" y="103466"/>
                  <a:pt x="669612" y="103466"/>
                  <a:pt x="669612" y="103466"/>
                </a:cubicBezTo>
                <a:cubicBezTo>
                  <a:pt x="700266" y="45985"/>
                  <a:pt x="784566" y="0"/>
                  <a:pt x="853538" y="0"/>
                </a:cubicBezTo>
                <a:close/>
              </a:path>
            </a:pathLst>
          </a:custGeom>
          <a:noFill/>
          <a:ln w="50800" cap="flat">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pic>
        <p:nvPicPr>
          <p:cNvPr id="19" name="Picture 18" descr="Table&#10;&#10;Description automatically generated">
            <a:extLst>
              <a:ext uri="{FF2B5EF4-FFF2-40B4-BE49-F238E27FC236}">
                <a16:creationId xmlns:a16="http://schemas.microsoft.com/office/drawing/2014/main" id="{5C3CD73E-0BBF-4E8E-9CA5-34AA3B0F85DE}"/>
              </a:ext>
            </a:extLst>
          </p:cNvPr>
          <p:cNvPicPr>
            <a:picLocks noChangeAspect="1"/>
          </p:cNvPicPr>
          <p:nvPr/>
        </p:nvPicPr>
        <p:blipFill>
          <a:blip r:embed="rId3"/>
          <a:stretch>
            <a:fillRect/>
          </a:stretch>
        </p:blipFill>
        <p:spPr>
          <a:xfrm>
            <a:off x="5273493" y="1108946"/>
            <a:ext cx="1693411" cy="1846470"/>
          </a:xfrm>
          <a:prstGeom prst="rect">
            <a:avLst/>
          </a:prstGeom>
        </p:spPr>
      </p:pic>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696258" y="3855904"/>
            <a:ext cx="6090024" cy="2195272"/>
          </a:xfrm>
        </p:spPr>
        <p:txBody>
          <a:bodyPr>
            <a:normAutofit fontScale="92500" lnSpcReduction="20000"/>
          </a:bodyPr>
          <a:lstStyle/>
          <a:p>
            <a:pPr>
              <a:buFont typeface="Wingdings" panose="05000000000000000000" pitchFamily="2" charset="2"/>
              <a:buChar char="q"/>
            </a:pPr>
            <a:r>
              <a:rPr lang="fr-FR" sz="1700" b="1" i="1" dirty="0"/>
              <a:t>Au cours des derniers mois du projet, les partenaires MACHINA ont réalisé :</a:t>
            </a:r>
          </a:p>
          <a:p>
            <a:pPr lvl="1">
              <a:buFont typeface="Wingdings" panose="05000000000000000000" pitchFamily="2" charset="2"/>
              <a:buChar char="q"/>
            </a:pPr>
            <a:r>
              <a:rPr lang="fr-FR" sz="1700" b="1" i="1" dirty="0"/>
              <a:t>O1 </a:t>
            </a:r>
            <a:r>
              <a:rPr lang="fr-FR" sz="1700" i="1" dirty="0"/>
              <a:t>: Objectifs d’apprentissage pour l’apprentissage automatique (ML).</a:t>
            </a:r>
          </a:p>
          <a:p>
            <a:pPr lvl="2">
              <a:buFont typeface="Wingdings" panose="05000000000000000000" pitchFamily="2" charset="2"/>
              <a:buChar char="q"/>
            </a:pPr>
            <a:r>
              <a:rPr lang="fr-FR" sz="1700" dirty="0"/>
              <a:t>Recherche et collecte de données probantes sur les besoins du marché du travail en terme de compétences en apprentissage automatique.</a:t>
            </a:r>
          </a:p>
          <a:p>
            <a:pPr lvl="2">
              <a:buFont typeface="Wingdings" panose="05000000000000000000" pitchFamily="2" charset="2"/>
              <a:buChar char="q"/>
            </a:pPr>
            <a:r>
              <a:rPr lang="fr-FR" sz="1700" dirty="0"/>
              <a:t>Définition des objectifs d'apprentissage sur la base de l'analyse des données collectées et identification des connaissances,  aptitudes et compétences nécessaires pour chaque unité d’apprentissage</a:t>
            </a:r>
          </a:p>
          <a:p>
            <a:pPr marL="1371600" lvl="3" indent="0">
              <a:buNone/>
            </a:pPr>
            <a:endParaRPr lang="en-US" sz="1600" dirty="0"/>
          </a:p>
        </p:txBody>
      </p:sp>
      <p:pic>
        <p:nvPicPr>
          <p:cNvPr id="16" name="Picture 15" descr="Graphical user interface, application&#10;&#10;Description automatically generated">
            <a:extLst>
              <a:ext uri="{FF2B5EF4-FFF2-40B4-BE49-F238E27FC236}">
                <a16:creationId xmlns:a16="http://schemas.microsoft.com/office/drawing/2014/main" id="{B93C9294-0912-43F1-8EEB-A80918C7C767}"/>
              </a:ext>
            </a:extLst>
          </p:cNvPr>
          <p:cNvPicPr>
            <a:picLocks noChangeAspect="1"/>
          </p:cNvPicPr>
          <p:nvPr/>
        </p:nvPicPr>
        <p:blipFill>
          <a:blip r:embed="rId4"/>
          <a:stretch>
            <a:fillRect/>
          </a:stretch>
        </p:blipFill>
        <p:spPr>
          <a:xfrm>
            <a:off x="8260619" y="2102491"/>
            <a:ext cx="2292349" cy="3217333"/>
          </a:xfrm>
          <a:prstGeom prst="rect">
            <a:avLst/>
          </a:prstGeom>
        </p:spPr>
      </p:pic>
    </p:spTree>
    <p:extLst>
      <p:ext uri="{BB962C8B-B14F-4D97-AF65-F5344CB8AC3E}">
        <p14:creationId xmlns:p14="http://schemas.microsoft.com/office/powerpoint/2010/main" val="3771083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643467" y="321734"/>
            <a:ext cx="10905066" cy="1135737"/>
          </a:xfrm>
        </p:spPr>
        <p:txBody>
          <a:bodyPr>
            <a:normAutofit/>
          </a:bodyPr>
          <a:lstStyle/>
          <a:p>
            <a:r>
              <a:rPr lang="de-DE" sz="3600" b="1" dirty="0"/>
              <a:t>AVANCEMENT DES ACTIVIT</a:t>
            </a:r>
            <a:r>
              <a:rPr lang="de-DE" sz="3600" dirty="0">
                <a:latin typeface="Calibri" panose="020F0502020204030204" pitchFamily="34" charset="0"/>
                <a:cs typeface="Calibri" panose="020F0502020204030204" pitchFamily="34" charset="0"/>
              </a:rPr>
              <a:t>É</a:t>
            </a:r>
            <a:r>
              <a:rPr lang="de-DE" sz="3600" b="1" dirty="0"/>
              <a:t>S </a:t>
            </a:r>
            <a:endParaRPr lang="x-none" sz="3600" b="1" dirty="0"/>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382383" y="1935308"/>
            <a:ext cx="6036346" cy="4836096"/>
          </a:xfrm>
        </p:spPr>
        <p:txBody>
          <a:bodyPr>
            <a:normAutofit lnSpcReduction="10000"/>
          </a:bodyPr>
          <a:lstStyle/>
          <a:p>
            <a:pPr>
              <a:buFont typeface="Wingdings" panose="05000000000000000000" pitchFamily="2" charset="2"/>
              <a:buChar char="q"/>
            </a:pPr>
            <a:r>
              <a:rPr lang="fr-FR" sz="1600" b="1" i="1" dirty="0"/>
              <a:t>Au cours des derniers mois du projet, les partenaires du projet MACHINA ont réalisé :</a:t>
            </a:r>
          </a:p>
          <a:p>
            <a:pPr lvl="1">
              <a:buFont typeface="Wingdings" panose="05000000000000000000" pitchFamily="2" charset="2"/>
              <a:buChar char="q"/>
            </a:pPr>
            <a:r>
              <a:rPr lang="fr-FR" sz="1600" i="1" dirty="0"/>
              <a:t>O2 : Structure du programme d'études MACHINA et ressources éducatives libres.</a:t>
            </a:r>
          </a:p>
          <a:p>
            <a:pPr lvl="2">
              <a:buFont typeface="Wingdings" panose="05000000000000000000" pitchFamily="2" charset="2"/>
              <a:buChar char="q"/>
            </a:pPr>
            <a:r>
              <a:rPr lang="fr-FR" sz="1600" dirty="0"/>
              <a:t>Conception de la structure du programme d'études en regroupant les objectifs d'apprentissage en unités. </a:t>
            </a:r>
          </a:p>
          <a:p>
            <a:pPr lvl="2">
              <a:buFont typeface="Wingdings" panose="05000000000000000000" pitchFamily="2" charset="2"/>
              <a:buChar char="q"/>
            </a:pPr>
            <a:r>
              <a:rPr lang="fr-FR" sz="1600" dirty="0"/>
              <a:t>Développement des ressources pédagogiques.</a:t>
            </a:r>
          </a:p>
          <a:p>
            <a:pPr lvl="2">
              <a:buFont typeface="Wingdings" panose="05000000000000000000" pitchFamily="2" charset="2"/>
              <a:buChar char="q"/>
            </a:pPr>
            <a:r>
              <a:rPr lang="fr-FR" sz="1600" dirty="0"/>
              <a:t>Chaque unité d'apprentissage aura au moins : </a:t>
            </a:r>
          </a:p>
          <a:p>
            <a:pPr lvl="3">
              <a:buFont typeface="Wingdings" panose="05000000000000000000" pitchFamily="2" charset="2"/>
              <a:buChar char="q"/>
            </a:pPr>
            <a:r>
              <a:rPr lang="fr-FR" sz="1600" dirty="0"/>
              <a:t>1 paragraphe d'introduction pour chacune de ses leçons</a:t>
            </a:r>
          </a:p>
          <a:p>
            <a:pPr lvl="3">
              <a:buFont typeface="Wingdings" panose="05000000000000000000" pitchFamily="2" charset="2"/>
              <a:buChar char="q"/>
            </a:pPr>
            <a:r>
              <a:rPr lang="fr-FR" sz="1600" dirty="0"/>
              <a:t>3-4 pages de notes de cours pour chacune de ses leçons</a:t>
            </a:r>
          </a:p>
          <a:p>
            <a:pPr lvl="3">
              <a:buFont typeface="Wingdings" panose="05000000000000000000" pitchFamily="2" charset="2"/>
              <a:buChar char="q"/>
            </a:pPr>
            <a:r>
              <a:rPr lang="fr-FR" sz="1600" dirty="0"/>
              <a:t>1 fichier de présentation avec 15-20 diapositives pour chacune de ses leçons</a:t>
            </a:r>
          </a:p>
          <a:p>
            <a:pPr lvl="3">
              <a:buFont typeface="Wingdings" panose="05000000000000000000" pitchFamily="2" charset="2"/>
              <a:buChar char="q"/>
            </a:pPr>
            <a:r>
              <a:rPr lang="fr-FR" sz="1600" dirty="0"/>
              <a:t>10 questions et réponses</a:t>
            </a:r>
          </a:p>
          <a:p>
            <a:pPr lvl="3">
              <a:buFont typeface="Wingdings" panose="05000000000000000000" pitchFamily="2" charset="2"/>
              <a:buChar char="q"/>
            </a:pPr>
            <a:r>
              <a:rPr lang="fr-FR" sz="1600" dirty="0"/>
              <a:t>2 études de cas</a:t>
            </a:r>
          </a:p>
          <a:p>
            <a:pPr lvl="3">
              <a:buFont typeface="Wingdings" panose="05000000000000000000" pitchFamily="2" charset="2"/>
              <a:buChar char="q"/>
            </a:pPr>
            <a:r>
              <a:rPr lang="fr-FR" sz="1600" dirty="0"/>
              <a:t>2 exercices pratiques (pour l'ensemble de l'unité)</a:t>
            </a:r>
          </a:p>
          <a:p>
            <a:pPr lvl="3">
              <a:buFont typeface="Wingdings" panose="05000000000000000000" pitchFamily="2" charset="2"/>
              <a:buChar char="q"/>
            </a:pPr>
            <a:r>
              <a:rPr lang="fr-FR" sz="1600" dirty="0"/>
              <a:t>15 questions à choix multiples (pour l'ensemble de l'unité)</a:t>
            </a:r>
            <a:endParaRPr lang="en-US" sz="1600" dirty="0"/>
          </a:p>
          <a:p>
            <a:pPr lvl="3">
              <a:buFont typeface="Wingdings" panose="05000000000000000000" pitchFamily="2" charset="2"/>
              <a:buChar char="q"/>
            </a:pPr>
            <a:endParaRPr lang="en-US" sz="1100" dirty="0"/>
          </a:p>
          <a:p>
            <a:pPr lvl="3">
              <a:buFont typeface="Wingdings" panose="05000000000000000000" pitchFamily="2" charset="2"/>
              <a:buChar char="q"/>
            </a:pPr>
            <a:endParaRPr lang="en-US" sz="1100" dirty="0"/>
          </a:p>
        </p:txBody>
      </p:sp>
      <p:grpSp>
        <p:nvGrpSpPr>
          <p:cNvPr id="59" name="Group 58">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60" name="Isosceles Triangle 59">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text, microscope&#10;&#10;Description automatically generated">
            <a:extLst>
              <a:ext uri="{FF2B5EF4-FFF2-40B4-BE49-F238E27FC236}">
                <a16:creationId xmlns:a16="http://schemas.microsoft.com/office/drawing/2014/main" id="{03A6B860-9C11-4232-9127-4030BF167E94}"/>
              </a:ext>
            </a:extLst>
          </p:cNvPr>
          <p:cNvPicPr>
            <a:picLocks noChangeAspect="1"/>
          </p:cNvPicPr>
          <p:nvPr/>
        </p:nvPicPr>
        <p:blipFill>
          <a:blip r:embed="rId3"/>
          <a:stretch>
            <a:fillRect/>
          </a:stretch>
        </p:blipFill>
        <p:spPr>
          <a:xfrm>
            <a:off x="6634064" y="2228660"/>
            <a:ext cx="4914467" cy="2931169"/>
          </a:xfrm>
          <a:prstGeom prst="rect">
            <a:avLst/>
          </a:prstGeom>
        </p:spPr>
      </p:pic>
      <p:grpSp>
        <p:nvGrpSpPr>
          <p:cNvPr id="63" name="Group 62">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64" name="Rectangle 63">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96214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662912" y="99170"/>
            <a:ext cx="10905066" cy="1016548"/>
          </a:xfrm>
        </p:spPr>
        <p:txBody>
          <a:bodyPr>
            <a:normAutofit/>
          </a:bodyPr>
          <a:lstStyle/>
          <a:p>
            <a:pPr algn="ctr"/>
            <a:r>
              <a:rPr lang="fr-FR" sz="3600" b="1" dirty="0"/>
              <a:t>MACHINA : Plan du programme d'études</a:t>
            </a:r>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915447" y="4229256"/>
            <a:ext cx="5965861" cy="2413591"/>
          </a:xfrm>
        </p:spPr>
        <p:txBody>
          <a:bodyPr>
            <a:noAutofit/>
          </a:bodyPr>
          <a:lstStyle/>
          <a:p>
            <a:pPr marL="0" indent="0">
              <a:buNone/>
            </a:pPr>
            <a:r>
              <a:rPr lang="fr-FR" sz="1400" b="1" dirty="0"/>
              <a:t>Unité d’apprentissage 3 : </a:t>
            </a:r>
            <a:r>
              <a:rPr lang="fr-FR" sz="1400" b="1" dirty="0">
                <a:solidFill>
                  <a:schemeClr val="accent1">
                    <a:lumMod val="75000"/>
                  </a:schemeClr>
                </a:solidFill>
              </a:rPr>
              <a:t>Algorithmes, programmes et protocoles en apprentissage automatique (ML) </a:t>
            </a:r>
            <a:r>
              <a:rPr lang="fr-FR" sz="1400" b="1" dirty="0"/>
              <a:t>(EQF-5)</a:t>
            </a:r>
          </a:p>
          <a:p>
            <a:r>
              <a:rPr lang="fr-FR" sz="1400" dirty="0"/>
              <a:t>Leçon 1 : Apprentissage automatique par modèles linéaires (20 diapositives)</a:t>
            </a:r>
          </a:p>
          <a:p>
            <a:r>
              <a:rPr lang="fr-FR" sz="1400" dirty="0"/>
              <a:t>Leçon 2 : Algorithmes d'apprentissage supervisé (25 diapositives)</a:t>
            </a:r>
          </a:p>
          <a:p>
            <a:r>
              <a:rPr lang="fr-FR" sz="1400" dirty="0"/>
              <a:t>Leçon 3 : Algorithmes d'apprentissage non supervisé (26 diapositives)</a:t>
            </a:r>
          </a:p>
          <a:p>
            <a:r>
              <a:rPr lang="fr-FR" sz="1400" dirty="0"/>
              <a:t>Leçon 4 : Apprentissage semi-supervisé (20 diapositives)</a:t>
            </a:r>
          </a:p>
          <a:p>
            <a:r>
              <a:rPr lang="fr-FR" sz="1400" dirty="0"/>
              <a:t>Leçon 5 : Meilleures pratiques pour le ML (19 diapositives)</a:t>
            </a:r>
          </a:p>
          <a:p>
            <a:r>
              <a:rPr lang="fr-FR" sz="1400" dirty="0"/>
              <a:t>Langages et cadres de programmation pour le ML (21 diapositives)</a:t>
            </a:r>
            <a:endParaRPr lang="ru-RU" sz="1400" dirty="0"/>
          </a:p>
        </p:txBody>
      </p:sp>
      <p:grpSp>
        <p:nvGrpSpPr>
          <p:cNvPr id="63" name="Group 62">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10394" y="2666189"/>
            <a:ext cx="1081602" cy="1935307"/>
            <a:chOff x="10776454" y="4202500"/>
            <a:chExt cx="1415546" cy="2532832"/>
          </a:xfrm>
        </p:grpSpPr>
        <p:sp>
          <p:nvSpPr>
            <p:cNvPr id="64" name="Rectangle 63">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0776454" y="5146231"/>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9068" y="4832400"/>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2">
            <a:extLst>
              <a:ext uri="{FF2B5EF4-FFF2-40B4-BE49-F238E27FC236}">
                <a16:creationId xmlns:a16="http://schemas.microsoft.com/office/drawing/2014/main" id="{84861A24-ED46-4467-8765-4390083FC430}"/>
              </a:ext>
            </a:extLst>
          </p:cNvPr>
          <p:cNvSpPr txBox="1">
            <a:spLocks/>
          </p:cNvSpPr>
          <p:nvPr/>
        </p:nvSpPr>
        <p:spPr>
          <a:xfrm>
            <a:off x="6802050" y="2108602"/>
            <a:ext cx="4690704" cy="22605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t>Unité d’apprentissage 2 : </a:t>
            </a:r>
            <a:r>
              <a:rPr lang="fr-FR" sz="1400" b="1" dirty="0">
                <a:solidFill>
                  <a:schemeClr val="accent1">
                    <a:lumMod val="75000"/>
                  </a:schemeClr>
                </a:solidFill>
              </a:rPr>
              <a:t>Fondements mathématiques </a:t>
            </a:r>
            <a:r>
              <a:rPr lang="fr-FR" sz="1400" b="1" dirty="0"/>
              <a:t>(EQF-5)</a:t>
            </a:r>
          </a:p>
          <a:p>
            <a:r>
              <a:rPr lang="fr-FR" sz="1400" dirty="0"/>
              <a:t>Leçon 1 : Ensembles, relations, fonctions, dérivées (19 diapositives) </a:t>
            </a:r>
          </a:p>
          <a:p>
            <a:r>
              <a:rPr lang="fr-FR" sz="1400" dirty="0"/>
              <a:t>Leçon 2 : Algèbre linéaire (10 diapositives)</a:t>
            </a:r>
          </a:p>
          <a:p>
            <a:r>
              <a:rPr lang="fr-FR" sz="1400" dirty="0"/>
              <a:t>Leçon 3 : Théorie des probabilités (12 diapositives)</a:t>
            </a:r>
          </a:p>
          <a:p>
            <a:r>
              <a:rPr lang="fr-FR" sz="1400" dirty="0"/>
              <a:t>Leçon 4 : Statistiques (19 diapositives)</a:t>
            </a:r>
          </a:p>
          <a:p>
            <a:r>
              <a:rPr lang="fr-FR" sz="1400" dirty="0"/>
              <a:t>Leçon 5 : Théorie du calcul (12 diapositives)</a:t>
            </a:r>
            <a:endParaRPr lang="ru-RU" sz="1400" dirty="0"/>
          </a:p>
        </p:txBody>
      </p:sp>
      <p:sp>
        <p:nvSpPr>
          <p:cNvPr id="13" name="Content Placeholder 2">
            <a:extLst>
              <a:ext uri="{FF2B5EF4-FFF2-40B4-BE49-F238E27FC236}">
                <a16:creationId xmlns:a16="http://schemas.microsoft.com/office/drawing/2014/main" id="{84861A24-ED46-4467-8765-4390083FC430}"/>
              </a:ext>
            </a:extLst>
          </p:cNvPr>
          <p:cNvSpPr txBox="1">
            <a:spLocks/>
          </p:cNvSpPr>
          <p:nvPr/>
        </p:nvSpPr>
        <p:spPr>
          <a:xfrm>
            <a:off x="866490" y="1464974"/>
            <a:ext cx="5830048" cy="2759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t>Unité d'apprentissage 1 : </a:t>
            </a:r>
            <a:r>
              <a:rPr lang="fr-FR" sz="1400" b="1" dirty="0">
                <a:solidFill>
                  <a:schemeClr val="accent1">
                    <a:lumMod val="75000"/>
                  </a:schemeClr>
                </a:solidFill>
              </a:rPr>
              <a:t>Les bases de l'apprentissage automatique pour les professionnels des TIC </a:t>
            </a:r>
            <a:r>
              <a:rPr lang="fr-FR" sz="1400" b="1" dirty="0"/>
              <a:t>(EQF-5)</a:t>
            </a:r>
          </a:p>
          <a:p>
            <a:r>
              <a:rPr lang="fr-FR" sz="1400" dirty="0"/>
              <a:t>Leçon 1 : Introduction à l'apprentissage automatique (19 diapositives)</a:t>
            </a:r>
          </a:p>
          <a:p>
            <a:r>
              <a:rPr lang="fr-FR" sz="1400" dirty="0"/>
              <a:t>Leçon 2 : Où appliquer l’apprentissage automatique (15 diapositives)</a:t>
            </a:r>
          </a:p>
          <a:p>
            <a:r>
              <a:rPr lang="fr-FR" sz="1400" dirty="0"/>
              <a:t>Leçon 3 : Apprentissage automatique et traitement des données (17 diapositives)</a:t>
            </a:r>
          </a:p>
          <a:p>
            <a:r>
              <a:rPr lang="fr-FR" sz="1400" dirty="0"/>
              <a:t>Leçon 4 : Exemples d'applications de l’apprentissage automatique (15 diapositives)</a:t>
            </a:r>
          </a:p>
        </p:txBody>
      </p:sp>
      <p:grpSp>
        <p:nvGrpSpPr>
          <p:cNvPr id="15" name="Group 58">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21429"/>
            <a:ext cx="1014060" cy="2017580"/>
            <a:chOff x="-152400" y="869029"/>
            <a:chExt cx="1014060" cy="2017580"/>
          </a:xfrm>
        </p:grpSpPr>
        <p:sp>
          <p:nvSpPr>
            <p:cNvPr id="16" name="Isosceles Triangle 59">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654160" y="1370789"/>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275514" y="1978385"/>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08554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E5357D7-1BA1-4FC3-91A7-C7A2FB16CEDC}"/>
              </a:ext>
            </a:extLst>
          </p:cNvPr>
          <p:cNvSpPr>
            <a:spLocks noGrp="1"/>
          </p:cNvSpPr>
          <p:nvPr>
            <p:ph type="title"/>
          </p:nvPr>
        </p:nvSpPr>
        <p:spPr>
          <a:xfrm>
            <a:off x="662912" y="99170"/>
            <a:ext cx="10905066" cy="761064"/>
          </a:xfrm>
        </p:spPr>
        <p:txBody>
          <a:bodyPr>
            <a:normAutofit/>
          </a:bodyPr>
          <a:lstStyle/>
          <a:p>
            <a:pPr algn="ctr"/>
            <a:r>
              <a:rPr lang="en-US" sz="3600" b="1" dirty="0"/>
              <a:t>MACHINA : Plan du </a:t>
            </a:r>
            <a:r>
              <a:rPr lang="en-US" sz="3600" b="1" dirty="0" err="1"/>
              <a:t>programme</a:t>
            </a:r>
            <a:r>
              <a:rPr lang="en-US" sz="3600" b="1" dirty="0"/>
              <a:t> </a:t>
            </a:r>
            <a:r>
              <a:rPr lang="en-US" sz="3600" b="1" dirty="0" err="1"/>
              <a:t>d'études</a:t>
            </a:r>
            <a:endParaRPr lang="x-none" sz="3600" b="1" dirty="0"/>
          </a:p>
        </p:txBody>
      </p:sp>
      <p:sp>
        <p:nvSpPr>
          <p:cNvPr id="3" name="Content Placeholder 2">
            <a:extLst>
              <a:ext uri="{FF2B5EF4-FFF2-40B4-BE49-F238E27FC236}">
                <a16:creationId xmlns:a16="http://schemas.microsoft.com/office/drawing/2014/main" id="{84861A24-ED46-4467-8765-4390083FC430}"/>
              </a:ext>
            </a:extLst>
          </p:cNvPr>
          <p:cNvSpPr>
            <a:spLocks noGrp="1"/>
          </p:cNvSpPr>
          <p:nvPr>
            <p:ph idx="1"/>
          </p:nvPr>
        </p:nvSpPr>
        <p:spPr>
          <a:xfrm>
            <a:off x="6499412" y="2184583"/>
            <a:ext cx="4993348" cy="2657684"/>
          </a:xfrm>
        </p:spPr>
        <p:txBody>
          <a:bodyPr>
            <a:noAutofit/>
          </a:bodyPr>
          <a:lstStyle/>
          <a:p>
            <a:pPr marL="0" indent="0">
              <a:buNone/>
            </a:pPr>
            <a:r>
              <a:rPr lang="fr-FR" sz="1500" b="1" dirty="0"/>
              <a:t>Unité </a:t>
            </a:r>
            <a:r>
              <a:rPr lang="fr-FR" sz="1600" b="1" dirty="0"/>
              <a:t>d’apprentissage</a:t>
            </a:r>
            <a:r>
              <a:rPr lang="fr-FR" sz="1500" b="1" dirty="0"/>
              <a:t> 6 : </a:t>
            </a:r>
            <a:r>
              <a:rPr lang="fr-FR" sz="1500" b="1" dirty="0">
                <a:solidFill>
                  <a:schemeClr val="accent1">
                    <a:lumMod val="75000"/>
                  </a:schemeClr>
                </a:solidFill>
              </a:rPr>
              <a:t>Lignes directrices de l'UE sur l'éthique et l'intelligence artificielle</a:t>
            </a:r>
            <a:r>
              <a:rPr lang="fr-FR" sz="1500" b="1" dirty="0"/>
              <a:t> (EQF-6)</a:t>
            </a:r>
          </a:p>
          <a:p>
            <a:r>
              <a:rPr lang="fr-FR" sz="1500" dirty="0"/>
              <a:t>Leçon 1 : Lignes directrices de l'UE sur l'éthique de l'intelligence artificielle (16 diapositives)</a:t>
            </a:r>
          </a:p>
          <a:p>
            <a:r>
              <a:rPr lang="fr-FR" sz="1500" dirty="0"/>
              <a:t>Leçon 2 : Modèle de valeur/coût des données (18 diapositives)</a:t>
            </a:r>
          </a:p>
          <a:p>
            <a:r>
              <a:rPr lang="fr-FR" sz="1500" dirty="0"/>
              <a:t>Leçon 3 : Biais dans l'apprentissage automatique (17 diapositives)</a:t>
            </a:r>
          </a:p>
          <a:p>
            <a:r>
              <a:rPr lang="fr-FR" sz="1500" dirty="0"/>
              <a:t>Leçon 4 : Ingénierie logicielle pour les applications d'IA (17 diapositives)</a:t>
            </a:r>
            <a:endParaRPr lang="ru-RU" sz="1500" dirty="0"/>
          </a:p>
        </p:txBody>
      </p:sp>
      <p:grpSp>
        <p:nvGrpSpPr>
          <p:cNvPr id="63" name="Group 62">
            <a:extLst>
              <a:ext uri="{FF2B5EF4-FFF2-40B4-BE49-F238E27FC236}">
                <a16:creationId xmlns:a16="http://schemas.microsoft.com/office/drawing/2014/main" id="{5995D10D-E9C9-47DB-AE7E-801FEF38F5C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6048" y="-51308"/>
            <a:ext cx="972709" cy="1935307"/>
            <a:chOff x="10914726" y="645977"/>
            <a:chExt cx="1273032" cy="2532832"/>
          </a:xfrm>
        </p:grpSpPr>
        <p:sp>
          <p:nvSpPr>
            <p:cNvPr id="64" name="Rectangle 63">
              <a:extLst>
                <a:ext uri="{FF2B5EF4-FFF2-40B4-BE49-F238E27FC236}">
                  <a16:creationId xmlns:a16="http://schemas.microsoft.com/office/drawing/2014/main" id="{CC1A72C6-3DE4-4EC3-9AD5-9E0D40D8CE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10954189" y="194559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Isosceles Triangle 64">
              <a:extLst>
                <a:ext uri="{FF2B5EF4-FFF2-40B4-BE49-F238E27FC236}">
                  <a16:creationId xmlns:a16="http://schemas.microsoft.com/office/drawing/2014/main" id="{0B0DA1F1-C391-4EDF-9FE0-23E86E13776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16200000">
              <a:off x="10284826" y="127587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Content Placeholder 2">
            <a:extLst>
              <a:ext uri="{FF2B5EF4-FFF2-40B4-BE49-F238E27FC236}">
                <a16:creationId xmlns:a16="http://schemas.microsoft.com/office/drawing/2014/main" id="{84861A24-ED46-4467-8765-4390083FC430}"/>
              </a:ext>
            </a:extLst>
          </p:cNvPr>
          <p:cNvSpPr txBox="1">
            <a:spLocks/>
          </p:cNvSpPr>
          <p:nvPr/>
        </p:nvSpPr>
        <p:spPr>
          <a:xfrm>
            <a:off x="631180" y="3305306"/>
            <a:ext cx="5728729" cy="3262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500" b="1" dirty="0"/>
              <a:t>Unité d'apprentissage 5 : </a:t>
            </a:r>
            <a:r>
              <a:rPr lang="fr-FR" sz="1500" b="1" dirty="0">
                <a:solidFill>
                  <a:schemeClr val="accent1">
                    <a:lumMod val="75000"/>
                  </a:schemeClr>
                </a:solidFill>
              </a:rPr>
              <a:t>Communiquer les mérites, les défis et les implications de la technologie d'apprentissage automatique aux clients et dans son organisation </a:t>
            </a:r>
            <a:r>
              <a:rPr lang="fr-FR" sz="1500" b="1" dirty="0"/>
              <a:t>(EQF-5)</a:t>
            </a:r>
          </a:p>
          <a:p>
            <a:r>
              <a:rPr lang="fr-FR" sz="1500" dirty="0"/>
              <a:t>Leçon 1 : Introduction à une communication efficace (12 diapositives)</a:t>
            </a:r>
          </a:p>
          <a:p>
            <a:r>
              <a:rPr lang="fr-FR" sz="1500" dirty="0"/>
              <a:t>Leçon 2 : Principaux types et niveaux de communication efficace et stratégies pour utiliser l'apprentissage automatique dans la communication (13 diapositives)</a:t>
            </a:r>
          </a:p>
          <a:p>
            <a:r>
              <a:rPr lang="fr-FR" sz="1500" dirty="0"/>
              <a:t>Leçon 3 : L'avenir de la communication en conformité avec le développement de l'intelligence artificielle (12 diapositives)</a:t>
            </a:r>
          </a:p>
          <a:p>
            <a:r>
              <a:rPr lang="fr-FR" sz="1500" dirty="0"/>
              <a:t>Leçon 4 : Les effets de l'intelligence artificielle dans la communication (10 diapositives)</a:t>
            </a:r>
            <a:endParaRPr lang="ru-RU" sz="1500" dirty="0">
              <a:solidFill>
                <a:srgbClr val="FF0000"/>
              </a:solidFill>
            </a:endParaRPr>
          </a:p>
        </p:txBody>
      </p:sp>
      <p:sp>
        <p:nvSpPr>
          <p:cNvPr id="13" name="Content Placeholder 2">
            <a:extLst>
              <a:ext uri="{FF2B5EF4-FFF2-40B4-BE49-F238E27FC236}">
                <a16:creationId xmlns:a16="http://schemas.microsoft.com/office/drawing/2014/main" id="{84861A24-ED46-4467-8765-4390083FC430}"/>
              </a:ext>
            </a:extLst>
          </p:cNvPr>
          <p:cNvSpPr txBox="1">
            <a:spLocks/>
          </p:cNvSpPr>
          <p:nvPr/>
        </p:nvSpPr>
        <p:spPr>
          <a:xfrm>
            <a:off x="639657" y="1058068"/>
            <a:ext cx="5720252" cy="204940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600" b="1" dirty="0"/>
              <a:t>Unité d'apprentissage 4 : </a:t>
            </a:r>
            <a:r>
              <a:rPr lang="fr-FR" sz="1600" b="1" dirty="0">
                <a:solidFill>
                  <a:schemeClr val="accent1">
                    <a:lumMod val="75000"/>
                  </a:schemeClr>
                </a:solidFill>
              </a:rPr>
              <a:t>Apprentissage profond (avancé) </a:t>
            </a:r>
            <a:r>
              <a:rPr lang="fr-FR" sz="1600" b="1" dirty="0"/>
              <a:t>(EQF-5)</a:t>
            </a:r>
          </a:p>
          <a:p>
            <a:r>
              <a:rPr lang="fr-FR" sz="1600" dirty="0"/>
              <a:t>Leçon 1 : Perceptron multicouche (MLP) (26 diapositives)</a:t>
            </a:r>
          </a:p>
          <a:p>
            <a:r>
              <a:rPr lang="fr-FR" sz="1600" dirty="0"/>
              <a:t>Leçon 2 : Réseaux de neurones à convolution (CNN) (18 diapositives)</a:t>
            </a:r>
          </a:p>
          <a:p>
            <a:r>
              <a:rPr lang="fr-FR" sz="1600" dirty="0"/>
              <a:t>Leçon 3 : Réseaux de neurones récurrents (RNN) (13 diapositives)</a:t>
            </a:r>
          </a:p>
          <a:p>
            <a:r>
              <a:rPr lang="fr-FR" sz="1600" dirty="0"/>
              <a:t>Leçon 4 : Auto-encodeurs, machines de Boltzmann restreintes (9 diapositives)</a:t>
            </a:r>
            <a:endParaRPr lang="ru-RU" sz="1600" dirty="0"/>
          </a:p>
        </p:txBody>
      </p:sp>
      <p:grpSp>
        <p:nvGrpSpPr>
          <p:cNvPr id="15" name="Group 58">
            <a:extLst>
              <a:ext uri="{FF2B5EF4-FFF2-40B4-BE49-F238E27FC236}">
                <a16:creationId xmlns:a16="http://schemas.microsoft.com/office/drawing/2014/main" id="{828A5161-06F1-46CF-8AD7-844680A59E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53" y="4640004"/>
            <a:ext cx="1014060" cy="2017580"/>
            <a:chOff x="-163153" y="4487604"/>
            <a:chExt cx="1014060" cy="2017580"/>
          </a:xfrm>
        </p:grpSpPr>
        <p:sp>
          <p:nvSpPr>
            <p:cNvPr id="16" name="Isosceles Triangle 59">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664913" y="4989364"/>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244468" y="493375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559225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1701</Words>
  <Application>Microsoft Office PowerPoint</Application>
  <PresentationFormat>Grand écran</PresentationFormat>
  <Paragraphs>190</Paragraphs>
  <Slides>18</Slides>
  <Notes>6</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18</vt:i4>
      </vt:variant>
    </vt:vector>
  </HeadingPairs>
  <TitlesOfParts>
    <vt:vector size="26" baseType="lpstr">
      <vt:lpstr>Arial</vt:lpstr>
      <vt:lpstr>Calibri</vt:lpstr>
      <vt:lpstr>Calibri Light</vt:lpstr>
      <vt:lpstr>Courier New</vt:lpstr>
      <vt:lpstr>Karla</vt:lpstr>
      <vt:lpstr>Times New Roman</vt:lpstr>
      <vt:lpstr>Wingdings</vt:lpstr>
      <vt:lpstr>Office Theme</vt:lpstr>
      <vt:lpstr>Présentation PowerPoint</vt:lpstr>
      <vt:lpstr>Principales informations sur le projet MACHINA </vt:lpstr>
      <vt:lpstr>Objectifs du projet MACHINA</vt:lpstr>
      <vt:lpstr>Groupes cible</vt:lpstr>
      <vt:lpstr>Principaux résultats attendus</vt:lpstr>
      <vt:lpstr>AVANCEMENT DES ACTIVITÉS </vt:lpstr>
      <vt:lpstr>AVANCEMENT DES ACTIVITÉS </vt:lpstr>
      <vt:lpstr>MACHINA : Plan du programme d'études</vt:lpstr>
      <vt:lpstr>MACHINA : Plan du programme d'études</vt:lpstr>
      <vt:lpstr>Ressources pédagogiques </vt:lpstr>
      <vt:lpstr>Présentation PowerPoint</vt:lpstr>
      <vt:lpstr>Présentation PowerPoint</vt:lpstr>
      <vt:lpstr>2ème réunion entre partenaires</vt:lpstr>
      <vt:lpstr>Résultats du 2ème semestre</vt:lpstr>
      <vt:lpstr>Les principales tâches à venir pour le  3ème semestre</vt:lpstr>
      <vt:lpstr>Les principales tâches à venir pour le  3ème semestre</vt:lpstr>
      <vt:lpstr>Partenaires</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ahak15@tu-clausthal.de</dc:creator>
  <cp:lastModifiedBy>CECCHETTO CINZIA</cp:lastModifiedBy>
  <cp:revision>212</cp:revision>
  <dcterms:created xsi:type="dcterms:W3CDTF">2020-12-04T13:56:31Z</dcterms:created>
  <dcterms:modified xsi:type="dcterms:W3CDTF">2021-12-02T08:00:23Z</dcterms:modified>
</cp:coreProperties>
</file>