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8288000" cy="10287000"/>
  <p:notesSz cx="6858000" cy="9144000"/>
  <p:embeddedFontLst>
    <p:embeddedFont>
      <p:font typeface="Montserrat Semi-Bold" panose="020B0604020202020204" charset="0"/>
      <p:regular r:id="rId18"/>
    </p:embeddedFont>
    <p:embeddedFont>
      <p:font typeface="Montserrat Bold" panose="020B0604020202020204" charset="0"/>
      <p:regular r:id="rId19"/>
    </p:embeddedFont>
    <p:embeddedFont>
      <p:font typeface="Calibri" panose="020F0502020204030204" pitchFamily="34" charset="0"/>
      <p:regular r:id="rId20"/>
      <p:bold r:id="rId21"/>
      <p:italic r:id="rId22"/>
      <p:boldItalic r:id="rId23"/>
    </p:embeddedFont>
    <p:embeddedFont>
      <p:font typeface="Montserrat Classic Bold" panose="020B0604020202020204" charset="0"/>
      <p:regular r:id="rId24"/>
    </p:embeddedFont>
    <p:embeddedFont>
      <p:font typeface="Arial Black" panose="020B0A04020102020204" pitchFamily="34" charset="0"/>
      <p:bold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837" autoAdjust="0"/>
  </p:normalViewPr>
  <p:slideViewPr>
    <p:cSldViewPr>
      <p:cViewPr varScale="1">
        <p:scale>
          <a:sx n="70" d="100"/>
          <a:sy n="70" d="100"/>
        </p:scale>
        <p:origin x="6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40.sv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46.sv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56.svg"/><Relationship Id="rId10" Type="http://schemas.openxmlformats.org/officeDocument/2006/relationships/hyperlink" Target="mailto:parisa.ghodous@univ-lyon1.fr" TargetMode="External"/><Relationship Id="rId4" Type="http://schemas.openxmlformats.org/officeDocument/2006/relationships/image" Target="../media/image39.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6.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18.pn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9.svg"/><Relationship Id="rId7" Type="http://schemas.openxmlformats.org/officeDocument/2006/relationships/image" Target="../media/image27.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33283" y="0"/>
            <a:ext cx="12354717" cy="5687092"/>
          </a:xfrm>
          <a:prstGeom prst="rect">
            <a:avLst/>
          </a:prstGeom>
        </p:spPr>
      </p:pic>
      <p:pic>
        <p:nvPicPr>
          <p:cNvPr id="3" name="Picture 3"/>
          <p:cNvPicPr>
            <a:picLocks noChangeAspect="1"/>
          </p:cNvPicPr>
          <p:nvPr/>
        </p:nvPicPr>
        <p:blipFill>
          <a:blip r:embed="rId3"/>
          <a:srcRect/>
          <a:stretch>
            <a:fillRect/>
          </a:stretch>
        </p:blipFill>
        <p:spPr>
          <a:xfrm>
            <a:off x="0" y="1764996"/>
            <a:ext cx="7232633" cy="2157101"/>
          </a:xfrm>
          <a:prstGeom prst="rect">
            <a:avLst/>
          </a:prstGeom>
        </p:spPr>
      </p:pic>
      <p:pic>
        <p:nvPicPr>
          <p:cNvPr id="4" name="Picture 4"/>
          <p:cNvPicPr>
            <a:picLocks noChangeAspect="1"/>
          </p:cNvPicPr>
          <p:nvPr/>
        </p:nvPicPr>
        <p:blipFill>
          <a:blip r:embed="rId4"/>
          <a:srcRect/>
          <a:stretch>
            <a:fillRect/>
          </a:stretch>
        </p:blipFill>
        <p:spPr>
          <a:xfrm>
            <a:off x="13803606" y="9002922"/>
            <a:ext cx="4484394" cy="1284078"/>
          </a:xfrm>
          <a:prstGeom prst="rect">
            <a:avLst/>
          </a:prstGeom>
        </p:spPr>
      </p:pic>
      <p:sp>
        <p:nvSpPr>
          <p:cNvPr id="5" name="TextBox 5"/>
          <p:cNvSpPr txBox="1"/>
          <p:nvPr/>
        </p:nvSpPr>
        <p:spPr>
          <a:xfrm>
            <a:off x="559328" y="3918001"/>
            <a:ext cx="6836253" cy="1225499"/>
          </a:xfrm>
          <a:prstGeom prst="rect">
            <a:avLst/>
          </a:prstGeom>
        </p:spPr>
        <p:txBody>
          <a:bodyPr lIns="0" tIns="0" rIns="0" bIns="0" rtlCol="0" anchor="t">
            <a:spAutoFit/>
          </a:bodyPr>
          <a:lstStyle/>
          <a:p>
            <a:pPr algn="ctr">
              <a:lnSpc>
                <a:spcPts val="4902"/>
              </a:lnSpc>
              <a:spcBef>
                <a:spcPct val="0"/>
              </a:spcBef>
            </a:pPr>
            <a:r>
              <a:rPr lang="en-US" sz="3502" spc="49" dirty="0">
                <a:solidFill>
                  <a:srgbClr val="141414"/>
                </a:solidFill>
                <a:latin typeface="Montserrat Bold"/>
              </a:rPr>
              <a:t>Machine Learning Skills for ICT Professionals</a:t>
            </a:r>
          </a:p>
        </p:txBody>
      </p:sp>
      <p:sp>
        <p:nvSpPr>
          <p:cNvPr id="6" name="TextBox 6"/>
          <p:cNvSpPr txBox="1"/>
          <p:nvPr/>
        </p:nvSpPr>
        <p:spPr>
          <a:xfrm>
            <a:off x="1524000" y="6281978"/>
            <a:ext cx="15135398" cy="2000228"/>
          </a:xfrm>
          <a:prstGeom prst="rect">
            <a:avLst/>
          </a:prstGeom>
        </p:spPr>
        <p:txBody>
          <a:bodyPr lIns="0" tIns="0" rIns="0" bIns="0" rtlCol="0" anchor="t">
            <a:spAutoFit/>
          </a:bodyPr>
          <a:lstStyle/>
          <a:p>
            <a:pPr algn="ctr">
              <a:lnSpc>
                <a:spcPts val="8120"/>
              </a:lnSpc>
              <a:spcBef>
                <a:spcPct val="0"/>
              </a:spcBef>
            </a:pPr>
            <a:r>
              <a:rPr lang="en-US" sz="5400" b="1" spc="243" dirty="0">
                <a:solidFill>
                  <a:srgbClr val="20345E"/>
                </a:solidFill>
                <a:latin typeface="Arial Black" panose="020B0A04020102020204" pitchFamily="34" charset="0"/>
              </a:rPr>
              <a:t>É</a:t>
            </a:r>
            <a:r>
              <a:rPr lang="en-US" sz="5400" spc="243" dirty="0">
                <a:solidFill>
                  <a:srgbClr val="20345E"/>
                </a:solidFill>
                <a:latin typeface="Arial Black" panose="020B0A04020102020204" pitchFamily="34" charset="0"/>
              </a:rPr>
              <a:t>TAT D’AVANCEMENT DU PROJET ET R</a:t>
            </a:r>
            <a:r>
              <a:rPr lang="en-US" sz="5400" spc="243" dirty="0">
                <a:solidFill>
                  <a:srgbClr val="20345E"/>
                </a:solidFill>
                <a:latin typeface="Arial Black" panose="020B0A04020102020204" pitchFamily="34" charset="0"/>
              </a:rPr>
              <a:t>É</a:t>
            </a:r>
            <a:r>
              <a:rPr lang="en-US" sz="5400" spc="243" dirty="0">
                <a:solidFill>
                  <a:srgbClr val="20345E"/>
                </a:solidFill>
                <a:latin typeface="Arial Black" panose="020B0A04020102020204" pitchFamily="34" charset="0"/>
              </a:rPr>
              <a:t>SULTAS DU </a:t>
            </a:r>
            <a:r>
              <a:rPr lang="en-US" sz="5400" spc="243" dirty="0">
                <a:solidFill>
                  <a:srgbClr val="20345E"/>
                </a:solidFill>
                <a:latin typeface="Arial Black" panose="020B0A04020102020204" pitchFamily="34" charset="0"/>
              </a:rPr>
              <a:t>TROISIÈME</a:t>
            </a:r>
            <a:r>
              <a:rPr lang="en-US" sz="5400" spc="243" dirty="0">
                <a:solidFill>
                  <a:srgbClr val="20345E"/>
                </a:solidFill>
                <a:latin typeface="Arial Black" panose="020B0A04020102020204" pitchFamily="34" charset="0"/>
              </a:rPr>
              <a:t> SEMESTRE</a:t>
            </a:r>
            <a:endParaRPr lang="en-US" sz="5400" spc="243" dirty="0">
              <a:solidFill>
                <a:srgbClr val="20345E"/>
              </a:solidFill>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4259677" y="663168"/>
            <a:ext cx="9568688" cy="1200435"/>
          </a:xfrm>
          <a:prstGeom prst="rect">
            <a:avLst/>
          </a:prstGeom>
        </p:spPr>
      </p:pic>
      <p:grpSp>
        <p:nvGrpSpPr>
          <p:cNvPr id="3" name="Group 3"/>
          <p:cNvGrpSpPr/>
          <p:nvPr/>
        </p:nvGrpSpPr>
        <p:grpSpPr>
          <a:xfrm>
            <a:off x="8463404" y="5143500"/>
            <a:ext cx="9824596" cy="4729473"/>
            <a:chOff x="0" y="0"/>
            <a:chExt cx="4381259" cy="2109099"/>
          </a:xfrm>
        </p:grpSpPr>
        <p:sp>
          <p:nvSpPr>
            <p:cNvPr id="4" name="Freeform 4"/>
            <p:cNvSpPr/>
            <p:nvPr/>
          </p:nvSpPr>
          <p:spPr>
            <a:xfrm>
              <a:off x="0" y="0"/>
              <a:ext cx="4381259" cy="2109099"/>
            </a:xfrm>
            <a:custGeom>
              <a:avLst/>
              <a:gdLst/>
              <a:ahLst/>
              <a:cxnLst/>
              <a:rect l="l" t="t" r="r" b="b"/>
              <a:pathLst>
                <a:path w="4381259" h="2109099">
                  <a:moveTo>
                    <a:pt x="0" y="0"/>
                  </a:moveTo>
                  <a:lnTo>
                    <a:pt x="4381259" y="0"/>
                  </a:lnTo>
                  <a:lnTo>
                    <a:pt x="4381259" y="2109099"/>
                  </a:lnTo>
                  <a:lnTo>
                    <a:pt x="0" y="2109099"/>
                  </a:lnTo>
                  <a:close/>
                </a:path>
              </a:pathLst>
            </a:custGeom>
            <a:solidFill>
              <a:srgbClr val="FFFFFF"/>
            </a:solidFill>
          </p:spPr>
        </p:sp>
      </p:grpSp>
      <p:sp>
        <p:nvSpPr>
          <p:cNvPr id="5" name="TextBox 5"/>
          <p:cNvSpPr txBox="1"/>
          <p:nvPr/>
        </p:nvSpPr>
        <p:spPr>
          <a:xfrm>
            <a:off x="762001" y="834904"/>
            <a:ext cx="17235086" cy="1010598"/>
          </a:xfrm>
          <a:prstGeom prst="rect">
            <a:avLst/>
          </a:prstGeom>
        </p:spPr>
        <p:txBody>
          <a:bodyPr wrap="square" lIns="0" tIns="0" rIns="0" bIns="0" rtlCol="0" anchor="t">
            <a:spAutoFit/>
          </a:bodyPr>
          <a:lstStyle/>
          <a:p>
            <a:pPr algn="ctr">
              <a:lnSpc>
                <a:spcPts val="8400"/>
              </a:lnSpc>
              <a:spcBef>
                <a:spcPct val="0"/>
              </a:spcBef>
            </a:pPr>
            <a:r>
              <a:rPr lang="en-US" sz="6000" spc="252">
                <a:solidFill>
                  <a:srgbClr val="273755"/>
                </a:solidFill>
                <a:latin typeface="Arial Black" panose="020B0A04020102020204" pitchFamily="34" charset="0"/>
              </a:rPr>
              <a:t>AVANCEMENT DES ACTIVITÉS</a:t>
            </a:r>
            <a:endParaRPr lang="en-US" sz="6000" spc="252" dirty="0">
              <a:solidFill>
                <a:srgbClr val="273755"/>
              </a:solidFill>
              <a:latin typeface="Arial Black" panose="020B0A04020102020204" pitchFamily="34" charset="0"/>
            </a:endParaRPr>
          </a:p>
        </p:txBody>
      </p:sp>
      <p:pic>
        <p:nvPicPr>
          <p:cNvPr id="6" name="Picture 6"/>
          <p:cNvPicPr>
            <a:picLocks noChangeAspect="1"/>
          </p:cNvPicPr>
          <p:nvPr/>
        </p:nvPicPr>
        <p:blipFill>
          <a:blip r:embed="rId4"/>
          <a:srcRect l="3533" r="12417" b="243"/>
          <a:stretch>
            <a:fillRect/>
          </a:stretch>
        </p:blipFill>
        <p:spPr>
          <a:xfrm>
            <a:off x="8756581" y="5513507"/>
            <a:ext cx="9240505" cy="4012947"/>
          </a:xfrm>
          <a:prstGeom prst="rect">
            <a:avLst/>
          </a:prstGeom>
        </p:spPr>
      </p:pic>
      <p:sp>
        <p:nvSpPr>
          <p:cNvPr id="7" name="TextBox 7"/>
          <p:cNvSpPr txBox="1"/>
          <p:nvPr/>
        </p:nvSpPr>
        <p:spPr>
          <a:xfrm>
            <a:off x="537645" y="2977173"/>
            <a:ext cx="17212709" cy="1079911"/>
          </a:xfrm>
          <a:prstGeom prst="rect">
            <a:avLst/>
          </a:prstGeom>
        </p:spPr>
        <p:txBody>
          <a:bodyPr lIns="0" tIns="0" rIns="0" bIns="0" rtlCol="0" anchor="t">
            <a:spAutoFit/>
          </a:bodyPr>
          <a:lstStyle/>
          <a:p>
            <a:pPr marL="755649" lvl="1" indent="-377824">
              <a:lnSpc>
                <a:spcPts val="4549"/>
              </a:lnSpc>
              <a:buFont typeface="Arial"/>
              <a:buChar char="•"/>
            </a:pPr>
            <a:r>
              <a:rPr lang="fr-FR" sz="2400" spc="146" dirty="0">
                <a:solidFill>
                  <a:srgbClr val="000000"/>
                </a:solidFill>
                <a:latin typeface="Arial" panose="020B0604020202020204" pitchFamily="34" charset="0"/>
              </a:rPr>
              <a:t>Vidéo d'introduction produite par chaque partenaire et publiée sur YouTube, sous-titrée en plusieurs langues.</a:t>
            </a:r>
            <a:endParaRPr lang="en-US" sz="2400" spc="146" dirty="0">
              <a:solidFill>
                <a:srgbClr val="000000"/>
              </a:solidFill>
              <a:latin typeface="Arial" panose="020B0604020202020204" pitchFamily="34" charset="0"/>
            </a:endParaRPr>
          </a:p>
        </p:txBody>
      </p:sp>
      <p:sp>
        <p:nvSpPr>
          <p:cNvPr id="8" name="TextBox 8"/>
          <p:cNvSpPr txBox="1"/>
          <p:nvPr/>
        </p:nvSpPr>
        <p:spPr>
          <a:xfrm>
            <a:off x="537645" y="5105400"/>
            <a:ext cx="7444063" cy="1154162"/>
          </a:xfrm>
          <a:prstGeom prst="rect">
            <a:avLst/>
          </a:prstGeom>
        </p:spPr>
        <p:txBody>
          <a:bodyPr lIns="0" tIns="0" rIns="0" bIns="0" rtlCol="0" anchor="t">
            <a:spAutoFit/>
          </a:bodyPr>
          <a:lstStyle/>
          <a:p>
            <a:pPr marL="755647" lvl="1" indent="-377824">
              <a:lnSpc>
                <a:spcPts val="4549"/>
              </a:lnSpc>
              <a:buFont typeface="Arial"/>
              <a:buChar char="•"/>
            </a:pPr>
            <a:r>
              <a:rPr lang="fr-FR" sz="2400" spc="146" dirty="0" smtClean="0">
                <a:solidFill>
                  <a:srgbClr val="000000"/>
                </a:solidFill>
                <a:latin typeface="Arial" panose="020B0604020202020204" pitchFamily="34" charset="0"/>
              </a:rPr>
              <a:t>Début de la création des </a:t>
            </a:r>
            <a:r>
              <a:rPr lang="fr-FR" sz="2400" spc="146" dirty="0">
                <a:solidFill>
                  <a:srgbClr val="000000"/>
                </a:solidFill>
                <a:latin typeface="Arial" panose="020B0604020202020204" pitchFamily="34" charset="0"/>
              </a:rPr>
              <a:t>vidéos pour </a:t>
            </a:r>
            <a:r>
              <a:rPr lang="fr-FR" sz="2400" spc="146" dirty="0" smtClean="0">
                <a:solidFill>
                  <a:srgbClr val="000000"/>
                </a:solidFill>
                <a:latin typeface="Arial" panose="020B0604020202020204" pitchFamily="34" charset="0"/>
              </a:rPr>
              <a:t>chacune </a:t>
            </a:r>
            <a:r>
              <a:rPr lang="fr-FR" sz="2400" spc="146" dirty="0">
                <a:solidFill>
                  <a:srgbClr val="000000"/>
                </a:solidFill>
                <a:latin typeface="Arial" panose="020B0604020202020204" pitchFamily="34" charset="0"/>
              </a:rPr>
              <a:t>des 6 </a:t>
            </a:r>
            <a:r>
              <a:rPr lang="fr-FR" sz="2400" spc="146" dirty="0" smtClean="0">
                <a:solidFill>
                  <a:srgbClr val="000000"/>
                </a:solidFill>
                <a:latin typeface="Arial" panose="020B0604020202020204" pitchFamily="34" charset="0"/>
              </a:rPr>
              <a:t>unités d’apprentissage.</a:t>
            </a:r>
            <a:endParaRPr lang="en-US" sz="2400" spc="146" dirty="0">
              <a:solidFill>
                <a:srgbClr val="000000"/>
              </a:solidFill>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08964" y="-1686124"/>
            <a:ext cx="18896964" cy="937976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10126205" y="4553551"/>
            <a:ext cx="12946976" cy="282479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5514467" y="4479088"/>
            <a:ext cx="12946976" cy="2824795"/>
          </a:xfrm>
          <a:prstGeom prst="rect">
            <a:avLst/>
          </a:prstGeom>
        </p:spPr>
      </p:pic>
      <p:pic>
        <p:nvPicPr>
          <p:cNvPr id="5" name="Picture 5"/>
          <p:cNvPicPr>
            <a:picLocks noChangeAspect="1"/>
          </p:cNvPicPr>
          <p:nvPr/>
        </p:nvPicPr>
        <p:blipFill>
          <a:blip r:embed="rId6"/>
          <a:srcRect/>
          <a:stretch>
            <a:fillRect/>
          </a:stretch>
        </p:blipFill>
        <p:spPr>
          <a:xfrm>
            <a:off x="2371419" y="6581365"/>
            <a:ext cx="6092611" cy="3392720"/>
          </a:xfrm>
          <a:prstGeom prst="rect">
            <a:avLst/>
          </a:prstGeom>
        </p:spPr>
      </p:pic>
      <p:pic>
        <p:nvPicPr>
          <p:cNvPr id="6" name="Picture 6"/>
          <p:cNvPicPr>
            <a:picLocks noChangeAspect="1"/>
          </p:cNvPicPr>
          <p:nvPr/>
        </p:nvPicPr>
        <p:blipFill>
          <a:blip r:embed="rId7"/>
          <a:srcRect/>
          <a:stretch>
            <a:fillRect/>
          </a:stretch>
        </p:blipFill>
        <p:spPr>
          <a:xfrm>
            <a:off x="8839518" y="6581365"/>
            <a:ext cx="7159020" cy="3392720"/>
          </a:xfrm>
          <a:prstGeom prst="rect">
            <a:avLst/>
          </a:prstGeom>
        </p:spPr>
      </p:pic>
      <p:sp>
        <p:nvSpPr>
          <p:cNvPr id="7" name="TextBox 7"/>
          <p:cNvSpPr txBox="1"/>
          <p:nvPr/>
        </p:nvSpPr>
        <p:spPr>
          <a:xfrm>
            <a:off x="1669855" y="1973959"/>
            <a:ext cx="15049657" cy="3898503"/>
          </a:xfrm>
          <a:prstGeom prst="rect">
            <a:avLst/>
          </a:prstGeom>
        </p:spPr>
        <p:txBody>
          <a:bodyPr lIns="0" tIns="0" rIns="0" bIns="0" rtlCol="0" anchor="t">
            <a:spAutoFit/>
          </a:bodyPr>
          <a:lstStyle/>
          <a:p>
            <a:pPr marL="342900" indent="-342900" algn="just">
              <a:lnSpc>
                <a:spcPts val="3770"/>
              </a:lnSpc>
              <a:spcBef>
                <a:spcPct val="0"/>
              </a:spcBef>
              <a:buFont typeface="Arial" panose="020B0604020202020204" pitchFamily="34" charset="0"/>
              <a:buChar char="•"/>
            </a:pPr>
            <a:r>
              <a:rPr lang="fr-FR" sz="2400" spc="121" dirty="0">
                <a:solidFill>
                  <a:srgbClr val="000000"/>
                </a:solidFill>
                <a:latin typeface="Arial" panose="020B0604020202020204" pitchFamily="34" charset="0"/>
              </a:rPr>
              <a:t>La troisième réunion du projet MACHINA devait initialement se tenir à Athènes, en Grèce. En raison des diverses restrictions liées à la Covid-19, la réunion a été organisée virtuellement via Zoom</a:t>
            </a:r>
            <a:r>
              <a:rPr lang="fr-FR" sz="2400" spc="121" dirty="0" smtClean="0">
                <a:solidFill>
                  <a:srgbClr val="000000"/>
                </a:solidFill>
                <a:latin typeface="Arial" panose="020B0604020202020204" pitchFamily="34" charset="0"/>
              </a:rPr>
              <a:t>.</a:t>
            </a:r>
          </a:p>
          <a:p>
            <a:pPr algn="just">
              <a:lnSpc>
                <a:spcPts val="3770"/>
              </a:lnSpc>
              <a:spcBef>
                <a:spcPct val="0"/>
              </a:spcBef>
            </a:pPr>
            <a:endParaRPr lang="fr-FR" sz="2400" spc="121" dirty="0" smtClean="0">
              <a:solidFill>
                <a:srgbClr val="000000"/>
              </a:solidFill>
              <a:latin typeface="Arial" panose="020B0604020202020204" pitchFamily="34" charset="0"/>
            </a:endParaRPr>
          </a:p>
          <a:p>
            <a:pPr marL="342900" indent="-342900" algn="just">
              <a:lnSpc>
                <a:spcPts val="3770"/>
              </a:lnSpc>
              <a:spcBef>
                <a:spcPct val="0"/>
              </a:spcBef>
              <a:buFont typeface="Arial" panose="020B0604020202020204" pitchFamily="34" charset="0"/>
              <a:buChar char="•"/>
            </a:pPr>
            <a:r>
              <a:rPr lang="fr-FR" sz="2400" spc="121" dirty="0" smtClean="0">
                <a:solidFill>
                  <a:srgbClr val="000000"/>
                </a:solidFill>
                <a:latin typeface="Arial" panose="020B0604020202020204" pitchFamily="34" charset="0"/>
              </a:rPr>
              <a:t>Lors </a:t>
            </a:r>
            <a:r>
              <a:rPr lang="fr-FR" sz="2400" spc="121" dirty="0">
                <a:solidFill>
                  <a:srgbClr val="000000"/>
                </a:solidFill>
                <a:latin typeface="Arial" panose="020B0604020202020204" pitchFamily="34" charset="0"/>
              </a:rPr>
              <a:t>de cette réunion, les partenaires ont résumé les progrès réalisés au cours du 2ème semestre et ont discuté des principales activités du 3ème semestre. L'état d'avancement des supports d'apprentissage développés pour le cours de formation MACHINA a été présenté, en soulignant les points importants à prendre en compte lors de la diffusion des supports. </a:t>
            </a:r>
            <a:endParaRPr lang="en-US" sz="2400" spc="121" dirty="0">
              <a:solidFill>
                <a:srgbClr val="000000"/>
              </a:solidFill>
              <a:latin typeface="Arial" panose="020B0604020202020204" pitchFamily="34" charset="0"/>
            </a:endParaRPr>
          </a:p>
        </p:txBody>
      </p:sp>
      <p:sp>
        <p:nvSpPr>
          <p:cNvPr id="8" name="TextBox 8"/>
          <p:cNvSpPr txBox="1"/>
          <p:nvPr/>
        </p:nvSpPr>
        <p:spPr>
          <a:xfrm>
            <a:off x="1669855" y="419100"/>
            <a:ext cx="15049657" cy="1010598"/>
          </a:xfrm>
          <a:prstGeom prst="rect">
            <a:avLst/>
          </a:prstGeom>
        </p:spPr>
        <p:txBody>
          <a:bodyPr wrap="square" lIns="0" tIns="0" rIns="0" bIns="0" rtlCol="0" anchor="t">
            <a:spAutoFit/>
          </a:bodyPr>
          <a:lstStyle/>
          <a:p>
            <a:pPr algn="ctr">
              <a:lnSpc>
                <a:spcPts val="8400"/>
              </a:lnSpc>
              <a:spcBef>
                <a:spcPct val="0"/>
              </a:spcBef>
            </a:pPr>
            <a:r>
              <a:rPr lang="fr-FR" sz="6000" spc="252" dirty="0">
                <a:solidFill>
                  <a:srgbClr val="273755"/>
                </a:solidFill>
                <a:latin typeface="Arial Black" panose="020B0A04020102020204" pitchFamily="34" charset="0"/>
              </a:rPr>
              <a:t>LA 3ÈME RÉUNION DE PROJET</a:t>
            </a:r>
            <a:endParaRPr lang="en-US" sz="6000" spc="252" dirty="0">
              <a:solidFill>
                <a:srgbClr val="273755"/>
              </a:solidFill>
              <a:latin typeface="Arial Black" panose="020B0A040201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13064" y="-1604297"/>
            <a:ext cx="11875384" cy="861505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178154">
            <a:off x="1063083" y="2571294"/>
            <a:ext cx="7152303" cy="8564498"/>
          </a:xfrm>
          <a:prstGeom prst="rect">
            <a:avLst/>
          </a:prstGeom>
        </p:spPr>
      </p:pic>
      <p:sp>
        <p:nvSpPr>
          <p:cNvPr id="4" name="TextBox 4"/>
          <p:cNvSpPr txBox="1"/>
          <p:nvPr/>
        </p:nvSpPr>
        <p:spPr>
          <a:xfrm>
            <a:off x="1028700" y="2692838"/>
            <a:ext cx="15823795" cy="4782848"/>
          </a:xfrm>
          <a:prstGeom prst="rect">
            <a:avLst/>
          </a:prstGeom>
        </p:spPr>
        <p:txBody>
          <a:bodyPr lIns="0" tIns="0" rIns="0" bIns="0" rtlCol="0" anchor="t">
            <a:spAutoFit/>
          </a:bodyPr>
          <a:lstStyle/>
          <a:p>
            <a:pPr marL="342900" indent="-342900" algn="just">
              <a:lnSpc>
                <a:spcPts val="4159"/>
              </a:lnSpc>
              <a:spcBef>
                <a:spcPct val="0"/>
              </a:spcBef>
              <a:buFont typeface="Arial" panose="020B0604020202020204" pitchFamily="34" charset="0"/>
              <a:buChar char="•"/>
            </a:pPr>
            <a:r>
              <a:rPr lang="fr-FR" sz="2400" spc="134" dirty="0" smtClean="0">
                <a:solidFill>
                  <a:srgbClr val="000000"/>
                </a:solidFill>
                <a:latin typeface="Arial" panose="020B0604020202020204" pitchFamily="34" charset="0"/>
              </a:rPr>
              <a:t>Sur </a:t>
            </a:r>
            <a:r>
              <a:rPr lang="fr-FR" sz="2400" spc="134" dirty="0">
                <a:solidFill>
                  <a:srgbClr val="000000"/>
                </a:solidFill>
                <a:latin typeface="Arial" panose="020B0604020202020204" pitchFamily="34" charset="0"/>
              </a:rPr>
              <a:t>la base des idées et des concepts présentés lors de la troisième réunion, les partenaires vont créer </a:t>
            </a:r>
            <a:r>
              <a:rPr lang="fr-FR" sz="2400" spc="134" dirty="0" smtClean="0">
                <a:solidFill>
                  <a:srgbClr val="000000"/>
                </a:solidFill>
                <a:latin typeface="Arial" panose="020B0604020202020204" pitchFamily="34" charset="0"/>
              </a:rPr>
              <a:t>:</a:t>
            </a:r>
          </a:p>
          <a:p>
            <a:pPr marL="800100" lvl="1" indent="-342900" algn="just">
              <a:lnSpc>
                <a:spcPts val="4159"/>
              </a:lnSpc>
              <a:spcBef>
                <a:spcPct val="0"/>
              </a:spcBef>
              <a:buFont typeface="Arial" panose="020B0604020202020204" pitchFamily="34" charset="0"/>
              <a:buChar char="•"/>
            </a:pPr>
            <a:r>
              <a:rPr lang="fr-FR" sz="2400" spc="134" dirty="0" smtClean="0">
                <a:solidFill>
                  <a:srgbClr val="000000"/>
                </a:solidFill>
                <a:latin typeface="Arial" panose="020B0604020202020204" pitchFamily="34" charset="0"/>
              </a:rPr>
              <a:t>Un </a:t>
            </a:r>
            <a:r>
              <a:rPr lang="fr-FR" sz="2400" spc="134" dirty="0">
                <a:solidFill>
                  <a:srgbClr val="000000"/>
                </a:solidFill>
                <a:latin typeface="Arial" panose="020B0604020202020204" pitchFamily="34" charset="0"/>
              </a:rPr>
              <a:t>chapitre du VOOC. </a:t>
            </a:r>
            <a:endParaRPr lang="fr-FR" sz="2400" spc="134" dirty="0" smtClean="0">
              <a:solidFill>
                <a:srgbClr val="000000"/>
              </a:solidFill>
              <a:latin typeface="Arial" panose="020B0604020202020204" pitchFamily="34" charset="0"/>
            </a:endParaRPr>
          </a:p>
          <a:p>
            <a:pPr marL="800100" lvl="1" indent="-342900" algn="just">
              <a:lnSpc>
                <a:spcPts val="4159"/>
              </a:lnSpc>
              <a:spcBef>
                <a:spcPct val="0"/>
              </a:spcBef>
              <a:buFont typeface="Arial" panose="020B0604020202020204" pitchFamily="34" charset="0"/>
              <a:buChar char="•"/>
            </a:pPr>
            <a:r>
              <a:rPr lang="fr-FR" sz="2400" spc="134" dirty="0" smtClean="0">
                <a:solidFill>
                  <a:srgbClr val="000000"/>
                </a:solidFill>
                <a:latin typeface="Arial" panose="020B0604020202020204" pitchFamily="34" charset="0"/>
              </a:rPr>
              <a:t>Le manuel </a:t>
            </a:r>
            <a:r>
              <a:rPr lang="fr-FR" sz="2400" spc="134" dirty="0">
                <a:solidFill>
                  <a:srgbClr val="000000"/>
                </a:solidFill>
                <a:latin typeface="Arial" panose="020B0604020202020204" pitchFamily="34" charset="0"/>
              </a:rPr>
              <a:t>du formateur</a:t>
            </a:r>
            <a:r>
              <a:rPr lang="fr-FR" sz="2400" spc="134" dirty="0" smtClean="0">
                <a:solidFill>
                  <a:srgbClr val="000000"/>
                </a:solidFill>
                <a:latin typeface="Arial" panose="020B0604020202020204" pitchFamily="34" charset="0"/>
              </a:rPr>
              <a:t>.</a:t>
            </a:r>
          </a:p>
          <a:p>
            <a:pPr marL="800100" lvl="1" indent="-342900" algn="just">
              <a:lnSpc>
                <a:spcPts val="4159"/>
              </a:lnSpc>
              <a:spcBef>
                <a:spcPct val="0"/>
              </a:spcBef>
              <a:buFont typeface="Arial" panose="020B0604020202020204" pitchFamily="34" charset="0"/>
              <a:buChar char="•"/>
            </a:pPr>
            <a:r>
              <a:rPr lang="fr-FR" sz="2400" spc="134" dirty="0" smtClean="0">
                <a:solidFill>
                  <a:srgbClr val="000000"/>
                </a:solidFill>
                <a:latin typeface="Arial" panose="020B0604020202020204" pitchFamily="34" charset="0"/>
              </a:rPr>
              <a:t>Un </a:t>
            </a:r>
            <a:r>
              <a:rPr lang="fr-FR" sz="2400" spc="134" dirty="0">
                <a:solidFill>
                  <a:srgbClr val="000000"/>
                </a:solidFill>
                <a:latin typeface="Arial" panose="020B0604020202020204" pitchFamily="34" charset="0"/>
              </a:rPr>
              <a:t>rapport sur les directives d'intégration de l'EFP</a:t>
            </a:r>
            <a:r>
              <a:rPr lang="fr-FR" sz="2400" spc="134" dirty="0" smtClean="0">
                <a:solidFill>
                  <a:srgbClr val="000000"/>
                </a:solidFill>
                <a:latin typeface="Arial" panose="020B0604020202020204" pitchFamily="34" charset="0"/>
              </a:rPr>
              <a:t>.</a:t>
            </a:r>
          </a:p>
          <a:p>
            <a:pPr marL="800100" lvl="1" indent="-342900" algn="just">
              <a:lnSpc>
                <a:spcPts val="4159"/>
              </a:lnSpc>
              <a:spcBef>
                <a:spcPct val="0"/>
              </a:spcBef>
              <a:buFont typeface="Arial" panose="020B0604020202020204" pitchFamily="34" charset="0"/>
              <a:buChar char="•"/>
            </a:pPr>
            <a:r>
              <a:rPr lang="fr-FR" sz="2400" spc="134" dirty="0" smtClean="0">
                <a:solidFill>
                  <a:srgbClr val="000000"/>
                </a:solidFill>
                <a:latin typeface="Arial" panose="020B0604020202020204" pitchFamily="34" charset="0"/>
              </a:rPr>
              <a:t>Un </a:t>
            </a:r>
            <a:r>
              <a:rPr lang="fr-FR" sz="2400" spc="134" dirty="0">
                <a:solidFill>
                  <a:srgbClr val="000000"/>
                </a:solidFill>
                <a:latin typeface="Arial" panose="020B0604020202020204" pitchFamily="34" charset="0"/>
              </a:rPr>
              <a:t>outil en ligne que le projet adoptera pour les matériaux </a:t>
            </a:r>
            <a:r>
              <a:rPr lang="fr-FR" sz="2400" spc="134" dirty="0" smtClean="0">
                <a:solidFill>
                  <a:srgbClr val="000000"/>
                </a:solidFill>
                <a:latin typeface="Arial" panose="020B0604020202020204" pitchFamily="34" charset="0"/>
              </a:rPr>
              <a:t>développés.</a:t>
            </a:r>
          </a:p>
          <a:p>
            <a:pPr lvl="1" algn="just">
              <a:lnSpc>
                <a:spcPts val="4159"/>
              </a:lnSpc>
              <a:spcBef>
                <a:spcPct val="0"/>
              </a:spcBef>
            </a:pPr>
            <a:endParaRPr lang="fr-FR" sz="2400" spc="134" dirty="0">
              <a:solidFill>
                <a:srgbClr val="000000"/>
              </a:solidFill>
              <a:latin typeface="Arial" panose="020B0604020202020204" pitchFamily="34" charset="0"/>
            </a:endParaRPr>
          </a:p>
          <a:p>
            <a:pPr marL="360363" lvl="1" indent="-342900" algn="just">
              <a:lnSpc>
                <a:spcPts val="4159"/>
              </a:lnSpc>
              <a:spcBef>
                <a:spcPct val="0"/>
              </a:spcBef>
              <a:buFont typeface="Arial" panose="020B0604020202020204" pitchFamily="34" charset="0"/>
              <a:buChar char="•"/>
            </a:pPr>
            <a:r>
              <a:rPr lang="fr-FR" sz="2400" spc="134" dirty="0">
                <a:solidFill>
                  <a:srgbClr val="000000"/>
                </a:solidFill>
                <a:latin typeface="Arial" panose="020B0604020202020204" pitchFamily="34" charset="0"/>
              </a:rPr>
              <a:t>En </a:t>
            </a:r>
            <a:r>
              <a:rPr lang="fr-FR" sz="2400" spc="134" dirty="0">
                <a:solidFill>
                  <a:srgbClr val="000000"/>
                </a:solidFill>
                <a:latin typeface="Arial" panose="020B0604020202020204" pitchFamily="34" charset="0"/>
              </a:rPr>
              <a:t>outre, </a:t>
            </a:r>
            <a:r>
              <a:rPr lang="fr-FR" sz="2400" spc="134" dirty="0" smtClean="0">
                <a:solidFill>
                  <a:srgbClr val="000000"/>
                </a:solidFill>
                <a:latin typeface="Arial" panose="020B0604020202020204" pitchFamily="34" charset="0"/>
              </a:rPr>
              <a:t>les partenaires vont préparer </a:t>
            </a:r>
            <a:r>
              <a:rPr lang="fr-FR" sz="2400" spc="134" dirty="0">
                <a:solidFill>
                  <a:srgbClr val="000000"/>
                </a:solidFill>
                <a:latin typeface="Arial" panose="020B0604020202020204" pitchFamily="34" charset="0"/>
              </a:rPr>
              <a:t>et déployer les infrastructures VOOC MACHINA et développer des matériels pédagogiques VOOC supplémentaires</a:t>
            </a:r>
            <a:r>
              <a:rPr lang="fr-FR" sz="2400" spc="134" dirty="0">
                <a:solidFill>
                  <a:srgbClr val="000000"/>
                </a:solidFill>
                <a:latin typeface="Arial" panose="020B0604020202020204" pitchFamily="34" charset="0"/>
              </a:rPr>
              <a:t>. </a:t>
            </a:r>
            <a:endParaRPr lang="en-US" sz="2400" spc="134" dirty="0">
              <a:solidFill>
                <a:srgbClr val="000000"/>
              </a:solidFill>
              <a:latin typeface="Arial" panose="020B0604020202020204" pitchFamily="34" charset="0"/>
            </a:endParaRPr>
          </a:p>
        </p:txBody>
      </p:sp>
      <p:sp>
        <p:nvSpPr>
          <p:cNvPr id="5" name="TextBox 5"/>
          <p:cNvSpPr txBox="1"/>
          <p:nvPr/>
        </p:nvSpPr>
        <p:spPr>
          <a:xfrm>
            <a:off x="1028700" y="914400"/>
            <a:ext cx="15823795" cy="1010598"/>
          </a:xfrm>
          <a:prstGeom prst="rect">
            <a:avLst/>
          </a:prstGeom>
        </p:spPr>
        <p:txBody>
          <a:bodyPr wrap="square" lIns="0" tIns="0" rIns="0" bIns="0" rtlCol="0" anchor="t">
            <a:spAutoFit/>
          </a:bodyPr>
          <a:lstStyle/>
          <a:p>
            <a:pPr algn="ctr">
              <a:lnSpc>
                <a:spcPts val="8400"/>
              </a:lnSpc>
            </a:pPr>
            <a:r>
              <a:rPr lang="en-US" sz="6000" dirty="0">
                <a:solidFill>
                  <a:srgbClr val="273755"/>
                </a:solidFill>
                <a:latin typeface="Arial Black" panose="020B0A04020102020204" pitchFamily="34" charset="0"/>
              </a:rPr>
              <a:t>RÉSULTATS DU 3ÈME SEMESTRE</a:t>
            </a:r>
            <a:endParaRPr lang="en-US" sz="6000" dirty="0">
              <a:solidFill>
                <a:srgbClr val="273755"/>
              </a:solidFill>
              <a:latin typeface="Arial Black" panose="020B0A04020102020204" pitchFamily="34" charset="0"/>
            </a:endParaRPr>
          </a:p>
        </p:txBody>
      </p:sp>
      <p:sp>
        <p:nvSpPr>
          <p:cNvPr id="6" name="TextBox 6"/>
          <p:cNvSpPr txBox="1"/>
          <p:nvPr/>
        </p:nvSpPr>
        <p:spPr>
          <a:xfrm>
            <a:off x="1028700" y="8496300"/>
            <a:ext cx="16505336" cy="443198"/>
          </a:xfrm>
          <a:prstGeom prst="rect">
            <a:avLst/>
          </a:prstGeom>
        </p:spPr>
        <p:txBody>
          <a:bodyPr wrap="square" lIns="0" tIns="0" rIns="0" bIns="0" rtlCol="0" anchor="t">
            <a:spAutoFit/>
          </a:bodyPr>
          <a:lstStyle/>
          <a:p>
            <a:pPr algn="ctr">
              <a:lnSpc>
                <a:spcPts val="3900"/>
              </a:lnSpc>
              <a:spcBef>
                <a:spcPct val="0"/>
              </a:spcBef>
            </a:pPr>
            <a:r>
              <a:rPr lang="fr-FR" sz="2400" b="1" spc="126" dirty="0">
                <a:solidFill>
                  <a:srgbClr val="000000"/>
                </a:solidFill>
                <a:latin typeface="Arial" panose="020B0604020202020204" pitchFamily="34" charset="0"/>
                <a:cs typeface="Arial" panose="020B0604020202020204" pitchFamily="34" charset="0"/>
              </a:rPr>
              <a:t>La prochaine réunion des partenaires aura lieu en mars 2022 à Bucarest, en Roumanie</a:t>
            </a:r>
            <a:r>
              <a:rPr lang="fr-FR" sz="2400" b="1" spc="126" dirty="0" smtClean="0">
                <a:solidFill>
                  <a:srgbClr val="000000"/>
                </a:solidFill>
                <a:latin typeface="Arial" panose="020B0604020202020204" pitchFamily="34" charset="0"/>
                <a:cs typeface="Arial" panose="020B0604020202020204" pitchFamily="34" charset="0"/>
              </a:rPr>
              <a:t>.</a:t>
            </a:r>
            <a:endParaRPr lang="fr-FR" sz="2400" b="1" spc="126"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10718053" y="3755662"/>
            <a:ext cx="7569947" cy="2214927"/>
            <a:chOff x="0" y="0"/>
            <a:chExt cx="9183855" cy="2687148"/>
          </a:xfrm>
        </p:grpSpPr>
        <p:sp>
          <p:nvSpPr>
            <p:cNvPr id="3" name="Freeform 3"/>
            <p:cNvSpPr/>
            <p:nvPr/>
          </p:nvSpPr>
          <p:spPr>
            <a:xfrm>
              <a:off x="0" y="0"/>
              <a:ext cx="9183855" cy="2687148"/>
            </a:xfrm>
            <a:custGeom>
              <a:avLst/>
              <a:gdLst/>
              <a:ahLst/>
              <a:cxnLst/>
              <a:rect l="l" t="t" r="r" b="b"/>
              <a:pathLst>
                <a:path w="9183855" h="2687148">
                  <a:moveTo>
                    <a:pt x="0" y="0"/>
                  </a:moveTo>
                  <a:lnTo>
                    <a:pt x="9183855" y="0"/>
                  </a:lnTo>
                  <a:lnTo>
                    <a:pt x="9183855" y="2687148"/>
                  </a:lnTo>
                  <a:lnTo>
                    <a:pt x="0" y="2687148"/>
                  </a:lnTo>
                  <a:close/>
                </a:path>
              </a:pathLst>
            </a:custGeom>
            <a:solidFill>
              <a:srgbClr val="20345E"/>
            </a:solidFill>
          </p:spPr>
        </p:sp>
      </p:grpSp>
      <p:grpSp>
        <p:nvGrpSpPr>
          <p:cNvPr id="4" name="Group 4"/>
          <p:cNvGrpSpPr/>
          <p:nvPr/>
        </p:nvGrpSpPr>
        <p:grpSpPr>
          <a:xfrm>
            <a:off x="2148688" y="3779763"/>
            <a:ext cx="8046965" cy="2190826"/>
            <a:chOff x="0" y="0"/>
            <a:chExt cx="9762572" cy="2657909"/>
          </a:xfrm>
        </p:grpSpPr>
        <p:sp>
          <p:nvSpPr>
            <p:cNvPr id="5" name="Freeform 5"/>
            <p:cNvSpPr/>
            <p:nvPr/>
          </p:nvSpPr>
          <p:spPr>
            <a:xfrm>
              <a:off x="0" y="0"/>
              <a:ext cx="9762572" cy="2657909"/>
            </a:xfrm>
            <a:custGeom>
              <a:avLst/>
              <a:gdLst/>
              <a:ahLst/>
              <a:cxnLst/>
              <a:rect l="l" t="t" r="r" b="b"/>
              <a:pathLst>
                <a:path w="9762572" h="2657909">
                  <a:moveTo>
                    <a:pt x="0" y="0"/>
                  </a:moveTo>
                  <a:lnTo>
                    <a:pt x="9762572" y="0"/>
                  </a:lnTo>
                  <a:lnTo>
                    <a:pt x="9762572" y="2657909"/>
                  </a:lnTo>
                  <a:lnTo>
                    <a:pt x="0" y="2657909"/>
                  </a:lnTo>
                  <a:close/>
                </a:path>
              </a:pathLst>
            </a:custGeom>
            <a:solidFill>
              <a:srgbClr val="20345E"/>
            </a:solidFill>
          </p:spPr>
        </p:sp>
      </p:grpSp>
      <p:grpSp>
        <p:nvGrpSpPr>
          <p:cNvPr id="6" name="Group 6"/>
          <p:cNvGrpSpPr/>
          <p:nvPr/>
        </p:nvGrpSpPr>
        <p:grpSpPr>
          <a:xfrm>
            <a:off x="9413612" y="3570735"/>
            <a:ext cx="2608881" cy="260888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00"/>
            </a:solidFill>
          </p:spPr>
        </p:sp>
      </p:grpSp>
      <p:grpSp>
        <p:nvGrpSpPr>
          <p:cNvPr id="8" name="Group 8"/>
          <p:cNvGrpSpPr/>
          <p:nvPr/>
        </p:nvGrpSpPr>
        <p:grpSpPr>
          <a:xfrm>
            <a:off x="151690" y="3570735"/>
            <a:ext cx="2608881" cy="2608881"/>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C00"/>
            </a:solidFill>
          </p:spPr>
        </p:sp>
      </p:grpSp>
      <p:sp>
        <p:nvSpPr>
          <p:cNvPr id="10" name="TextBox 10"/>
          <p:cNvSpPr txBox="1"/>
          <p:nvPr/>
        </p:nvSpPr>
        <p:spPr>
          <a:xfrm>
            <a:off x="2439334" y="3890637"/>
            <a:ext cx="7047612" cy="1844675"/>
          </a:xfrm>
          <a:prstGeom prst="rect">
            <a:avLst/>
          </a:prstGeom>
        </p:spPr>
        <p:txBody>
          <a:bodyPr lIns="0" tIns="0" rIns="0" bIns="0" rtlCol="0" anchor="t">
            <a:spAutoFit/>
          </a:bodyPr>
          <a:lstStyle/>
          <a:p>
            <a:pPr algn="ctr">
              <a:lnSpc>
                <a:spcPts val="4900"/>
              </a:lnSpc>
              <a:spcBef>
                <a:spcPct val="0"/>
              </a:spcBef>
            </a:pPr>
            <a:r>
              <a:rPr lang="fr-FR" sz="3500" spc="147" dirty="0">
                <a:solidFill>
                  <a:srgbClr val="FFFFFF"/>
                </a:solidFill>
                <a:latin typeface="Montserrat Classic Bold"/>
              </a:rPr>
              <a:t>Infrastructures des cours professionnels ouverts en ligne (VOOC)</a:t>
            </a:r>
            <a:endParaRPr lang="en-US" sz="3500" spc="147" dirty="0">
              <a:solidFill>
                <a:srgbClr val="FFFFFF"/>
              </a:solidFill>
              <a:latin typeface="Montserrat Classic Bold"/>
            </a:endParaRPr>
          </a:p>
        </p:txBody>
      </p:sp>
      <p:sp>
        <p:nvSpPr>
          <p:cNvPr id="11" name="TextBox 11"/>
          <p:cNvSpPr txBox="1"/>
          <p:nvPr/>
        </p:nvSpPr>
        <p:spPr>
          <a:xfrm>
            <a:off x="-2298800" y="4308437"/>
            <a:ext cx="7509861" cy="1019177"/>
          </a:xfrm>
          <a:prstGeom prst="rect">
            <a:avLst/>
          </a:prstGeom>
        </p:spPr>
        <p:txBody>
          <a:bodyPr lIns="0" tIns="0" rIns="0" bIns="0" rtlCol="0" anchor="t">
            <a:spAutoFit/>
          </a:bodyPr>
          <a:lstStyle/>
          <a:p>
            <a:pPr algn="ctr">
              <a:lnSpc>
                <a:spcPts val="8399"/>
              </a:lnSpc>
              <a:spcBef>
                <a:spcPct val="0"/>
              </a:spcBef>
            </a:pPr>
            <a:r>
              <a:rPr lang="en-US" sz="5999" spc="251">
                <a:solidFill>
                  <a:srgbClr val="FFFFFF"/>
                </a:solidFill>
                <a:latin typeface="Montserrat Classic Bold"/>
              </a:rPr>
              <a:t>O3</a:t>
            </a:r>
          </a:p>
        </p:txBody>
      </p:sp>
      <p:sp>
        <p:nvSpPr>
          <p:cNvPr id="12" name="TextBox 12"/>
          <p:cNvSpPr txBox="1"/>
          <p:nvPr/>
        </p:nvSpPr>
        <p:spPr>
          <a:xfrm>
            <a:off x="6963122" y="4270050"/>
            <a:ext cx="7509861" cy="1038225"/>
          </a:xfrm>
          <a:prstGeom prst="rect">
            <a:avLst/>
          </a:prstGeom>
        </p:spPr>
        <p:txBody>
          <a:bodyPr lIns="0" tIns="0" rIns="0" bIns="0" rtlCol="0" anchor="t">
            <a:spAutoFit/>
          </a:bodyPr>
          <a:lstStyle/>
          <a:p>
            <a:pPr algn="ctr">
              <a:lnSpc>
                <a:spcPts val="8400"/>
              </a:lnSpc>
              <a:spcBef>
                <a:spcPct val="0"/>
              </a:spcBef>
            </a:pPr>
            <a:r>
              <a:rPr lang="en-US" sz="6000" spc="252">
                <a:solidFill>
                  <a:srgbClr val="FFFFFF"/>
                </a:solidFill>
                <a:latin typeface="Montserrat Classic Bold"/>
              </a:rPr>
              <a:t>O3-T3</a:t>
            </a:r>
          </a:p>
        </p:txBody>
      </p:sp>
      <p:sp>
        <p:nvSpPr>
          <p:cNvPr id="13" name="TextBox 13"/>
          <p:cNvSpPr txBox="1"/>
          <p:nvPr/>
        </p:nvSpPr>
        <p:spPr>
          <a:xfrm>
            <a:off x="12314773" y="3905418"/>
            <a:ext cx="5675125" cy="1815112"/>
          </a:xfrm>
          <a:prstGeom prst="rect">
            <a:avLst/>
          </a:prstGeom>
        </p:spPr>
        <p:txBody>
          <a:bodyPr wrap="square" lIns="0" tIns="0" rIns="0" bIns="0" rtlCol="0" anchor="t">
            <a:spAutoFit/>
          </a:bodyPr>
          <a:lstStyle/>
          <a:p>
            <a:pPr>
              <a:lnSpc>
                <a:spcPts val="4900"/>
              </a:lnSpc>
            </a:pPr>
            <a:r>
              <a:rPr lang="fr-FR" sz="3500" spc="147" dirty="0">
                <a:solidFill>
                  <a:srgbClr val="FFFFFF"/>
                </a:solidFill>
                <a:latin typeface="Montserrat Classic Bold"/>
              </a:rPr>
              <a:t>Course pilote et mise au point </a:t>
            </a:r>
          </a:p>
          <a:p>
            <a:pPr>
              <a:lnSpc>
                <a:spcPts val="4900"/>
              </a:lnSpc>
            </a:pPr>
            <a:r>
              <a:rPr lang="fr-FR" sz="3500" spc="147" dirty="0">
                <a:solidFill>
                  <a:srgbClr val="FFFFFF"/>
                </a:solidFill>
                <a:latin typeface="Montserrat Classic Bold"/>
              </a:rPr>
              <a:t>du VOOC MACHINA</a:t>
            </a:r>
            <a:endParaRPr lang="en-US" sz="3500" spc="147" dirty="0">
              <a:solidFill>
                <a:srgbClr val="FFFFFF"/>
              </a:solidFill>
              <a:latin typeface="Montserrat Classic Bold"/>
            </a:endParaRPr>
          </a:p>
        </p:txBody>
      </p:sp>
      <p:sp>
        <p:nvSpPr>
          <p:cNvPr id="14" name="TextBox 14"/>
          <p:cNvSpPr txBox="1"/>
          <p:nvPr/>
        </p:nvSpPr>
        <p:spPr>
          <a:xfrm>
            <a:off x="11335810" y="6559029"/>
            <a:ext cx="6799789" cy="3054811"/>
          </a:xfrm>
          <a:prstGeom prst="rect">
            <a:avLst/>
          </a:prstGeom>
        </p:spPr>
        <p:txBody>
          <a:bodyPr wrap="square" lIns="0" tIns="0" rIns="0" bIns="0" rtlCol="0" anchor="t">
            <a:spAutoFit/>
          </a:bodyPr>
          <a:lstStyle/>
          <a:p>
            <a:pPr marL="755651" lvl="1" indent="-377825">
              <a:lnSpc>
                <a:spcPts val="4900"/>
              </a:lnSpc>
              <a:buFont typeface="Arial"/>
              <a:buChar char="•"/>
            </a:pPr>
            <a:r>
              <a:rPr lang="fr-FR" sz="2400" spc="147" dirty="0">
                <a:solidFill>
                  <a:srgbClr val="000000"/>
                </a:solidFill>
                <a:latin typeface="Arial" panose="020B0604020202020204" pitchFamily="34" charset="0"/>
              </a:rPr>
              <a:t>Cours pilote en ligne de 3 semaines en anglais.</a:t>
            </a:r>
          </a:p>
          <a:p>
            <a:pPr marL="755651" lvl="1" indent="-377825">
              <a:lnSpc>
                <a:spcPts val="4900"/>
              </a:lnSpc>
              <a:buFont typeface="Arial"/>
              <a:buChar char="•"/>
            </a:pPr>
            <a:r>
              <a:rPr lang="fr-FR" sz="2400" spc="147" dirty="0">
                <a:solidFill>
                  <a:srgbClr val="000000"/>
                </a:solidFill>
                <a:latin typeface="Arial" panose="020B0604020202020204" pitchFamily="34" charset="0"/>
              </a:rPr>
              <a:t>Rapport d'évaluation.</a:t>
            </a:r>
          </a:p>
          <a:p>
            <a:pPr marL="755651" lvl="1" indent="-377825">
              <a:lnSpc>
                <a:spcPts val="4900"/>
              </a:lnSpc>
              <a:buFont typeface="Arial"/>
              <a:buChar char="•"/>
            </a:pPr>
            <a:r>
              <a:rPr lang="fr-FR" sz="2400" spc="147" dirty="0">
                <a:solidFill>
                  <a:srgbClr val="000000"/>
                </a:solidFill>
                <a:latin typeface="Arial" panose="020B0604020202020204" pitchFamily="34" charset="0"/>
              </a:rPr>
              <a:t>Mise au point des infrastructures VOOC. </a:t>
            </a:r>
            <a:endParaRPr lang="en-US" sz="2400" spc="147" dirty="0">
              <a:solidFill>
                <a:srgbClr val="000000"/>
              </a:solidFill>
              <a:latin typeface="Arial" panose="020B0604020202020204" pitchFamily="34" charset="0"/>
            </a:endParaRPr>
          </a:p>
        </p:txBody>
      </p:sp>
      <p:sp>
        <p:nvSpPr>
          <p:cNvPr id="15" name="TextBox 15"/>
          <p:cNvSpPr txBox="1"/>
          <p:nvPr/>
        </p:nvSpPr>
        <p:spPr>
          <a:xfrm>
            <a:off x="1660822" y="628843"/>
            <a:ext cx="15598478" cy="2087816"/>
          </a:xfrm>
          <a:prstGeom prst="rect">
            <a:avLst/>
          </a:prstGeom>
        </p:spPr>
        <p:txBody>
          <a:bodyPr lIns="0" tIns="0" rIns="0" bIns="0" rtlCol="0" anchor="t">
            <a:spAutoFit/>
          </a:bodyPr>
          <a:lstStyle/>
          <a:p>
            <a:pPr algn="ctr">
              <a:lnSpc>
                <a:spcPts val="8399"/>
              </a:lnSpc>
              <a:spcBef>
                <a:spcPct val="0"/>
              </a:spcBef>
            </a:pPr>
            <a:r>
              <a:rPr lang="fr-FR" sz="5999" dirty="0">
                <a:solidFill>
                  <a:srgbClr val="273755"/>
                </a:solidFill>
                <a:latin typeface="Arial Black" panose="020B0A04020102020204" pitchFamily="34" charset="0"/>
              </a:rPr>
              <a:t>LES PRINCIPALES TÂCHES À VENIR POUR LE 4ÈME SEMESTRE</a:t>
            </a:r>
            <a:endParaRPr lang="en-US" sz="5999" dirty="0">
              <a:solidFill>
                <a:srgbClr val="273755"/>
              </a:solidFill>
              <a:latin typeface="Arial Black" panose="020B0A040201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AutoShape 2"/>
          <p:cNvSpPr/>
          <p:nvPr/>
        </p:nvSpPr>
        <p:spPr>
          <a:xfrm>
            <a:off x="12985954" y="5072062"/>
            <a:ext cx="1100959" cy="0"/>
          </a:xfrm>
          <a:prstGeom prst="line">
            <a:avLst/>
          </a:prstGeom>
          <a:ln w="47625" cap="flat">
            <a:solidFill>
              <a:srgbClr val="000342"/>
            </a:solidFill>
            <a:prstDash val="solid"/>
            <a:headEnd type="none" w="sm" len="sm"/>
            <a:tailEnd type="none" w="sm" len="sm"/>
          </a:ln>
        </p:spPr>
      </p:sp>
      <p:grpSp>
        <p:nvGrpSpPr>
          <p:cNvPr id="3" name="Group 3"/>
          <p:cNvGrpSpPr/>
          <p:nvPr/>
        </p:nvGrpSpPr>
        <p:grpSpPr>
          <a:xfrm>
            <a:off x="6293415" y="4017847"/>
            <a:ext cx="7111673" cy="2246189"/>
            <a:chOff x="0" y="0"/>
            <a:chExt cx="8951801" cy="2265031"/>
          </a:xfrm>
        </p:grpSpPr>
        <p:sp>
          <p:nvSpPr>
            <p:cNvPr id="4" name="Freeform 4"/>
            <p:cNvSpPr/>
            <p:nvPr/>
          </p:nvSpPr>
          <p:spPr>
            <a:xfrm>
              <a:off x="0" y="0"/>
              <a:ext cx="8951801" cy="2265032"/>
            </a:xfrm>
            <a:custGeom>
              <a:avLst/>
              <a:gdLst/>
              <a:ahLst/>
              <a:cxnLst/>
              <a:rect l="l" t="t" r="r" b="b"/>
              <a:pathLst>
                <a:path w="8951801" h="2265032">
                  <a:moveTo>
                    <a:pt x="0" y="0"/>
                  </a:moveTo>
                  <a:lnTo>
                    <a:pt x="8951801" y="0"/>
                  </a:lnTo>
                  <a:lnTo>
                    <a:pt x="8951801" y="2265032"/>
                  </a:lnTo>
                  <a:lnTo>
                    <a:pt x="0" y="2265032"/>
                  </a:lnTo>
                  <a:close/>
                </a:path>
              </a:pathLst>
            </a:custGeom>
            <a:solidFill>
              <a:srgbClr val="C86464"/>
            </a:solidFill>
          </p:spPr>
        </p:sp>
      </p:grpSp>
      <p:grpSp>
        <p:nvGrpSpPr>
          <p:cNvPr id="5" name="Group 5"/>
          <p:cNvGrpSpPr/>
          <p:nvPr/>
        </p:nvGrpSpPr>
        <p:grpSpPr>
          <a:xfrm>
            <a:off x="4397718" y="6952601"/>
            <a:ext cx="1938374" cy="1663733"/>
            <a:chOff x="0" y="0"/>
            <a:chExt cx="1738401" cy="1492093"/>
          </a:xfrm>
        </p:grpSpPr>
        <p:sp>
          <p:nvSpPr>
            <p:cNvPr id="6" name="Freeform 6"/>
            <p:cNvSpPr/>
            <p:nvPr/>
          </p:nvSpPr>
          <p:spPr>
            <a:xfrm>
              <a:off x="0" y="0"/>
              <a:ext cx="1738401" cy="1492093"/>
            </a:xfrm>
            <a:custGeom>
              <a:avLst/>
              <a:gdLst/>
              <a:ahLst/>
              <a:cxnLst/>
              <a:rect l="l" t="t" r="r" b="b"/>
              <a:pathLst>
                <a:path w="1738401" h="1492093">
                  <a:moveTo>
                    <a:pt x="0" y="0"/>
                  </a:moveTo>
                  <a:lnTo>
                    <a:pt x="1738401" y="0"/>
                  </a:lnTo>
                  <a:lnTo>
                    <a:pt x="1738401" y="1492093"/>
                  </a:lnTo>
                  <a:lnTo>
                    <a:pt x="0" y="1492093"/>
                  </a:lnTo>
                  <a:close/>
                </a:path>
              </a:pathLst>
            </a:custGeom>
            <a:solidFill>
              <a:srgbClr val="000342"/>
            </a:solidFill>
          </p:spPr>
        </p:sp>
      </p:grpSp>
      <p:sp>
        <p:nvSpPr>
          <p:cNvPr id="7" name="AutoShape 7"/>
          <p:cNvSpPr/>
          <p:nvPr/>
        </p:nvSpPr>
        <p:spPr>
          <a:xfrm>
            <a:off x="12985954" y="7736843"/>
            <a:ext cx="1100959" cy="0"/>
          </a:xfrm>
          <a:prstGeom prst="line">
            <a:avLst/>
          </a:prstGeom>
          <a:ln w="47625" cap="flat">
            <a:solidFill>
              <a:srgbClr val="000342"/>
            </a:solidFill>
            <a:prstDash val="solid"/>
            <a:headEnd type="none" w="sm" len="sm"/>
            <a:tailEnd type="none" w="sm" len="sm"/>
          </a:ln>
        </p:spPr>
      </p:sp>
      <p:grpSp>
        <p:nvGrpSpPr>
          <p:cNvPr id="8" name="Group 8"/>
          <p:cNvGrpSpPr/>
          <p:nvPr/>
        </p:nvGrpSpPr>
        <p:grpSpPr>
          <a:xfrm>
            <a:off x="6387329" y="6692165"/>
            <a:ext cx="7243019" cy="2232229"/>
            <a:chOff x="0" y="0"/>
            <a:chExt cx="7838110" cy="1947275"/>
          </a:xfrm>
        </p:grpSpPr>
        <p:sp>
          <p:nvSpPr>
            <p:cNvPr id="9" name="Freeform 9"/>
            <p:cNvSpPr/>
            <p:nvPr/>
          </p:nvSpPr>
          <p:spPr>
            <a:xfrm>
              <a:off x="0" y="0"/>
              <a:ext cx="7838111" cy="1947275"/>
            </a:xfrm>
            <a:custGeom>
              <a:avLst/>
              <a:gdLst/>
              <a:ahLst/>
              <a:cxnLst/>
              <a:rect l="l" t="t" r="r" b="b"/>
              <a:pathLst>
                <a:path w="7838111" h="1947275">
                  <a:moveTo>
                    <a:pt x="0" y="0"/>
                  </a:moveTo>
                  <a:lnTo>
                    <a:pt x="7838111" y="0"/>
                  </a:lnTo>
                  <a:lnTo>
                    <a:pt x="7838111" y="1947275"/>
                  </a:lnTo>
                  <a:lnTo>
                    <a:pt x="0" y="1947275"/>
                  </a:lnTo>
                  <a:close/>
                </a:path>
              </a:pathLst>
            </a:custGeom>
            <a:solidFill>
              <a:srgbClr val="F1AC44"/>
            </a:solidFill>
          </p:spPr>
        </p:sp>
      </p:grpSp>
      <p:sp>
        <p:nvSpPr>
          <p:cNvPr id="10" name="TextBox 10"/>
          <p:cNvSpPr txBox="1"/>
          <p:nvPr/>
        </p:nvSpPr>
        <p:spPr>
          <a:xfrm>
            <a:off x="1028700" y="628843"/>
            <a:ext cx="16230600" cy="2154436"/>
          </a:xfrm>
          <a:prstGeom prst="rect">
            <a:avLst/>
          </a:prstGeom>
        </p:spPr>
        <p:txBody>
          <a:bodyPr wrap="square" lIns="0" tIns="0" rIns="0" bIns="0" rtlCol="0" anchor="t">
            <a:spAutoFit/>
          </a:bodyPr>
          <a:lstStyle/>
          <a:p>
            <a:pPr>
              <a:lnSpc>
                <a:spcPts val="8399"/>
              </a:lnSpc>
              <a:spcBef>
                <a:spcPct val="0"/>
              </a:spcBef>
            </a:pPr>
            <a:r>
              <a:rPr lang="fr-FR" sz="5999" dirty="0">
                <a:solidFill>
                  <a:srgbClr val="273755"/>
                </a:solidFill>
                <a:latin typeface="Arial Black" panose="020B0A04020102020204" pitchFamily="34" charset="0"/>
              </a:rPr>
              <a:t>LES PRINCIPALES TÂCHES À VENIR POUR LE 4ÈME SEMESTRE</a:t>
            </a:r>
            <a:endParaRPr lang="en-US" sz="5999" dirty="0">
              <a:solidFill>
                <a:srgbClr val="273755"/>
              </a:solidFill>
              <a:latin typeface="Arial Black" panose="020B0A04020102020204" pitchFamily="34" charset="0"/>
            </a:endParaRPr>
          </a:p>
        </p:txBody>
      </p:sp>
      <p:sp>
        <p:nvSpPr>
          <p:cNvPr id="11" name="AutoShape 11"/>
          <p:cNvSpPr/>
          <p:nvPr/>
        </p:nvSpPr>
        <p:spPr>
          <a:xfrm rot="5369310">
            <a:off x="2513516" y="6474611"/>
            <a:ext cx="2667444" cy="0"/>
          </a:xfrm>
          <a:prstGeom prst="line">
            <a:avLst/>
          </a:prstGeom>
          <a:ln w="47625" cap="flat">
            <a:solidFill>
              <a:srgbClr val="000342"/>
            </a:solidFill>
            <a:prstDash val="solid"/>
            <a:headEnd type="none" w="sm" len="sm"/>
            <a:tailEnd type="none" w="sm" len="sm"/>
          </a:ln>
        </p:spPr>
      </p:sp>
      <p:sp>
        <p:nvSpPr>
          <p:cNvPr id="12" name="AutoShape 12"/>
          <p:cNvSpPr/>
          <p:nvPr/>
        </p:nvSpPr>
        <p:spPr>
          <a:xfrm>
            <a:off x="2683794" y="6453936"/>
            <a:ext cx="1151538" cy="0"/>
          </a:xfrm>
          <a:prstGeom prst="line">
            <a:avLst/>
          </a:prstGeom>
          <a:ln w="47625" cap="flat">
            <a:solidFill>
              <a:srgbClr val="000342"/>
            </a:solidFill>
            <a:prstDash val="solid"/>
            <a:headEnd type="none" w="sm" len="sm"/>
            <a:tailEnd type="none" w="sm" len="sm"/>
          </a:ln>
        </p:spPr>
      </p:sp>
      <p:sp>
        <p:nvSpPr>
          <p:cNvPr id="13" name="AutoShape 13"/>
          <p:cNvSpPr/>
          <p:nvPr/>
        </p:nvSpPr>
        <p:spPr>
          <a:xfrm>
            <a:off x="3835331" y="5154577"/>
            <a:ext cx="1100959" cy="0"/>
          </a:xfrm>
          <a:prstGeom prst="line">
            <a:avLst/>
          </a:prstGeom>
          <a:ln w="47625" cap="flat">
            <a:solidFill>
              <a:srgbClr val="000342"/>
            </a:solidFill>
            <a:prstDash val="solid"/>
            <a:headEnd type="none" w="sm" len="sm"/>
            <a:tailEnd type="none" w="sm" len="sm"/>
          </a:ln>
        </p:spPr>
      </p:sp>
      <p:sp>
        <p:nvSpPr>
          <p:cNvPr id="14" name="AutoShape 14"/>
          <p:cNvSpPr/>
          <p:nvPr/>
        </p:nvSpPr>
        <p:spPr>
          <a:xfrm>
            <a:off x="3859145" y="7779391"/>
            <a:ext cx="1029522" cy="0"/>
          </a:xfrm>
          <a:prstGeom prst="line">
            <a:avLst/>
          </a:prstGeom>
          <a:ln w="47625" cap="flat">
            <a:solidFill>
              <a:srgbClr val="000342"/>
            </a:solidFill>
            <a:prstDash val="solid"/>
            <a:headEnd type="none" w="sm" len="sm"/>
            <a:tailEnd type="none" w="sm" len="sm"/>
          </a:ln>
        </p:spPr>
      </p:sp>
      <p:grpSp>
        <p:nvGrpSpPr>
          <p:cNvPr id="15" name="Group 15"/>
          <p:cNvGrpSpPr/>
          <p:nvPr/>
        </p:nvGrpSpPr>
        <p:grpSpPr>
          <a:xfrm>
            <a:off x="1028700" y="5669695"/>
            <a:ext cx="1655094" cy="1663733"/>
            <a:chOff x="0" y="0"/>
            <a:chExt cx="1484345" cy="1492093"/>
          </a:xfrm>
        </p:grpSpPr>
        <p:sp>
          <p:nvSpPr>
            <p:cNvPr id="16" name="Freeform 16"/>
            <p:cNvSpPr/>
            <p:nvPr/>
          </p:nvSpPr>
          <p:spPr>
            <a:xfrm>
              <a:off x="0" y="0"/>
              <a:ext cx="1484345" cy="1492093"/>
            </a:xfrm>
            <a:custGeom>
              <a:avLst/>
              <a:gdLst/>
              <a:ahLst/>
              <a:cxnLst/>
              <a:rect l="l" t="t" r="r" b="b"/>
              <a:pathLst>
                <a:path w="1484345" h="1492093">
                  <a:moveTo>
                    <a:pt x="0" y="0"/>
                  </a:moveTo>
                  <a:lnTo>
                    <a:pt x="1484345" y="0"/>
                  </a:lnTo>
                  <a:lnTo>
                    <a:pt x="1484345" y="1492093"/>
                  </a:lnTo>
                  <a:lnTo>
                    <a:pt x="0" y="1492093"/>
                  </a:lnTo>
                  <a:close/>
                </a:path>
              </a:pathLst>
            </a:custGeom>
            <a:solidFill>
              <a:srgbClr val="000342"/>
            </a:solidFill>
          </p:spPr>
        </p:sp>
      </p:grpSp>
      <p:sp>
        <p:nvSpPr>
          <p:cNvPr id="17" name="TextBox 17"/>
          <p:cNvSpPr txBox="1"/>
          <p:nvPr/>
        </p:nvSpPr>
        <p:spPr>
          <a:xfrm>
            <a:off x="1354051" y="5996101"/>
            <a:ext cx="1004391" cy="877570"/>
          </a:xfrm>
          <a:prstGeom prst="rect">
            <a:avLst/>
          </a:prstGeom>
        </p:spPr>
        <p:txBody>
          <a:bodyPr lIns="0" tIns="0" rIns="0" bIns="0" rtlCol="0" anchor="t">
            <a:spAutoFit/>
          </a:bodyPr>
          <a:lstStyle/>
          <a:p>
            <a:pPr algn="ctr">
              <a:lnSpc>
                <a:spcPts val="7279"/>
              </a:lnSpc>
            </a:pPr>
            <a:r>
              <a:rPr lang="en-US" sz="5199">
                <a:solidFill>
                  <a:srgbClr val="FFFFFF"/>
                </a:solidFill>
                <a:latin typeface="Montserrat Semi-Bold"/>
              </a:rPr>
              <a:t>O4</a:t>
            </a:r>
          </a:p>
        </p:txBody>
      </p:sp>
      <p:sp>
        <p:nvSpPr>
          <p:cNvPr id="18" name="TextBox 18"/>
          <p:cNvSpPr txBox="1"/>
          <p:nvPr/>
        </p:nvSpPr>
        <p:spPr>
          <a:xfrm>
            <a:off x="6477732" y="4093732"/>
            <a:ext cx="6626750" cy="2094420"/>
          </a:xfrm>
          <a:prstGeom prst="rect">
            <a:avLst/>
          </a:prstGeom>
        </p:spPr>
        <p:txBody>
          <a:bodyPr lIns="0" tIns="0" rIns="0" bIns="0" rtlCol="0" anchor="t">
            <a:spAutoFit/>
          </a:bodyPr>
          <a:lstStyle/>
          <a:p>
            <a:pPr algn="ctr">
              <a:lnSpc>
                <a:spcPts val="4200"/>
              </a:lnSpc>
              <a:spcBef>
                <a:spcPct val="0"/>
              </a:spcBef>
            </a:pPr>
            <a:r>
              <a:rPr lang="fr-FR" sz="3000" b="1" spc="126" dirty="0">
                <a:solidFill>
                  <a:srgbClr val="FFFFFF"/>
                </a:solidFill>
                <a:latin typeface="Arial" panose="020B0604020202020204" pitchFamily="34" charset="0"/>
                <a:cs typeface="Arial" panose="020B0604020202020204" pitchFamily="34" charset="0"/>
              </a:rPr>
              <a:t>Déclaration de soutien à la reconnaissance sociale des résultats d'apprentissage </a:t>
            </a:r>
            <a:r>
              <a:rPr lang="fr-FR" sz="3000" spc="126" dirty="0">
                <a:solidFill>
                  <a:srgbClr val="FFFFFF"/>
                </a:solidFill>
                <a:latin typeface="Montserrat Classic Bold"/>
              </a:rPr>
              <a:t>MACHINA </a:t>
            </a:r>
            <a:endParaRPr lang="en-US" sz="3000" spc="126" dirty="0">
              <a:solidFill>
                <a:srgbClr val="FFFFFF"/>
              </a:solidFill>
              <a:latin typeface="Montserrat Classic Bold"/>
            </a:endParaRPr>
          </a:p>
        </p:txBody>
      </p:sp>
      <p:sp>
        <p:nvSpPr>
          <p:cNvPr id="19" name="TextBox 19"/>
          <p:cNvSpPr txBox="1"/>
          <p:nvPr/>
        </p:nvSpPr>
        <p:spPr>
          <a:xfrm>
            <a:off x="6329826" y="6727863"/>
            <a:ext cx="7076998" cy="2113207"/>
          </a:xfrm>
          <a:prstGeom prst="rect">
            <a:avLst/>
          </a:prstGeom>
        </p:spPr>
        <p:txBody>
          <a:bodyPr lIns="0" tIns="0" rIns="0" bIns="0" rtlCol="0" anchor="t">
            <a:spAutoFit/>
          </a:bodyPr>
          <a:lstStyle/>
          <a:p>
            <a:pPr algn="ctr">
              <a:lnSpc>
                <a:spcPts val="4200"/>
              </a:lnSpc>
            </a:pPr>
            <a:r>
              <a:rPr lang="fr-FR" sz="3000" b="1" spc="126" dirty="0">
                <a:solidFill>
                  <a:srgbClr val="FFFFFF"/>
                </a:solidFill>
                <a:latin typeface="Arial" panose="020B0604020202020204" pitchFamily="34" charset="0"/>
                <a:cs typeface="Arial" panose="020B0604020202020204" pitchFamily="34" charset="0"/>
              </a:rPr>
              <a:t>Spécifications d'une qualification professionnelle européenne en apprentissage automatique pour les travailleurs des TIC </a:t>
            </a:r>
            <a:endParaRPr lang="en-US" sz="3000" b="1" spc="126" dirty="0">
              <a:solidFill>
                <a:srgbClr val="FFFFFF"/>
              </a:solidFill>
              <a:latin typeface="Arial" panose="020B0604020202020204" pitchFamily="34" charset="0"/>
              <a:cs typeface="Arial" panose="020B0604020202020204" pitchFamily="34" charset="0"/>
            </a:endParaRPr>
          </a:p>
        </p:txBody>
      </p:sp>
      <p:sp>
        <p:nvSpPr>
          <p:cNvPr id="20" name="TextBox 20"/>
          <p:cNvSpPr txBox="1"/>
          <p:nvPr/>
        </p:nvSpPr>
        <p:spPr>
          <a:xfrm>
            <a:off x="14325600" y="7223477"/>
            <a:ext cx="3657600" cy="1103315"/>
          </a:xfrm>
          <a:prstGeom prst="rect">
            <a:avLst/>
          </a:prstGeom>
        </p:spPr>
        <p:txBody>
          <a:bodyPr wrap="square" lIns="0" tIns="0" rIns="0" bIns="0" rtlCol="0" anchor="t">
            <a:spAutoFit/>
          </a:bodyPr>
          <a:lstStyle/>
          <a:p>
            <a:pPr>
              <a:lnSpc>
                <a:spcPts val="4480"/>
              </a:lnSpc>
            </a:pPr>
            <a:r>
              <a:rPr lang="en-US" sz="3200" spc="134" dirty="0" smtClean="0">
                <a:solidFill>
                  <a:srgbClr val="000342"/>
                </a:solidFill>
                <a:latin typeface="Arial" panose="020B0604020202020204" pitchFamily="34" charset="0"/>
              </a:rPr>
              <a:t>Profile de la qualification</a:t>
            </a:r>
            <a:endParaRPr lang="en-US" sz="3200" spc="134" dirty="0">
              <a:solidFill>
                <a:srgbClr val="000342"/>
              </a:solidFill>
              <a:latin typeface="Arial" panose="020B0604020202020204" pitchFamily="34" charset="0"/>
            </a:endParaRPr>
          </a:p>
        </p:txBody>
      </p:sp>
      <p:sp>
        <p:nvSpPr>
          <p:cNvPr id="21" name="TextBox 21"/>
          <p:cNvSpPr txBox="1"/>
          <p:nvPr/>
        </p:nvSpPr>
        <p:spPr>
          <a:xfrm>
            <a:off x="14325600" y="4042692"/>
            <a:ext cx="3276600" cy="2885405"/>
          </a:xfrm>
          <a:prstGeom prst="rect">
            <a:avLst/>
          </a:prstGeom>
        </p:spPr>
        <p:txBody>
          <a:bodyPr wrap="square" lIns="0" tIns="0" rIns="0" bIns="0" rtlCol="0" anchor="t">
            <a:spAutoFit/>
          </a:bodyPr>
          <a:lstStyle/>
          <a:p>
            <a:pPr>
              <a:lnSpc>
                <a:spcPts val="4480"/>
              </a:lnSpc>
            </a:pPr>
            <a:r>
              <a:rPr lang="fr-FR" sz="3200" spc="134" dirty="0">
                <a:solidFill>
                  <a:srgbClr val="000342"/>
                </a:solidFill>
                <a:latin typeface="Arial" panose="020B0604020202020204" pitchFamily="34" charset="0"/>
              </a:rPr>
              <a:t>Déclaration de soutien (signée par au moins 30 parties prenantes) </a:t>
            </a:r>
            <a:endParaRPr lang="en-US" sz="3200" spc="134" dirty="0">
              <a:solidFill>
                <a:srgbClr val="000342"/>
              </a:solidFill>
              <a:latin typeface="Arial" panose="020B0604020202020204" pitchFamily="34" charset="0"/>
            </a:endParaRPr>
          </a:p>
        </p:txBody>
      </p:sp>
      <p:grpSp>
        <p:nvGrpSpPr>
          <p:cNvPr id="22" name="Group 22"/>
          <p:cNvGrpSpPr/>
          <p:nvPr/>
        </p:nvGrpSpPr>
        <p:grpSpPr>
          <a:xfrm>
            <a:off x="4397718" y="4332888"/>
            <a:ext cx="1844649" cy="1663733"/>
            <a:chOff x="0" y="0"/>
            <a:chExt cx="1654345" cy="1492093"/>
          </a:xfrm>
        </p:grpSpPr>
        <p:sp>
          <p:nvSpPr>
            <p:cNvPr id="23" name="Freeform 23"/>
            <p:cNvSpPr/>
            <p:nvPr/>
          </p:nvSpPr>
          <p:spPr>
            <a:xfrm>
              <a:off x="0" y="0"/>
              <a:ext cx="1654345" cy="1492093"/>
            </a:xfrm>
            <a:custGeom>
              <a:avLst/>
              <a:gdLst/>
              <a:ahLst/>
              <a:cxnLst/>
              <a:rect l="l" t="t" r="r" b="b"/>
              <a:pathLst>
                <a:path w="1654345" h="1492093">
                  <a:moveTo>
                    <a:pt x="0" y="0"/>
                  </a:moveTo>
                  <a:lnTo>
                    <a:pt x="1654345" y="0"/>
                  </a:lnTo>
                  <a:lnTo>
                    <a:pt x="1654345" y="1492093"/>
                  </a:lnTo>
                  <a:lnTo>
                    <a:pt x="0" y="1492093"/>
                  </a:lnTo>
                  <a:close/>
                </a:path>
              </a:pathLst>
            </a:custGeom>
            <a:solidFill>
              <a:srgbClr val="000342"/>
            </a:solidFill>
          </p:spPr>
        </p:sp>
      </p:grpSp>
      <p:sp>
        <p:nvSpPr>
          <p:cNvPr id="24" name="TextBox 24"/>
          <p:cNvSpPr txBox="1"/>
          <p:nvPr/>
        </p:nvSpPr>
        <p:spPr>
          <a:xfrm>
            <a:off x="4633083" y="4786930"/>
            <a:ext cx="1467644" cy="679449"/>
          </a:xfrm>
          <a:prstGeom prst="rect">
            <a:avLst/>
          </a:prstGeom>
        </p:spPr>
        <p:txBody>
          <a:bodyPr lIns="0" tIns="0" rIns="0" bIns="0" rtlCol="0" anchor="t">
            <a:spAutoFit/>
          </a:bodyPr>
          <a:lstStyle/>
          <a:p>
            <a:pPr algn="ctr">
              <a:lnSpc>
                <a:spcPts val="5600"/>
              </a:lnSpc>
            </a:pPr>
            <a:r>
              <a:rPr lang="en-US" sz="4000">
                <a:solidFill>
                  <a:srgbClr val="FFFFFF"/>
                </a:solidFill>
                <a:latin typeface="Montserrat Semi-Bold"/>
              </a:rPr>
              <a:t>O4-T1</a:t>
            </a:r>
          </a:p>
        </p:txBody>
      </p:sp>
      <p:sp>
        <p:nvSpPr>
          <p:cNvPr id="25" name="TextBox 25"/>
          <p:cNvSpPr txBox="1"/>
          <p:nvPr/>
        </p:nvSpPr>
        <p:spPr>
          <a:xfrm>
            <a:off x="4578902" y="7454268"/>
            <a:ext cx="1569740" cy="679449"/>
          </a:xfrm>
          <a:prstGeom prst="rect">
            <a:avLst/>
          </a:prstGeom>
        </p:spPr>
        <p:txBody>
          <a:bodyPr lIns="0" tIns="0" rIns="0" bIns="0" rtlCol="0" anchor="t">
            <a:spAutoFit/>
          </a:bodyPr>
          <a:lstStyle/>
          <a:p>
            <a:pPr algn="ctr">
              <a:lnSpc>
                <a:spcPts val="5600"/>
              </a:lnSpc>
            </a:pPr>
            <a:r>
              <a:rPr lang="en-US" sz="4000">
                <a:solidFill>
                  <a:srgbClr val="FFFFFF"/>
                </a:solidFill>
                <a:latin typeface="Montserrat Semi-Bold"/>
              </a:rPr>
              <a:t>O4-T2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56000"/>
          </a:blip>
          <a:srcRect l="27766" r="28914"/>
          <a:stretch>
            <a:fillRect/>
          </a:stretch>
        </p:blipFill>
        <p:spPr>
          <a:xfrm>
            <a:off x="0" y="0"/>
            <a:ext cx="6893621" cy="10602391"/>
          </a:xfrm>
          <a:prstGeom prst="rect">
            <a:avLst/>
          </a:prstGeom>
        </p:spPr>
      </p:pic>
      <p:sp>
        <p:nvSpPr>
          <p:cNvPr id="3" name="TextBox 3"/>
          <p:cNvSpPr txBox="1"/>
          <p:nvPr/>
        </p:nvSpPr>
        <p:spPr>
          <a:xfrm>
            <a:off x="9525001" y="457200"/>
            <a:ext cx="5607750" cy="101059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000342"/>
                </a:solidFill>
                <a:latin typeface="Arial Black" panose="020B0A04020102020204" pitchFamily="34" charset="0"/>
              </a:rPr>
              <a:t>PARTNERS</a:t>
            </a:r>
          </a:p>
        </p:txBody>
      </p:sp>
      <p:pic>
        <p:nvPicPr>
          <p:cNvPr id="4" name="Picture 4"/>
          <p:cNvPicPr>
            <a:picLocks noChangeAspect="1"/>
          </p:cNvPicPr>
          <p:nvPr/>
        </p:nvPicPr>
        <p:blipFill rotWithShape="1">
          <a:blip r:embed="rId3"/>
          <a:srcRect l="1" r="-2867"/>
          <a:stretch/>
        </p:blipFill>
        <p:spPr>
          <a:xfrm>
            <a:off x="7962238" y="1621335"/>
            <a:ext cx="3010562" cy="2124279"/>
          </a:xfrm>
          <a:prstGeom prst="rect">
            <a:avLst/>
          </a:prstGeom>
        </p:spPr>
      </p:pic>
      <p:sp>
        <p:nvSpPr>
          <p:cNvPr id="5" name="TextBox 5"/>
          <p:cNvSpPr txBox="1"/>
          <p:nvPr/>
        </p:nvSpPr>
        <p:spPr>
          <a:xfrm>
            <a:off x="12217946" y="8953500"/>
            <a:ext cx="5660231" cy="485005"/>
          </a:xfrm>
          <a:prstGeom prst="rect">
            <a:avLst/>
          </a:prstGeom>
        </p:spPr>
        <p:txBody>
          <a:bodyPr wrap="square" lIns="0" tIns="0" rIns="0" bIns="0" rtlCol="0" anchor="t">
            <a:spAutoFit/>
          </a:bodyPr>
          <a:lstStyle/>
          <a:p>
            <a:pPr>
              <a:lnSpc>
                <a:spcPts val="4200"/>
              </a:lnSpc>
              <a:spcBef>
                <a:spcPct val="0"/>
              </a:spcBef>
            </a:pPr>
            <a:r>
              <a:rPr lang="en-US" sz="2400" spc="126" dirty="0">
                <a:solidFill>
                  <a:srgbClr val="000000"/>
                </a:solidFill>
                <a:latin typeface="Arial Black" panose="020B0A04020102020204" pitchFamily="34" charset="0"/>
              </a:rPr>
              <a:t>L3S - Hannover, </a:t>
            </a:r>
            <a:r>
              <a:rPr lang="fr-FR" sz="2400" spc="126" dirty="0" smtClean="0">
                <a:solidFill>
                  <a:srgbClr val="000000"/>
                </a:solidFill>
                <a:latin typeface="Arial Black" panose="020B0A04020102020204" pitchFamily="34" charset="0"/>
              </a:rPr>
              <a:t>Allemagne</a:t>
            </a:r>
            <a:endParaRPr lang="fr-FR" sz="2400" spc="126" dirty="0">
              <a:solidFill>
                <a:srgbClr val="000000"/>
              </a:solidFill>
              <a:latin typeface="Arial Black" panose="020B0A04020102020204" pitchFamily="34" charset="0"/>
            </a:endParaRPr>
          </a:p>
        </p:txBody>
      </p:sp>
      <p:pic>
        <p:nvPicPr>
          <p:cNvPr id="6" name="Picture 6"/>
          <p:cNvPicPr>
            <a:picLocks noChangeAspect="1"/>
          </p:cNvPicPr>
          <p:nvPr/>
        </p:nvPicPr>
        <p:blipFill>
          <a:blip r:embed="rId4"/>
          <a:srcRect/>
          <a:stretch>
            <a:fillRect/>
          </a:stretch>
        </p:blipFill>
        <p:spPr>
          <a:xfrm>
            <a:off x="7247036" y="4098933"/>
            <a:ext cx="4270277" cy="846898"/>
          </a:xfrm>
          <a:prstGeom prst="rect">
            <a:avLst/>
          </a:prstGeom>
        </p:spPr>
      </p:pic>
      <p:pic>
        <p:nvPicPr>
          <p:cNvPr id="7" name="Picture 7"/>
          <p:cNvPicPr>
            <a:picLocks noChangeAspect="1"/>
          </p:cNvPicPr>
          <p:nvPr/>
        </p:nvPicPr>
        <p:blipFill>
          <a:blip r:embed="rId5"/>
          <a:srcRect/>
          <a:stretch>
            <a:fillRect/>
          </a:stretch>
        </p:blipFill>
        <p:spPr>
          <a:xfrm>
            <a:off x="7687409" y="5284992"/>
            <a:ext cx="3389530" cy="1410726"/>
          </a:xfrm>
          <a:prstGeom prst="rect">
            <a:avLst/>
          </a:prstGeom>
        </p:spPr>
      </p:pic>
      <p:pic>
        <p:nvPicPr>
          <p:cNvPr id="8" name="Picture 8"/>
          <p:cNvPicPr>
            <a:picLocks noChangeAspect="1"/>
          </p:cNvPicPr>
          <p:nvPr/>
        </p:nvPicPr>
        <p:blipFill>
          <a:blip r:embed="rId6"/>
          <a:srcRect/>
          <a:stretch>
            <a:fillRect/>
          </a:stretch>
        </p:blipFill>
        <p:spPr>
          <a:xfrm>
            <a:off x="8233363" y="7145175"/>
            <a:ext cx="2297622" cy="834928"/>
          </a:xfrm>
          <a:prstGeom prst="rect">
            <a:avLst/>
          </a:prstGeom>
        </p:spPr>
      </p:pic>
      <p:pic>
        <p:nvPicPr>
          <p:cNvPr id="9" name="Picture 9"/>
          <p:cNvPicPr>
            <a:picLocks noChangeAspect="1"/>
          </p:cNvPicPr>
          <p:nvPr/>
        </p:nvPicPr>
        <p:blipFill>
          <a:blip r:embed="rId7"/>
          <a:srcRect/>
          <a:stretch>
            <a:fillRect/>
          </a:stretch>
        </p:blipFill>
        <p:spPr>
          <a:xfrm>
            <a:off x="8297168" y="8218817"/>
            <a:ext cx="1822336" cy="1713540"/>
          </a:xfrm>
          <a:prstGeom prst="rect">
            <a:avLst/>
          </a:prstGeom>
        </p:spPr>
      </p:pic>
      <p:sp>
        <p:nvSpPr>
          <p:cNvPr id="10" name="TextBox 10"/>
          <p:cNvSpPr txBox="1"/>
          <p:nvPr/>
        </p:nvSpPr>
        <p:spPr>
          <a:xfrm>
            <a:off x="12217946" y="2384707"/>
            <a:ext cx="4461173" cy="502317"/>
          </a:xfrm>
          <a:prstGeom prst="rect">
            <a:avLst/>
          </a:prstGeom>
        </p:spPr>
        <p:txBody>
          <a:bodyPr lIns="0" tIns="0" rIns="0" bIns="0" rtlCol="0" anchor="t">
            <a:spAutoFit/>
          </a:bodyPr>
          <a:lstStyle/>
          <a:p>
            <a:pPr>
              <a:lnSpc>
                <a:spcPts val="4339"/>
              </a:lnSpc>
              <a:spcBef>
                <a:spcPct val="0"/>
              </a:spcBef>
            </a:pPr>
            <a:r>
              <a:rPr lang="en-US" sz="2400" spc="130" dirty="0">
                <a:solidFill>
                  <a:srgbClr val="000000"/>
                </a:solidFill>
                <a:latin typeface="Arial Black" panose="020B0A04020102020204" pitchFamily="34" charset="0"/>
              </a:rPr>
              <a:t>UCBL - Lyon, France</a:t>
            </a:r>
          </a:p>
        </p:txBody>
      </p:sp>
      <p:sp>
        <p:nvSpPr>
          <p:cNvPr id="11" name="TextBox 11"/>
          <p:cNvSpPr txBox="1"/>
          <p:nvPr/>
        </p:nvSpPr>
        <p:spPr>
          <a:xfrm>
            <a:off x="12217946" y="7276889"/>
            <a:ext cx="5199956" cy="485005"/>
          </a:xfrm>
          <a:prstGeom prst="rect">
            <a:avLst/>
          </a:prstGeom>
        </p:spPr>
        <p:txBody>
          <a:bodyPr lIns="0" tIns="0" rIns="0" bIns="0" rtlCol="0" anchor="t">
            <a:spAutoFit/>
          </a:bodyPr>
          <a:lstStyle/>
          <a:p>
            <a:pPr>
              <a:lnSpc>
                <a:spcPts val="4200"/>
              </a:lnSpc>
              <a:spcBef>
                <a:spcPct val="0"/>
              </a:spcBef>
            </a:pPr>
            <a:r>
              <a:rPr lang="en-US" sz="2400" spc="126" dirty="0">
                <a:solidFill>
                  <a:srgbClr val="000000"/>
                </a:solidFill>
                <a:latin typeface="Arial Black" panose="020B0A04020102020204" pitchFamily="34" charset="0"/>
              </a:rPr>
              <a:t>EXELIA - Athens, </a:t>
            </a:r>
            <a:r>
              <a:rPr lang="fr-FR" sz="2400" spc="126" dirty="0" smtClean="0">
                <a:solidFill>
                  <a:srgbClr val="000000"/>
                </a:solidFill>
                <a:latin typeface="Arial Black" panose="020B0A04020102020204" pitchFamily="34" charset="0"/>
              </a:rPr>
              <a:t>Grèce</a:t>
            </a:r>
            <a:endParaRPr lang="fr-FR" sz="2400" spc="126" dirty="0">
              <a:solidFill>
                <a:srgbClr val="000000"/>
              </a:solidFill>
              <a:latin typeface="Arial Black" panose="020B0A04020102020204" pitchFamily="34" charset="0"/>
            </a:endParaRPr>
          </a:p>
        </p:txBody>
      </p:sp>
      <p:sp>
        <p:nvSpPr>
          <p:cNvPr id="12" name="TextBox 12"/>
          <p:cNvSpPr txBox="1"/>
          <p:nvPr/>
        </p:nvSpPr>
        <p:spPr>
          <a:xfrm>
            <a:off x="12217946" y="4032258"/>
            <a:ext cx="5165031" cy="494623"/>
          </a:xfrm>
          <a:prstGeom prst="rect">
            <a:avLst/>
          </a:prstGeom>
        </p:spPr>
        <p:txBody>
          <a:bodyPr lIns="0" tIns="0" rIns="0" bIns="0" rtlCol="0" anchor="t">
            <a:spAutoFit/>
          </a:bodyPr>
          <a:lstStyle/>
          <a:p>
            <a:pPr>
              <a:lnSpc>
                <a:spcPts val="4339"/>
              </a:lnSpc>
              <a:spcBef>
                <a:spcPct val="0"/>
              </a:spcBef>
            </a:pPr>
            <a:r>
              <a:rPr lang="en-US" sz="2400" spc="130" dirty="0">
                <a:solidFill>
                  <a:srgbClr val="000000"/>
                </a:solidFill>
                <a:latin typeface="Arial Black" panose="020B0A04020102020204" pitchFamily="34" charset="0"/>
              </a:rPr>
              <a:t>ACADEMY - Rome, </a:t>
            </a:r>
            <a:r>
              <a:rPr lang="fr-FR" sz="2400" spc="130" dirty="0" smtClean="0">
                <a:solidFill>
                  <a:srgbClr val="000000"/>
                </a:solidFill>
                <a:latin typeface="Arial Black" panose="020B0A04020102020204" pitchFamily="34" charset="0"/>
              </a:rPr>
              <a:t>Italie</a:t>
            </a:r>
            <a:endParaRPr lang="fr-FR" sz="2400" spc="130" dirty="0">
              <a:solidFill>
                <a:srgbClr val="000000"/>
              </a:solidFill>
              <a:latin typeface="Arial Black" panose="020B0A04020102020204" pitchFamily="34" charset="0"/>
            </a:endParaRPr>
          </a:p>
        </p:txBody>
      </p:sp>
      <p:sp>
        <p:nvSpPr>
          <p:cNvPr id="13" name="TextBox 13"/>
          <p:cNvSpPr txBox="1"/>
          <p:nvPr/>
        </p:nvSpPr>
        <p:spPr>
          <a:xfrm>
            <a:off x="12217946" y="5704606"/>
            <a:ext cx="5660231" cy="485005"/>
          </a:xfrm>
          <a:prstGeom prst="rect">
            <a:avLst/>
          </a:prstGeom>
        </p:spPr>
        <p:txBody>
          <a:bodyPr lIns="0" tIns="0" rIns="0" bIns="0" rtlCol="0" anchor="t">
            <a:spAutoFit/>
          </a:bodyPr>
          <a:lstStyle/>
          <a:p>
            <a:pPr>
              <a:lnSpc>
                <a:spcPts val="4200"/>
              </a:lnSpc>
              <a:spcBef>
                <a:spcPct val="0"/>
              </a:spcBef>
            </a:pPr>
            <a:r>
              <a:rPr lang="en-US" sz="2400" spc="126" dirty="0">
                <a:solidFill>
                  <a:srgbClr val="000000"/>
                </a:solidFill>
                <a:latin typeface="Arial Black" panose="020B0A04020102020204" pitchFamily="34" charset="0"/>
              </a:rPr>
              <a:t>ANC - Bucharest, </a:t>
            </a:r>
            <a:r>
              <a:rPr lang="fr-FR" sz="2400" spc="126" dirty="0" smtClean="0">
                <a:solidFill>
                  <a:srgbClr val="000000"/>
                </a:solidFill>
                <a:latin typeface="Arial Black" panose="020B0A04020102020204" pitchFamily="34" charset="0"/>
              </a:rPr>
              <a:t>Romanie</a:t>
            </a:r>
            <a:endParaRPr lang="fr-FR" sz="2400" spc="126" dirty="0">
              <a:solidFill>
                <a:srgbClr val="000000"/>
              </a:solidFill>
              <a:latin typeface="Arial Black" panose="020B0A040201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6528714"/>
            <a:ext cx="1273763" cy="1273763"/>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044512" y="6528714"/>
            <a:ext cx="1273763" cy="127376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993959" y="6528714"/>
            <a:ext cx="1273763" cy="1273763"/>
          </a:xfrm>
          <a:prstGeom prst="rect">
            <a:avLst/>
          </a:prstGeom>
        </p:spPr>
      </p:pic>
      <p:pic>
        <p:nvPicPr>
          <p:cNvPr id="5" name="Picture 5"/>
          <p:cNvPicPr>
            <a:picLocks noChangeAspect="1"/>
          </p:cNvPicPr>
          <p:nvPr/>
        </p:nvPicPr>
        <p:blipFill>
          <a:blip r:embed="rId8"/>
          <a:srcRect b="3105"/>
          <a:stretch>
            <a:fillRect/>
          </a:stretch>
        </p:blipFill>
        <p:spPr>
          <a:xfrm>
            <a:off x="9569132" y="633164"/>
            <a:ext cx="8445068" cy="2440476"/>
          </a:xfrm>
          <a:prstGeom prst="rect">
            <a:avLst/>
          </a:prstGeom>
        </p:spPr>
      </p:pic>
      <p:pic>
        <p:nvPicPr>
          <p:cNvPr id="6" name="Picture 6"/>
          <p:cNvPicPr>
            <a:picLocks noChangeAspect="1"/>
          </p:cNvPicPr>
          <p:nvPr/>
        </p:nvPicPr>
        <p:blipFill>
          <a:blip r:embed="rId9"/>
          <a:srcRect/>
          <a:stretch>
            <a:fillRect/>
          </a:stretch>
        </p:blipFill>
        <p:spPr>
          <a:xfrm>
            <a:off x="13416322" y="6914885"/>
            <a:ext cx="4269263" cy="1227584"/>
          </a:xfrm>
          <a:prstGeom prst="rect">
            <a:avLst/>
          </a:prstGeom>
        </p:spPr>
      </p:pic>
      <p:sp>
        <p:nvSpPr>
          <p:cNvPr id="7" name="TextBox 7"/>
          <p:cNvSpPr txBox="1"/>
          <p:nvPr/>
        </p:nvSpPr>
        <p:spPr>
          <a:xfrm>
            <a:off x="952698" y="824701"/>
            <a:ext cx="4091814" cy="1010598"/>
          </a:xfrm>
          <a:prstGeom prst="rect">
            <a:avLst/>
          </a:prstGeom>
        </p:spPr>
        <p:txBody>
          <a:bodyPr wrap="square" lIns="0" tIns="0" rIns="0" bIns="0" rtlCol="0" anchor="t">
            <a:spAutoFit/>
          </a:bodyPr>
          <a:lstStyle/>
          <a:p>
            <a:pPr algn="ctr">
              <a:lnSpc>
                <a:spcPts val="8400"/>
              </a:lnSpc>
            </a:pPr>
            <a:r>
              <a:rPr lang="en-US" sz="6000" dirty="0">
                <a:solidFill>
                  <a:srgbClr val="273755"/>
                </a:solidFill>
                <a:latin typeface="Arial Black" panose="020B0A04020102020204" pitchFamily="34" charset="0"/>
              </a:rPr>
              <a:t>CONTACT</a:t>
            </a:r>
          </a:p>
        </p:txBody>
      </p:sp>
      <p:sp>
        <p:nvSpPr>
          <p:cNvPr id="8" name="TextBox 8"/>
          <p:cNvSpPr txBox="1"/>
          <p:nvPr/>
        </p:nvSpPr>
        <p:spPr>
          <a:xfrm>
            <a:off x="1028700" y="5650048"/>
            <a:ext cx="12027607" cy="514350"/>
          </a:xfrm>
          <a:prstGeom prst="rect">
            <a:avLst/>
          </a:prstGeom>
        </p:spPr>
        <p:txBody>
          <a:bodyPr lIns="0" tIns="0" rIns="0" bIns="0" rtlCol="0" anchor="t">
            <a:spAutoFit/>
          </a:bodyPr>
          <a:lstStyle/>
          <a:p>
            <a:pPr>
              <a:lnSpc>
                <a:spcPts val="4200"/>
              </a:lnSpc>
              <a:spcBef>
                <a:spcPct val="0"/>
              </a:spcBef>
            </a:pPr>
            <a:r>
              <a:rPr lang="en-US" sz="3000" spc="126" dirty="0">
                <a:solidFill>
                  <a:srgbClr val="000000"/>
                </a:solidFill>
                <a:latin typeface="Arial Black" panose="020B0A04020102020204" pitchFamily="34" charset="0"/>
              </a:rPr>
              <a:t>FOLLOW US:</a:t>
            </a:r>
          </a:p>
        </p:txBody>
      </p:sp>
      <p:sp>
        <p:nvSpPr>
          <p:cNvPr id="9" name="TextBox 9"/>
          <p:cNvSpPr txBox="1"/>
          <p:nvPr/>
        </p:nvSpPr>
        <p:spPr>
          <a:xfrm>
            <a:off x="1028700" y="2170676"/>
            <a:ext cx="8115300" cy="2693045"/>
          </a:xfrm>
          <a:prstGeom prst="rect">
            <a:avLst/>
          </a:prstGeom>
        </p:spPr>
        <p:txBody>
          <a:bodyPr wrap="square" lIns="0" tIns="0" rIns="0" bIns="0" rtlCol="0" anchor="t">
            <a:spAutoFit/>
          </a:bodyPr>
          <a:lstStyle/>
          <a:p>
            <a:pPr>
              <a:lnSpc>
                <a:spcPts val="4200"/>
              </a:lnSpc>
              <a:spcBef>
                <a:spcPct val="0"/>
              </a:spcBef>
            </a:pPr>
            <a:r>
              <a:rPr lang="fr-FR" sz="2400" b="1" spc="126" dirty="0" smtClean="0">
                <a:solidFill>
                  <a:srgbClr val="000000"/>
                </a:solidFill>
                <a:latin typeface="Arial" panose="020B0604020202020204" pitchFamily="34" charset="0"/>
                <a:cs typeface="Arial" panose="020B0604020202020204" pitchFamily="34" charset="0"/>
              </a:rPr>
              <a:t>Parisa Ghodous</a:t>
            </a:r>
          </a:p>
          <a:p>
            <a:pPr>
              <a:lnSpc>
                <a:spcPts val="4200"/>
              </a:lnSpc>
              <a:spcBef>
                <a:spcPct val="0"/>
              </a:spcBef>
            </a:pPr>
            <a:r>
              <a:rPr lang="fr-FR" sz="2400" b="1" spc="126" dirty="0" smtClean="0">
                <a:solidFill>
                  <a:srgbClr val="000000"/>
                </a:solidFill>
                <a:latin typeface="Arial" panose="020B0604020202020204" pitchFamily="34" charset="0"/>
                <a:cs typeface="Arial" panose="020B0604020202020204" pitchFamily="34" charset="0"/>
              </a:rPr>
              <a:t>Professeur</a:t>
            </a:r>
          </a:p>
          <a:p>
            <a:pPr>
              <a:lnSpc>
                <a:spcPts val="4200"/>
              </a:lnSpc>
              <a:spcBef>
                <a:spcPct val="0"/>
              </a:spcBef>
            </a:pPr>
            <a:r>
              <a:rPr lang="fr-FR" sz="2400" b="1" spc="126" dirty="0" smtClean="0">
                <a:solidFill>
                  <a:srgbClr val="000000"/>
                </a:solidFill>
                <a:latin typeface="Arial" panose="020B0604020202020204" pitchFamily="34" charset="0"/>
                <a:cs typeface="Arial" panose="020B0604020202020204" pitchFamily="34" charset="0"/>
              </a:rPr>
              <a:t>SOC, LIRIS UMR 5205</a:t>
            </a:r>
          </a:p>
          <a:p>
            <a:pPr>
              <a:lnSpc>
                <a:spcPts val="4200"/>
              </a:lnSpc>
              <a:spcBef>
                <a:spcPct val="0"/>
              </a:spcBef>
            </a:pPr>
            <a:r>
              <a:rPr lang="fr-FR" sz="2400" b="1" spc="126" dirty="0" smtClean="0">
                <a:solidFill>
                  <a:srgbClr val="000000"/>
                </a:solidFill>
                <a:latin typeface="Arial" panose="020B0604020202020204" pitchFamily="34" charset="0"/>
                <a:cs typeface="Arial" panose="020B0604020202020204" pitchFamily="34" charset="0"/>
              </a:rPr>
              <a:t>Université Claude Bernard Lyon 1</a:t>
            </a:r>
          </a:p>
          <a:p>
            <a:pPr>
              <a:lnSpc>
                <a:spcPts val="4200"/>
              </a:lnSpc>
              <a:spcBef>
                <a:spcPct val="0"/>
              </a:spcBef>
            </a:pPr>
            <a:r>
              <a:rPr lang="fr-FR" sz="2400" b="1" spc="126" dirty="0" smtClean="0">
                <a:solidFill>
                  <a:srgbClr val="000000"/>
                </a:solidFill>
                <a:latin typeface="Arial" panose="020B0604020202020204" pitchFamily="34" charset="0"/>
                <a:cs typeface="Arial" panose="020B0604020202020204" pitchFamily="34" charset="0"/>
              </a:rPr>
              <a:t>E-mail: </a:t>
            </a:r>
            <a:r>
              <a:rPr lang="fr-FR" sz="2400" b="1" spc="126" dirty="0" smtClean="0">
                <a:solidFill>
                  <a:srgbClr val="000000"/>
                </a:solidFill>
                <a:latin typeface="Arial" panose="020B0604020202020204" pitchFamily="34" charset="0"/>
                <a:cs typeface="Arial" panose="020B0604020202020204" pitchFamily="34" charset="0"/>
                <a:hlinkClick r:id="rId10"/>
              </a:rPr>
              <a:t>parisa.ghodous@univ-lyon1.fr</a:t>
            </a:r>
            <a:r>
              <a:rPr lang="fr-FR" sz="2400" b="1" spc="126" dirty="0" smtClean="0">
                <a:solidFill>
                  <a:srgbClr val="000000"/>
                </a:solidFill>
                <a:latin typeface="Arial" panose="020B0604020202020204" pitchFamily="34" charset="0"/>
                <a:cs typeface="Arial" panose="020B0604020202020204" pitchFamily="34" charset="0"/>
              </a:rPr>
              <a:t> </a:t>
            </a:r>
            <a:endParaRPr lang="fr-FR" sz="2400" b="1" spc="126" dirty="0">
              <a:solidFill>
                <a:srgbClr val="000000"/>
              </a:solidFill>
              <a:latin typeface="Arial" panose="020B0604020202020204" pitchFamily="34" charset="0"/>
              <a:cs typeface="Arial" panose="020B0604020202020204" pitchFamily="34" charset="0"/>
            </a:endParaRPr>
          </a:p>
        </p:txBody>
      </p:sp>
      <p:sp>
        <p:nvSpPr>
          <p:cNvPr id="10" name="TextBox 10"/>
          <p:cNvSpPr txBox="1"/>
          <p:nvPr/>
        </p:nvSpPr>
        <p:spPr>
          <a:xfrm>
            <a:off x="1028700" y="8575675"/>
            <a:ext cx="16656885" cy="825291"/>
          </a:xfrm>
          <a:prstGeom prst="rect">
            <a:avLst/>
          </a:prstGeom>
        </p:spPr>
        <p:txBody>
          <a:bodyPr lIns="0" tIns="0" rIns="0" bIns="0" rtlCol="0" anchor="t">
            <a:spAutoFit/>
          </a:bodyPr>
          <a:lstStyle/>
          <a:p>
            <a:pPr algn="just">
              <a:lnSpc>
                <a:spcPts val="3500"/>
              </a:lnSpc>
              <a:spcBef>
                <a:spcPct val="0"/>
              </a:spcBef>
            </a:pPr>
            <a:r>
              <a:rPr lang="fr-FR" sz="1600" spc="105" dirty="0">
                <a:solidFill>
                  <a:srgbClr val="000000"/>
                </a:solidFill>
                <a:latin typeface="Arial" panose="020B0604020202020204" pitchFamily="34" charset="0"/>
              </a:rPr>
              <a:t>Le soutien de la Commission européenne à la production de cette publication ne constitue pas une approbation de son contenu, qui n'engage que ses auteurs, et la Commission ne peut être tenue responsable de l'usage qui pourrait être fait des informations qu'elle contient.</a:t>
            </a:r>
            <a:endParaRPr lang="en-US" sz="1600" spc="105" dirty="0">
              <a:solidFill>
                <a:srgbClr val="000000"/>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68000"/>
          </a:blip>
          <a:srcRect/>
          <a:stretch>
            <a:fillRect/>
          </a:stretch>
        </p:blipFill>
        <p:spPr>
          <a:xfrm>
            <a:off x="11265159" y="-6724"/>
            <a:ext cx="7022841" cy="10293724"/>
          </a:xfrm>
          <a:prstGeom prst="rect">
            <a:avLst/>
          </a:prstGeom>
        </p:spPr>
      </p:pic>
      <p:sp>
        <p:nvSpPr>
          <p:cNvPr id="3" name="AutoShape 3"/>
          <p:cNvSpPr/>
          <p:nvPr/>
        </p:nvSpPr>
        <p:spPr>
          <a:xfrm>
            <a:off x="76200" y="1028700"/>
            <a:ext cx="11188959" cy="8855430"/>
          </a:xfrm>
          <a:prstGeom prst="rect">
            <a:avLst/>
          </a:prstGeom>
          <a:solidFill>
            <a:srgbClr val="FFFFFF">
              <a:alpha val="94902"/>
            </a:srgbClr>
          </a:solidFill>
        </p:spPr>
      </p:sp>
      <p:sp>
        <p:nvSpPr>
          <p:cNvPr id="4" name="TextBox 4"/>
          <p:cNvSpPr txBox="1"/>
          <p:nvPr/>
        </p:nvSpPr>
        <p:spPr>
          <a:xfrm>
            <a:off x="7731826" y="4324239"/>
            <a:ext cx="5619750" cy="537070"/>
          </a:xfrm>
          <a:prstGeom prst="rect">
            <a:avLst/>
          </a:prstGeom>
        </p:spPr>
        <p:txBody>
          <a:bodyPr lIns="0" tIns="0" rIns="0" bIns="0" rtlCol="0" anchor="t">
            <a:spAutoFit/>
          </a:bodyPr>
          <a:lstStyle/>
          <a:p>
            <a:pPr>
              <a:lnSpc>
                <a:spcPts val="4550"/>
              </a:lnSpc>
            </a:pPr>
            <a:r>
              <a:rPr lang="en-US" sz="2800" spc="175" dirty="0">
                <a:solidFill>
                  <a:srgbClr val="191919"/>
                </a:solidFill>
                <a:latin typeface="Arial Black" panose="020B0A04020102020204" pitchFamily="34" charset="0"/>
              </a:rPr>
              <a:t>BUDGET</a:t>
            </a:r>
          </a:p>
        </p:txBody>
      </p:sp>
      <p:sp>
        <p:nvSpPr>
          <p:cNvPr id="5" name="TextBox 5"/>
          <p:cNvSpPr txBox="1"/>
          <p:nvPr/>
        </p:nvSpPr>
        <p:spPr>
          <a:xfrm>
            <a:off x="7731826" y="5022739"/>
            <a:ext cx="5619750" cy="478977"/>
          </a:xfrm>
          <a:prstGeom prst="rect">
            <a:avLst/>
          </a:prstGeom>
        </p:spPr>
        <p:txBody>
          <a:bodyPr lIns="0" tIns="0" rIns="0" bIns="0" rtlCol="0" anchor="t">
            <a:spAutoFit/>
          </a:bodyPr>
          <a:lstStyle/>
          <a:p>
            <a:pPr>
              <a:lnSpc>
                <a:spcPts val="4060"/>
              </a:lnSpc>
            </a:pPr>
            <a:r>
              <a:rPr lang="en-US" sz="2800" b="1" spc="145" dirty="0" smtClean="0">
                <a:solidFill>
                  <a:srgbClr val="191919"/>
                </a:solidFill>
                <a:latin typeface="Arial" panose="020B0604020202020204" pitchFamily="34" charset="0"/>
                <a:cs typeface="Arial" panose="020B0604020202020204" pitchFamily="34" charset="0"/>
              </a:rPr>
              <a:t>300 000,00 </a:t>
            </a:r>
            <a:r>
              <a:rPr lang="en-US" sz="2800" b="1" spc="145" dirty="0">
                <a:solidFill>
                  <a:srgbClr val="191919"/>
                </a:solidFill>
                <a:latin typeface="Arial" panose="020B0604020202020204" pitchFamily="34" charset="0"/>
                <a:cs typeface="Arial" panose="020B0604020202020204" pitchFamily="34" charset="0"/>
              </a:rPr>
              <a:t>€</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7731826" y="3265113"/>
            <a:ext cx="737290" cy="737290"/>
          </a:xfrm>
          <a:prstGeom prst="rect">
            <a:avLst/>
          </a:prstGeom>
        </p:spPr>
      </p:pic>
      <p:grpSp>
        <p:nvGrpSpPr>
          <p:cNvPr id="7" name="Group 7"/>
          <p:cNvGrpSpPr/>
          <p:nvPr/>
        </p:nvGrpSpPr>
        <p:grpSpPr>
          <a:xfrm>
            <a:off x="7678291" y="6193410"/>
            <a:ext cx="5619750" cy="2727464"/>
            <a:chOff x="-71380" y="0"/>
            <a:chExt cx="7493000" cy="2675464"/>
          </a:xfrm>
        </p:grpSpPr>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0" y="0"/>
              <a:ext cx="1023670" cy="1023670"/>
            </a:xfrm>
            <a:prstGeom prst="rect">
              <a:avLst/>
            </a:prstGeom>
          </p:spPr>
        </p:pic>
        <p:sp>
          <p:nvSpPr>
            <p:cNvPr id="9" name="TextBox 9"/>
            <p:cNvSpPr txBox="1"/>
            <p:nvPr/>
          </p:nvSpPr>
          <p:spPr>
            <a:xfrm>
              <a:off x="-71380" y="1023670"/>
              <a:ext cx="7493000" cy="1538883"/>
            </a:xfrm>
            <a:prstGeom prst="rect">
              <a:avLst/>
            </a:prstGeom>
          </p:spPr>
          <p:txBody>
            <a:bodyPr lIns="0" tIns="0" rIns="0" bIns="0" rtlCol="0" anchor="t">
              <a:spAutoFit/>
            </a:bodyPr>
            <a:lstStyle/>
            <a:p>
              <a:pPr>
                <a:lnSpc>
                  <a:spcPts val="4549"/>
                </a:lnSpc>
              </a:pPr>
              <a:r>
                <a:rPr lang="en-US" sz="2800" spc="174" dirty="0" smtClean="0">
                  <a:solidFill>
                    <a:srgbClr val="191919"/>
                  </a:solidFill>
                  <a:latin typeface="Arial Black" panose="020B0A04020102020204" pitchFamily="34" charset="0"/>
                </a:rPr>
                <a:t>PROGRAMME DE FINANCEMENT</a:t>
              </a:r>
              <a:endParaRPr lang="en-US" sz="2800" spc="174" dirty="0">
                <a:solidFill>
                  <a:srgbClr val="191919"/>
                </a:solidFill>
                <a:latin typeface="Arial Black" panose="020B0A04020102020204" pitchFamily="34" charset="0"/>
              </a:endParaRPr>
            </a:p>
          </p:txBody>
        </p:sp>
        <p:sp>
          <p:nvSpPr>
            <p:cNvPr id="10" name="TextBox 10"/>
            <p:cNvSpPr txBox="1"/>
            <p:nvPr/>
          </p:nvSpPr>
          <p:spPr>
            <a:xfrm>
              <a:off x="-71380" y="2205619"/>
              <a:ext cx="7493000" cy="469845"/>
            </a:xfrm>
            <a:prstGeom prst="rect">
              <a:avLst/>
            </a:prstGeom>
          </p:spPr>
          <p:txBody>
            <a:bodyPr lIns="0" tIns="0" rIns="0" bIns="0" rtlCol="0" anchor="t">
              <a:spAutoFit/>
            </a:bodyPr>
            <a:lstStyle/>
            <a:p>
              <a:pPr>
                <a:lnSpc>
                  <a:spcPts val="4059"/>
                </a:lnSpc>
              </a:pPr>
              <a:r>
                <a:rPr lang="en-US" sz="2800" spc="144" dirty="0">
                  <a:solidFill>
                    <a:srgbClr val="191919"/>
                  </a:solidFill>
                  <a:latin typeface="Arial" panose="020B0604020202020204" pitchFamily="34" charset="0"/>
                  <a:cs typeface="Arial" panose="020B0604020202020204" pitchFamily="34" charset="0"/>
                </a:rPr>
                <a:t>ERASMUS+</a:t>
              </a:r>
            </a:p>
          </p:txBody>
        </p:sp>
      </p:grpSp>
      <p:grpSp>
        <p:nvGrpSpPr>
          <p:cNvPr id="11" name="Group 11"/>
          <p:cNvGrpSpPr/>
          <p:nvPr/>
        </p:nvGrpSpPr>
        <p:grpSpPr>
          <a:xfrm>
            <a:off x="1335083" y="6193410"/>
            <a:ext cx="5619750" cy="3349269"/>
            <a:chOff x="0" y="0"/>
            <a:chExt cx="7493000" cy="4465692"/>
          </a:xfrm>
        </p:grpSpPr>
        <p:sp>
          <p:nvSpPr>
            <p:cNvPr id="12" name="TextBox 12"/>
            <p:cNvSpPr txBox="1"/>
            <p:nvPr/>
          </p:nvSpPr>
          <p:spPr>
            <a:xfrm>
              <a:off x="0" y="1424868"/>
              <a:ext cx="7493000" cy="703269"/>
            </a:xfrm>
            <a:prstGeom prst="rect">
              <a:avLst/>
            </a:prstGeom>
          </p:spPr>
          <p:txBody>
            <a:bodyPr lIns="0" tIns="0" rIns="0" bIns="0" rtlCol="0" anchor="t">
              <a:spAutoFit/>
            </a:bodyPr>
            <a:lstStyle/>
            <a:p>
              <a:pPr>
                <a:lnSpc>
                  <a:spcPts val="4549"/>
                </a:lnSpc>
              </a:pPr>
              <a:r>
                <a:rPr lang="en-US" sz="2800" spc="174" dirty="0" smtClean="0">
                  <a:solidFill>
                    <a:srgbClr val="191919"/>
                  </a:solidFill>
                  <a:latin typeface="Arial Black" panose="020B0A04020102020204" pitchFamily="34" charset="0"/>
                </a:rPr>
                <a:t>DURÉE DU PROJET</a:t>
              </a:r>
              <a:endParaRPr lang="en-US" sz="2800" spc="174" dirty="0">
                <a:solidFill>
                  <a:srgbClr val="191919"/>
                </a:solidFill>
                <a:latin typeface="Arial Black" panose="020B0A04020102020204" pitchFamily="34" charset="0"/>
              </a:endParaRPr>
            </a:p>
          </p:txBody>
        </p:sp>
        <p:sp>
          <p:nvSpPr>
            <p:cNvPr id="13" name="TextBox 13"/>
            <p:cNvSpPr txBox="1"/>
            <p:nvPr/>
          </p:nvSpPr>
          <p:spPr>
            <a:xfrm>
              <a:off x="0" y="2362552"/>
              <a:ext cx="7493000" cy="2103140"/>
            </a:xfrm>
            <a:prstGeom prst="rect">
              <a:avLst/>
            </a:prstGeom>
          </p:spPr>
          <p:txBody>
            <a:bodyPr lIns="0" tIns="0" rIns="0" bIns="0" rtlCol="0" anchor="t">
              <a:spAutoFit/>
            </a:bodyPr>
            <a:lstStyle/>
            <a:p>
              <a:pPr>
                <a:lnSpc>
                  <a:spcPts val="4059"/>
                </a:lnSpc>
              </a:pPr>
              <a:r>
                <a:rPr lang="en-US" sz="2899" spc="144" dirty="0">
                  <a:solidFill>
                    <a:srgbClr val="191919"/>
                  </a:solidFill>
                  <a:latin typeface="Arial" panose="020B0604020202020204" pitchFamily="34" charset="0"/>
                  <a:cs typeface="Arial" panose="020B0604020202020204" pitchFamily="34" charset="0"/>
                </a:rPr>
                <a:t>28 </a:t>
              </a:r>
              <a:r>
                <a:rPr lang="en-US" sz="2899" spc="144" dirty="0" err="1" smtClean="0">
                  <a:solidFill>
                    <a:srgbClr val="191919"/>
                  </a:solidFill>
                  <a:latin typeface="Arial" panose="020B0604020202020204" pitchFamily="34" charset="0"/>
                  <a:cs typeface="Arial" panose="020B0604020202020204" pitchFamily="34" charset="0"/>
                </a:rPr>
                <a:t>mois</a:t>
              </a:r>
              <a:endParaRPr lang="en-US" sz="2899" spc="144" dirty="0">
                <a:solidFill>
                  <a:srgbClr val="191919"/>
                </a:solidFill>
                <a:latin typeface="Arial" panose="020B0604020202020204" pitchFamily="34" charset="0"/>
                <a:cs typeface="Arial" panose="020B0604020202020204" pitchFamily="34" charset="0"/>
              </a:endParaRPr>
            </a:p>
            <a:p>
              <a:pPr>
                <a:lnSpc>
                  <a:spcPts val="4059"/>
                </a:lnSpc>
              </a:pPr>
              <a:r>
                <a:rPr lang="en-US" sz="2899" spc="144" dirty="0" smtClean="0">
                  <a:solidFill>
                    <a:srgbClr val="191919"/>
                  </a:solidFill>
                  <a:latin typeface="Arial" panose="020B0604020202020204" pitchFamily="34" charset="0"/>
                  <a:cs typeface="Arial" panose="020B0604020202020204" pitchFamily="34" charset="0"/>
                </a:rPr>
                <a:t>Date de début : </a:t>
              </a:r>
              <a:r>
                <a:rPr lang="en-US" sz="2899" spc="144" dirty="0">
                  <a:solidFill>
                    <a:srgbClr val="191919"/>
                  </a:solidFill>
                  <a:latin typeface="Arial" panose="020B0604020202020204" pitchFamily="34" charset="0"/>
                  <a:cs typeface="Arial" panose="020B0604020202020204" pitchFamily="34" charset="0"/>
                </a:rPr>
                <a:t>01.09.2020</a:t>
              </a:r>
            </a:p>
            <a:p>
              <a:pPr>
                <a:lnSpc>
                  <a:spcPts val="4059"/>
                </a:lnSpc>
              </a:pPr>
              <a:r>
                <a:rPr lang="en-US" sz="2899" spc="144" dirty="0" smtClean="0">
                  <a:solidFill>
                    <a:srgbClr val="191919"/>
                  </a:solidFill>
                  <a:latin typeface="Arial" panose="020B0604020202020204" pitchFamily="34" charset="0"/>
                  <a:cs typeface="Arial" panose="020B0604020202020204" pitchFamily="34" charset="0"/>
                </a:rPr>
                <a:t>Date de fin : </a:t>
              </a:r>
              <a:r>
                <a:rPr lang="en-US" sz="2899" spc="144" dirty="0">
                  <a:solidFill>
                    <a:srgbClr val="191919"/>
                  </a:solidFill>
                  <a:latin typeface="Arial" panose="020B0604020202020204" pitchFamily="34" charset="0"/>
                  <a:cs typeface="Arial" panose="020B0604020202020204" pitchFamily="34" charset="0"/>
                </a:rPr>
                <a:t>31.12.2022</a:t>
              </a:r>
            </a:p>
          </p:txBody>
        </p:sp>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0" y="0"/>
              <a:ext cx="1131668" cy="1131668"/>
            </a:xfrm>
            <a:prstGeom prst="rect">
              <a:avLst/>
            </a:prstGeom>
          </p:spPr>
        </p:pic>
      </p:grpSp>
      <p:grpSp>
        <p:nvGrpSpPr>
          <p:cNvPr id="15" name="Group 15"/>
          <p:cNvGrpSpPr>
            <a:grpSpLocks noChangeAspect="1"/>
          </p:cNvGrpSpPr>
          <p:nvPr/>
        </p:nvGrpSpPr>
        <p:grpSpPr>
          <a:xfrm>
            <a:off x="1258883" y="3153616"/>
            <a:ext cx="896857" cy="839041"/>
            <a:chOff x="0" y="0"/>
            <a:chExt cx="1615440" cy="1511300"/>
          </a:xfrm>
        </p:grpSpPr>
        <p:sp>
          <p:nvSpPr>
            <p:cNvPr id="16" name="Freeform 16"/>
            <p:cNvSpPr/>
            <p:nvPr/>
          </p:nvSpPr>
          <p:spPr>
            <a:xfrm>
              <a:off x="-8890" y="-8890"/>
              <a:ext cx="1633220" cy="1530350"/>
            </a:xfrm>
            <a:custGeom>
              <a:avLst/>
              <a:gdLst/>
              <a:ahLst/>
              <a:cxnLst/>
              <a:rect l="l" t="t" r="r" b="b"/>
              <a:pathLst>
                <a:path w="1633220" h="1530350">
                  <a:moveTo>
                    <a:pt x="852170" y="36830"/>
                  </a:moveTo>
                  <a:lnTo>
                    <a:pt x="1010920" y="535940"/>
                  </a:lnTo>
                  <a:cubicBezTo>
                    <a:pt x="1014730" y="547370"/>
                    <a:pt x="1024890" y="553720"/>
                    <a:pt x="1036320" y="553720"/>
                  </a:cubicBezTo>
                  <a:lnTo>
                    <a:pt x="1597660" y="549910"/>
                  </a:lnTo>
                  <a:cubicBezTo>
                    <a:pt x="1623060" y="549910"/>
                    <a:pt x="1633220" y="581660"/>
                    <a:pt x="1612900" y="596900"/>
                  </a:cubicBezTo>
                  <a:lnTo>
                    <a:pt x="1155700" y="923290"/>
                  </a:lnTo>
                  <a:cubicBezTo>
                    <a:pt x="1146810" y="929640"/>
                    <a:pt x="1143000" y="942340"/>
                    <a:pt x="1146810" y="952500"/>
                  </a:cubicBezTo>
                  <a:lnTo>
                    <a:pt x="1324610" y="1484630"/>
                  </a:lnTo>
                  <a:cubicBezTo>
                    <a:pt x="1332230" y="1508760"/>
                    <a:pt x="1305560" y="1529080"/>
                    <a:pt x="1285240" y="1513840"/>
                  </a:cubicBezTo>
                  <a:lnTo>
                    <a:pt x="838200" y="1187450"/>
                  </a:lnTo>
                  <a:cubicBezTo>
                    <a:pt x="824230" y="1177290"/>
                    <a:pt x="807720" y="1177290"/>
                    <a:pt x="793750" y="1187450"/>
                  </a:cubicBezTo>
                  <a:lnTo>
                    <a:pt x="347980" y="1515110"/>
                  </a:lnTo>
                  <a:cubicBezTo>
                    <a:pt x="327660" y="1530350"/>
                    <a:pt x="299720" y="1510030"/>
                    <a:pt x="308610" y="1485900"/>
                  </a:cubicBezTo>
                  <a:lnTo>
                    <a:pt x="486410" y="953770"/>
                  </a:lnTo>
                  <a:cubicBezTo>
                    <a:pt x="490220" y="943610"/>
                    <a:pt x="486410" y="930910"/>
                    <a:pt x="477520" y="924560"/>
                  </a:cubicBezTo>
                  <a:lnTo>
                    <a:pt x="20320" y="598170"/>
                  </a:lnTo>
                  <a:cubicBezTo>
                    <a:pt x="0" y="582930"/>
                    <a:pt x="10160" y="551180"/>
                    <a:pt x="35560" y="551180"/>
                  </a:cubicBezTo>
                  <a:lnTo>
                    <a:pt x="596900" y="554990"/>
                  </a:lnTo>
                  <a:cubicBezTo>
                    <a:pt x="608330" y="554990"/>
                    <a:pt x="618490" y="547370"/>
                    <a:pt x="622300" y="537210"/>
                  </a:cubicBezTo>
                  <a:lnTo>
                    <a:pt x="779780" y="36830"/>
                  </a:lnTo>
                  <a:cubicBezTo>
                    <a:pt x="792480" y="0"/>
                    <a:pt x="840740" y="0"/>
                    <a:pt x="852170" y="36830"/>
                  </a:cubicBezTo>
                  <a:close/>
                </a:path>
              </a:pathLst>
            </a:custGeom>
            <a:solidFill>
              <a:srgbClr val="20345E"/>
            </a:solidFill>
          </p:spPr>
        </p:sp>
      </p:grpSp>
      <p:sp>
        <p:nvSpPr>
          <p:cNvPr id="17" name="TextBox 17"/>
          <p:cNvSpPr txBox="1"/>
          <p:nvPr/>
        </p:nvSpPr>
        <p:spPr>
          <a:xfrm>
            <a:off x="1371599" y="4324239"/>
            <a:ext cx="5583233" cy="527452"/>
          </a:xfrm>
          <a:prstGeom prst="rect">
            <a:avLst/>
          </a:prstGeom>
        </p:spPr>
        <p:txBody>
          <a:bodyPr wrap="square" lIns="0" tIns="0" rIns="0" bIns="0" rtlCol="0" anchor="t">
            <a:spAutoFit/>
          </a:bodyPr>
          <a:lstStyle/>
          <a:p>
            <a:pPr>
              <a:lnSpc>
                <a:spcPts val="4549"/>
              </a:lnSpc>
            </a:pPr>
            <a:r>
              <a:rPr lang="en-US" sz="2800" spc="174" dirty="0" smtClean="0">
                <a:solidFill>
                  <a:srgbClr val="191919"/>
                </a:solidFill>
                <a:latin typeface="Arial Black" panose="020B0A04020102020204" pitchFamily="34" charset="0"/>
              </a:rPr>
              <a:t>RÉFÉRENCE DU PROJET</a:t>
            </a:r>
            <a:endParaRPr lang="en-US" sz="2800" spc="174" dirty="0">
              <a:solidFill>
                <a:srgbClr val="191919"/>
              </a:solidFill>
              <a:latin typeface="Arial Black" panose="020B0A04020102020204" pitchFamily="34" charset="0"/>
            </a:endParaRPr>
          </a:p>
        </p:txBody>
      </p:sp>
      <p:sp>
        <p:nvSpPr>
          <p:cNvPr id="18" name="TextBox 18"/>
          <p:cNvSpPr txBox="1"/>
          <p:nvPr/>
        </p:nvSpPr>
        <p:spPr>
          <a:xfrm>
            <a:off x="1335083" y="5022739"/>
            <a:ext cx="5619750" cy="476092"/>
          </a:xfrm>
          <a:prstGeom prst="rect">
            <a:avLst/>
          </a:prstGeom>
        </p:spPr>
        <p:txBody>
          <a:bodyPr lIns="0" tIns="0" rIns="0" bIns="0" rtlCol="0" anchor="t">
            <a:spAutoFit/>
          </a:bodyPr>
          <a:lstStyle/>
          <a:p>
            <a:pPr>
              <a:lnSpc>
                <a:spcPts val="4059"/>
              </a:lnSpc>
            </a:pPr>
            <a:r>
              <a:rPr lang="en-US" sz="2800" spc="144" dirty="0">
                <a:solidFill>
                  <a:srgbClr val="191919"/>
                </a:solidFill>
                <a:latin typeface="Arial" panose="020B0604020202020204" pitchFamily="34" charset="0"/>
                <a:cs typeface="Arial" panose="020B0604020202020204" pitchFamily="34" charset="0"/>
              </a:rPr>
              <a:t>2020-1-FR01-KA202-080386</a:t>
            </a:r>
          </a:p>
        </p:txBody>
      </p:sp>
      <p:sp>
        <p:nvSpPr>
          <p:cNvPr id="19" name="TextBox 19"/>
          <p:cNvSpPr txBox="1"/>
          <p:nvPr/>
        </p:nvSpPr>
        <p:spPr>
          <a:xfrm>
            <a:off x="1110335" y="120453"/>
            <a:ext cx="9632818" cy="2075248"/>
          </a:xfrm>
          <a:prstGeom prst="rect">
            <a:avLst/>
          </a:prstGeom>
        </p:spPr>
        <p:txBody>
          <a:bodyPr lIns="0" tIns="0" rIns="0" bIns="0" rtlCol="0" anchor="t">
            <a:spAutoFit/>
          </a:bodyPr>
          <a:lstStyle/>
          <a:p>
            <a:pPr>
              <a:lnSpc>
                <a:spcPts val="8400"/>
              </a:lnSpc>
              <a:spcBef>
                <a:spcPct val="0"/>
              </a:spcBef>
            </a:pPr>
            <a:r>
              <a:rPr lang="en-US" sz="5400" spc="252" dirty="0">
                <a:solidFill>
                  <a:srgbClr val="273755"/>
                </a:solidFill>
                <a:latin typeface="Arial Black" panose="020B0A04020102020204" pitchFamily="34" charset="0"/>
              </a:rPr>
              <a:t>MACHINA </a:t>
            </a:r>
            <a:r>
              <a:rPr lang="en-US" sz="5400" spc="252" dirty="0" smtClean="0">
                <a:solidFill>
                  <a:srgbClr val="273755"/>
                </a:solidFill>
                <a:latin typeface="Arial Black" panose="020B0A04020102020204" pitchFamily="34" charset="0"/>
              </a:rPr>
              <a:t>INFORMATIONS CLÈS</a:t>
            </a:r>
            <a:endParaRPr lang="en-US" sz="5400" spc="252" dirty="0">
              <a:solidFill>
                <a:srgbClr val="273755"/>
              </a:solidFill>
              <a:latin typeface="Arial Black" panose="020B0A040201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341007" y="2593274"/>
            <a:ext cx="11984142" cy="7693726"/>
            <a:chOff x="0" y="0"/>
            <a:chExt cx="4053895" cy="2602569"/>
          </a:xfrm>
        </p:grpSpPr>
        <p:sp>
          <p:nvSpPr>
            <p:cNvPr id="3" name="Freeform 3"/>
            <p:cNvSpPr/>
            <p:nvPr/>
          </p:nvSpPr>
          <p:spPr>
            <a:xfrm>
              <a:off x="0" y="0"/>
              <a:ext cx="4053895" cy="2602569"/>
            </a:xfrm>
            <a:custGeom>
              <a:avLst/>
              <a:gdLst/>
              <a:ahLst/>
              <a:cxnLst/>
              <a:rect l="l" t="t" r="r" b="b"/>
              <a:pathLst>
                <a:path w="4053895" h="2602569">
                  <a:moveTo>
                    <a:pt x="0" y="0"/>
                  </a:moveTo>
                  <a:lnTo>
                    <a:pt x="4053895" y="0"/>
                  </a:lnTo>
                  <a:lnTo>
                    <a:pt x="4053895" y="2602569"/>
                  </a:lnTo>
                  <a:lnTo>
                    <a:pt x="0" y="2602569"/>
                  </a:lnTo>
                  <a:close/>
                </a:path>
              </a:pathLst>
            </a:custGeom>
            <a:solidFill>
              <a:srgbClr val="F6F6F6"/>
            </a:solidFill>
          </p:spPr>
        </p:sp>
      </p:grpSp>
      <p:sp>
        <p:nvSpPr>
          <p:cNvPr id="4" name="TextBox 4"/>
          <p:cNvSpPr txBox="1"/>
          <p:nvPr/>
        </p:nvSpPr>
        <p:spPr>
          <a:xfrm>
            <a:off x="6503019" y="2593274"/>
            <a:ext cx="11550295" cy="7470058"/>
          </a:xfrm>
          <a:prstGeom prst="rect">
            <a:avLst/>
          </a:prstGeom>
        </p:spPr>
        <p:txBody>
          <a:bodyPr wrap="square" lIns="0" tIns="0" rIns="0" bIns="0" rtlCol="0" anchor="t">
            <a:spAutoFit/>
          </a:bodyPr>
          <a:lstStyle/>
          <a:p>
            <a:pPr marL="647700" lvl="1" indent="-323850" algn="just">
              <a:lnSpc>
                <a:spcPts val="4200"/>
              </a:lnSpc>
              <a:buFont typeface="Arial"/>
              <a:buChar char="•"/>
            </a:pPr>
            <a:r>
              <a:rPr lang="fr-FR" sz="2200" spc="126" dirty="0">
                <a:solidFill>
                  <a:srgbClr val="141414"/>
                </a:solidFill>
                <a:latin typeface="Arial" panose="020B0604020202020204" pitchFamily="34" charset="0"/>
              </a:rPr>
              <a:t>Concevoir un programme commun d'enseignement et de formation </a:t>
            </a:r>
            <a:r>
              <a:rPr lang="fr-FR" sz="2200" spc="126" dirty="0" smtClean="0">
                <a:solidFill>
                  <a:srgbClr val="141414"/>
                </a:solidFill>
                <a:latin typeface="Arial" panose="020B0604020202020204" pitchFamily="34" charset="0"/>
              </a:rPr>
              <a:t>professionnelle </a:t>
            </a:r>
            <a:r>
              <a:rPr lang="fr-FR" sz="2200" spc="126" dirty="0">
                <a:solidFill>
                  <a:srgbClr val="141414"/>
                </a:solidFill>
                <a:latin typeface="Arial" panose="020B0604020202020204" pitchFamily="34" charset="0"/>
              </a:rPr>
              <a:t>dans le domaine des technologies de l'information et de la communication, afin de doter les travailleurs du secteur des TIC des compétences techniques, non techniques et méta (soft) recherchées</a:t>
            </a:r>
            <a:r>
              <a:rPr lang="fr-FR" sz="2200" spc="126" dirty="0" smtClean="0">
                <a:solidFill>
                  <a:srgbClr val="141414"/>
                </a:solidFill>
                <a:latin typeface="Arial" panose="020B0604020202020204" pitchFamily="34" charset="0"/>
              </a:rPr>
              <a:t>.</a:t>
            </a:r>
          </a:p>
          <a:p>
            <a:pPr marL="647700" lvl="1" indent="-323850" algn="just">
              <a:lnSpc>
                <a:spcPts val="4200"/>
              </a:lnSpc>
              <a:buFont typeface="Arial"/>
              <a:buChar char="•"/>
            </a:pPr>
            <a:r>
              <a:rPr lang="fr-FR" sz="2200" spc="126" dirty="0" smtClean="0">
                <a:solidFill>
                  <a:srgbClr val="141414"/>
                </a:solidFill>
                <a:latin typeface="Arial" panose="020B0604020202020204" pitchFamily="34" charset="0"/>
              </a:rPr>
              <a:t>Introduire </a:t>
            </a:r>
            <a:r>
              <a:rPr lang="fr-FR" sz="2200" spc="126" dirty="0">
                <a:solidFill>
                  <a:srgbClr val="141414"/>
                </a:solidFill>
                <a:latin typeface="Arial" panose="020B0604020202020204" pitchFamily="34" charset="0"/>
              </a:rPr>
              <a:t>des méthodes de formation flexibles et des ressources pédagogiques novatrices en libre accès pour soutenir l'offre d'EFP et l'acquisition de compétences en </a:t>
            </a:r>
            <a:r>
              <a:rPr lang="fr-FR" sz="2200" spc="126" dirty="0" smtClean="0">
                <a:solidFill>
                  <a:srgbClr val="141414"/>
                </a:solidFill>
                <a:latin typeface="Arial" panose="020B0604020202020204" pitchFamily="34" charset="0"/>
              </a:rPr>
              <a:t>apprentissage automatique (Machine </a:t>
            </a:r>
            <a:r>
              <a:rPr lang="fr-FR" sz="2200" spc="126" dirty="0">
                <a:solidFill>
                  <a:srgbClr val="141414"/>
                </a:solidFill>
                <a:latin typeface="Arial" panose="020B0604020202020204" pitchFamily="34" charset="0"/>
              </a:rPr>
              <a:t>L</a:t>
            </a:r>
            <a:r>
              <a:rPr lang="fr-FR" sz="2200" spc="126" dirty="0" smtClean="0">
                <a:solidFill>
                  <a:srgbClr val="141414"/>
                </a:solidFill>
                <a:latin typeface="Arial" panose="020B0604020202020204" pitchFamily="34" charset="0"/>
              </a:rPr>
              <a:t>earning - ML).</a:t>
            </a:r>
          </a:p>
          <a:p>
            <a:pPr marL="647700" lvl="1" indent="-323850" algn="just">
              <a:lnSpc>
                <a:spcPts val="4200"/>
              </a:lnSpc>
              <a:buFont typeface="Arial"/>
              <a:buChar char="•"/>
            </a:pPr>
            <a:r>
              <a:rPr lang="fr-FR" sz="2200" spc="126" dirty="0" smtClean="0">
                <a:solidFill>
                  <a:srgbClr val="141414"/>
                </a:solidFill>
                <a:latin typeface="Arial" panose="020B0604020202020204" pitchFamily="34" charset="0"/>
              </a:rPr>
              <a:t>Favoriser </a:t>
            </a:r>
            <a:r>
              <a:rPr lang="fr-FR" sz="2200" spc="126" dirty="0">
                <a:solidFill>
                  <a:srgbClr val="141414"/>
                </a:solidFill>
                <a:latin typeface="Arial" panose="020B0604020202020204" pitchFamily="34" charset="0"/>
              </a:rPr>
              <a:t>la reconnaissance et l'intégration </a:t>
            </a:r>
            <a:r>
              <a:rPr lang="fr-FR" sz="2200" spc="126" dirty="0" smtClean="0">
                <a:solidFill>
                  <a:srgbClr val="141414"/>
                </a:solidFill>
                <a:latin typeface="Arial" panose="020B0604020202020204" pitchFamily="34" charset="0"/>
              </a:rPr>
              <a:t>des besoins en compétences </a:t>
            </a:r>
            <a:r>
              <a:rPr lang="fr-FR" sz="2200" spc="126" dirty="0">
                <a:solidFill>
                  <a:srgbClr val="141414"/>
                </a:solidFill>
                <a:latin typeface="Arial" panose="020B0604020202020204" pitchFamily="34" charset="0"/>
              </a:rPr>
              <a:t>en </a:t>
            </a:r>
            <a:r>
              <a:rPr lang="fr-FR" sz="2200" spc="126" dirty="0" smtClean="0">
                <a:solidFill>
                  <a:srgbClr val="141414"/>
                </a:solidFill>
                <a:latin typeface="Arial" panose="020B0604020202020204" pitchFamily="34" charset="0"/>
              </a:rPr>
              <a:t>ML dans </a:t>
            </a:r>
            <a:r>
              <a:rPr lang="fr-FR" sz="2200" spc="126" dirty="0">
                <a:solidFill>
                  <a:srgbClr val="141414"/>
                </a:solidFill>
                <a:latin typeface="Arial" panose="020B0604020202020204" pitchFamily="34" charset="0"/>
              </a:rPr>
              <a:t>les cadres de compétences sectorielles et </a:t>
            </a:r>
            <a:r>
              <a:rPr lang="fr-FR" sz="2200" spc="126" dirty="0" smtClean="0">
                <a:solidFill>
                  <a:srgbClr val="141414"/>
                </a:solidFill>
                <a:latin typeface="Arial" panose="020B0604020202020204" pitchFamily="34" charset="0"/>
              </a:rPr>
              <a:t>des </a:t>
            </a:r>
            <a:r>
              <a:rPr lang="fr-FR" sz="2200" spc="126" dirty="0">
                <a:solidFill>
                  <a:srgbClr val="141414"/>
                </a:solidFill>
                <a:latin typeface="Arial" panose="020B0604020202020204" pitchFamily="34" charset="0"/>
              </a:rPr>
              <a:t>systèmes de certification</a:t>
            </a:r>
            <a:r>
              <a:rPr lang="fr-FR" sz="2200" spc="126" dirty="0" smtClean="0">
                <a:solidFill>
                  <a:srgbClr val="141414"/>
                </a:solidFill>
                <a:latin typeface="Arial" panose="020B0604020202020204" pitchFamily="34" charset="0"/>
              </a:rPr>
              <a:t>.</a:t>
            </a:r>
          </a:p>
          <a:p>
            <a:pPr marL="647700" lvl="1" indent="-323850" algn="just">
              <a:lnSpc>
                <a:spcPts val="4200"/>
              </a:lnSpc>
              <a:buFont typeface="Arial"/>
              <a:buChar char="•"/>
            </a:pPr>
            <a:r>
              <a:rPr lang="fr-FR" sz="2200" spc="126" dirty="0" smtClean="0">
                <a:solidFill>
                  <a:srgbClr val="141414"/>
                </a:solidFill>
                <a:latin typeface="Arial" panose="020B0604020202020204" pitchFamily="34" charset="0"/>
              </a:rPr>
              <a:t>Améliorer </a:t>
            </a:r>
            <a:r>
              <a:rPr lang="fr-FR" sz="2200" spc="126" dirty="0">
                <a:solidFill>
                  <a:srgbClr val="141414"/>
                </a:solidFill>
                <a:latin typeface="Arial" panose="020B0604020202020204" pitchFamily="34" charset="0"/>
              </a:rPr>
              <a:t>l'information sur le marché du travail et les compétences en ML au niveau de l'UE. </a:t>
            </a:r>
            <a:endParaRPr lang="fr-FR" sz="2200" spc="126" dirty="0" smtClean="0">
              <a:solidFill>
                <a:srgbClr val="141414"/>
              </a:solidFill>
              <a:latin typeface="Arial" panose="020B0604020202020204" pitchFamily="34" charset="0"/>
            </a:endParaRPr>
          </a:p>
          <a:p>
            <a:pPr marL="647700" lvl="1" indent="-323850" algn="just">
              <a:lnSpc>
                <a:spcPts val="4200"/>
              </a:lnSpc>
              <a:buFont typeface="Arial"/>
              <a:buChar char="•"/>
            </a:pPr>
            <a:r>
              <a:rPr lang="fr-FR" sz="2200" spc="126" dirty="0" smtClean="0">
                <a:solidFill>
                  <a:srgbClr val="141414"/>
                </a:solidFill>
                <a:latin typeface="Arial" panose="020B0604020202020204" pitchFamily="34" charset="0"/>
              </a:rPr>
              <a:t>Le </a:t>
            </a:r>
            <a:r>
              <a:rPr lang="fr-FR" sz="2200" spc="126" dirty="0">
                <a:solidFill>
                  <a:srgbClr val="141414"/>
                </a:solidFill>
                <a:latin typeface="Arial" panose="020B0604020202020204" pitchFamily="34" charset="0"/>
              </a:rPr>
              <a:t>projet </a:t>
            </a:r>
            <a:r>
              <a:rPr lang="fr-FR" sz="2200" spc="126" dirty="0" smtClean="0">
                <a:solidFill>
                  <a:srgbClr val="141414"/>
                </a:solidFill>
                <a:latin typeface="Arial" panose="020B0604020202020204" pitchFamily="34" charset="0"/>
              </a:rPr>
              <a:t>a commencé </a:t>
            </a:r>
            <a:r>
              <a:rPr lang="fr-FR" sz="2200" spc="126" dirty="0">
                <a:solidFill>
                  <a:srgbClr val="141414"/>
                </a:solidFill>
                <a:latin typeface="Arial" panose="020B0604020202020204" pitchFamily="34" charset="0"/>
              </a:rPr>
              <a:t>en septembre 2020 et se terminera en décembre 2022</a:t>
            </a:r>
            <a:r>
              <a:rPr lang="fr-FR" sz="2200" spc="126" dirty="0" smtClean="0">
                <a:solidFill>
                  <a:srgbClr val="141414"/>
                </a:solidFill>
                <a:latin typeface="Arial" panose="020B0604020202020204" pitchFamily="34" charset="0"/>
              </a:rPr>
              <a:t>.</a:t>
            </a:r>
            <a:endParaRPr lang="en-US" sz="2200" spc="126" dirty="0">
              <a:solidFill>
                <a:srgbClr val="141414"/>
              </a:solidFill>
              <a:latin typeface="Arial" panose="020B0604020202020204" pitchFamily="34" charset="0"/>
            </a:endParaRPr>
          </a:p>
        </p:txBody>
      </p:sp>
      <p:pic>
        <p:nvPicPr>
          <p:cNvPr id="5" name="Picture 5"/>
          <p:cNvPicPr>
            <a:picLocks noChangeAspect="1"/>
          </p:cNvPicPr>
          <p:nvPr/>
        </p:nvPicPr>
        <p:blipFill>
          <a:blip r:embed="rId2"/>
          <a:srcRect l="6791"/>
          <a:stretch>
            <a:fillRect/>
          </a:stretch>
        </p:blipFill>
        <p:spPr>
          <a:xfrm>
            <a:off x="0" y="0"/>
            <a:ext cx="6503019" cy="10287000"/>
          </a:xfrm>
          <a:prstGeom prst="rect">
            <a:avLst/>
          </a:prstGeom>
        </p:spPr>
      </p:pic>
      <p:sp>
        <p:nvSpPr>
          <p:cNvPr id="6" name="TextBox 6"/>
          <p:cNvSpPr txBox="1"/>
          <p:nvPr/>
        </p:nvSpPr>
        <p:spPr>
          <a:xfrm>
            <a:off x="6284639" y="758028"/>
            <a:ext cx="12003362" cy="956544"/>
          </a:xfrm>
          <a:prstGeom prst="rect">
            <a:avLst/>
          </a:prstGeom>
        </p:spPr>
        <p:txBody>
          <a:bodyPr wrap="square" lIns="0" tIns="0" rIns="0" bIns="0" rtlCol="0" anchor="t">
            <a:spAutoFit/>
          </a:bodyPr>
          <a:lstStyle/>
          <a:p>
            <a:pPr algn="ctr">
              <a:lnSpc>
                <a:spcPts val="8400"/>
              </a:lnSpc>
              <a:spcBef>
                <a:spcPct val="0"/>
              </a:spcBef>
            </a:pPr>
            <a:r>
              <a:rPr lang="en-US" sz="4400" spc="252" dirty="0">
                <a:solidFill>
                  <a:srgbClr val="273755"/>
                </a:solidFill>
                <a:latin typeface="Arial Black" panose="020B0A04020102020204" pitchFamily="34" charset="0"/>
              </a:rPr>
              <a:t>MACHINA </a:t>
            </a:r>
            <a:r>
              <a:rPr lang="en-US" sz="4400" spc="252" dirty="0" smtClean="0">
                <a:solidFill>
                  <a:srgbClr val="273755"/>
                </a:solidFill>
                <a:latin typeface="Arial Black" panose="020B0A04020102020204" pitchFamily="34" charset="0"/>
              </a:rPr>
              <a:t>: OBJECTIFS DU PROJET</a:t>
            </a:r>
            <a:endParaRPr lang="en-US" sz="4400" spc="252" dirty="0">
              <a:solidFill>
                <a:srgbClr val="273755"/>
              </a:solidFill>
              <a:latin typeface="Arial Black" panose="020B0A040201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8807979" y="-7424"/>
            <a:ext cx="9480021" cy="10294424"/>
          </a:xfrm>
          <a:prstGeom prst="rect">
            <a:avLst/>
          </a:prstGeom>
        </p:spPr>
      </p:pic>
      <p:grpSp>
        <p:nvGrpSpPr>
          <p:cNvPr id="3" name="Group 3"/>
          <p:cNvGrpSpPr/>
          <p:nvPr/>
        </p:nvGrpSpPr>
        <p:grpSpPr>
          <a:xfrm>
            <a:off x="446584" y="2552700"/>
            <a:ext cx="9002216" cy="6774408"/>
            <a:chOff x="0" y="-209551"/>
            <a:chExt cx="13995645" cy="9972548"/>
          </a:xfrm>
        </p:grpSpPr>
        <p:sp>
          <p:nvSpPr>
            <p:cNvPr id="4" name="TextBox 4"/>
            <p:cNvSpPr txBox="1"/>
            <p:nvPr/>
          </p:nvSpPr>
          <p:spPr>
            <a:xfrm>
              <a:off x="0" y="3155650"/>
              <a:ext cx="13995645" cy="6607347"/>
            </a:xfrm>
            <a:prstGeom prst="rect">
              <a:avLst/>
            </a:prstGeom>
          </p:spPr>
          <p:txBody>
            <a:bodyPr lIns="0" tIns="0" rIns="0" bIns="0" rtlCol="0" anchor="t">
              <a:spAutoFit/>
            </a:bodyPr>
            <a:lstStyle/>
            <a:p>
              <a:pPr marL="863599" lvl="1" indent="-431800">
                <a:lnSpc>
                  <a:spcPts val="6959"/>
                </a:lnSpc>
                <a:buFont typeface="Arial"/>
                <a:buChar char="•"/>
              </a:pPr>
              <a:r>
                <a:rPr lang="fr-FR" sz="2400" spc="167" dirty="0">
                  <a:solidFill>
                    <a:srgbClr val="000000"/>
                  </a:solidFill>
                  <a:latin typeface="Arial" panose="020B0604020202020204" pitchFamily="34" charset="0"/>
                </a:rPr>
                <a:t>Les autorités publiques chargées de l'éducation et de l'accréditation.</a:t>
              </a:r>
            </a:p>
            <a:p>
              <a:pPr marL="863599" lvl="1" indent="-431800">
                <a:lnSpc>
                  <a:spcPts val="6959"/>
                </a:lnSpc>
                <a:buFont typeface="Arial"/>
                <a:buChar char="•"/>
              </a:pPr>
              <a:r>
                <a:rPr lang="fr-FR" sz="2400" spc="167" dirty="0">
                  <a:solidFill>
                    <a:srgbClr val="000000"/>
                  </a:solidFill>
                  <a:latin typeface="Arial" panose="020B0604020202020204" pitchFamily="34" charset="0"/>
                </a:rPr>
                <a:t>Travailleurs des TIC ayant besoin d'un e</a:t>
              </a:r>
              <a:r>
                <a:rPr lang="fr-FR" sz="2400" spc="167" dirty="0" smtClean="0">
                  <a:solidFill>
                    <a:srgbClr val="000000"/>
                  </a:solidFill>
                  <a:latin typeface="Arial" panose="020B0604020202020204" pitchFamily="34" charset="0"/>
                </a:rPr>
                <a:t>nseignement </a:t>
              </a:r>
              <a:r>
                <a:rPr lang="fr-FR" sz="2400" spc="167" dirty="0">
                  <a:solidFill>
                    <a:srgbClr val="000000"/>
                  </a:solidFill>
                  <a:latin typeface="Arial" panose="020B0604020202020204" pitchFamily="34" charset="0"/>
                </a:rPr>
                <a:t>et formation professionnels continus.</a:t>
              </a:r>
            </a:p>
            <a:p>
              <a:pPr marL="863599" lvl="1" indent="-431800">
                <a:lnSpc>
                  <a:spcPts val="6959"/>
                </a:lnSpc>
                <a:buFont typeface="Arial"/>
                <a:buChar char="•"/>
              </a:pPr>
              <a:r>
                <a:rPr lang="fr-FR" sz="2400" spc="167" dirty="0">
                  <a:solidFill>
                    <a:srgbClr val="000000"/>
                  </a:solidFill>
                  <a:latin typeface="Arial" panose="020B0604020202020204" pitchFamily="34" charset="0"/>
                </a:rPr>
                <a:t>Prestataires </a:t>
              </a:r>
              <a:r>
                <a:rPr lang="fr-FR" sz="2400" spc="167" dirty="0" smtClean="0">
                  <a:solidFill>
                    <a:srgbClr val="000000"/>
                  </a:solidFill>
                  <a:latin typeface="Arial" panose="020B0604020202020204" pitchFamily="34" charset="0"/>
                </a:rPr>
                <a:t>d'enseignement et de </a:t>
              </a:r>
              <a:r>
                <a:rPr lang="fr-FR" sz="2400" spc="167" dirty="0">
                  <a:solidFill>
                    <a:srgbClr val="000000"/>
                  </a:solidFill>
                  <a:latin typeface="Arial" panose="020B0604020202020204" pitchFamily="34" charset="0"/>
                </a:rPr>
                <a:t>formation.</a:t>
              </a:r>
              <a:endParaRPr lang="en-US" sz="2400" spc="167" dirty="0">
                <a:solidFill>
                  <a:srgbClr val="000000"/>
                </a:solidFill>
                <a:latin typeface="Arial" panose="020B0604020202020204" pitchFamily="34" charset="0"/>
              </a:endParaRPr>
            </a:p>
          </p:txBody>
        </p:sp>
        <p:sp>
          <p:nvSpPr>
            <p:cNvPr id="5" name="TextBox 5"/>
            <p:cNvSpPr txBox="1"/>
            <p:nvPr/>
          </p:nvSpPr>
          <p:spPr>
            <a:xfrm>
              <a:off x="0" y="-209551"/>
              <a:ext cx="12479450" cy="3964408"/>
            </a:xfrm>
            <a:prstGeom prst="rect">
              <a:avLst/>
            </a:prstGeom>
          </p:spPr>
          <p:txBody>
            <a:bodyPr wrap="square" lIns="0" tIns="0" rIns="0" bIns="0" rtlCol="0" anchor="t">
              <a:spAutoFit/>
            </a:bodyPr>
            <a:lstStyle/>
            <a:p>
              <a:pPr marL="863599" lvl="1" indent="-431800">
                <a:lnSpc>
                  <a:spcPts val="6959"/>
                </a:lnSpc>
                <a:buFont typeface="Arial"/>
                <a:buChar char="•"/>
              </a:pPr>
              <a:r>
                <a:rPr lang="fr-FR" sz="2400" spc="167" dirty="0">
                  <a:solidFill>
                    <a:srgbClr val="000000"/>
                  </a:solidFill>
                  <a:latin typeface="Arial" panose="020B0604020202020204" pitchFamily="34" charset="0"/>
                </a:rPr>
                <a:t>Les étudiants de </a:t>
              </a:r>
              <a:r>
                <a:rPr lang="fr-FR" sz="2400" spc="167" dirty="0" smtClean="0">
                  <a:solidFill>
                    <a:srgbClr val="000000"/>
                  </a:solidFill>
                  <a:latin typeface="Arial" panose="020B0604020202020204" pitchFamily="34" charset="0"/>
                </a:rPr>
                <a:t>l‘ I-VET</a:t>
              </a:r>
              <a:r>
                <a:rPr lang="fr-FR" sz="2400" spc="167" dirty="0">
                  <a:solidFill>
                    <a:srgbClr val="000000"/>
                  </a:solidFill>
                  <a:latin typeface="Arial" panose="020B0604020202020204" pitchFamily="34" charset="0"/>
                </a:rPr>
                <a:t>.</a:t>
              </a:r>
            </a:p>
            <a:p>
              <a:pPr marL="863599" lvl="1" indent="-431800">
                <a:lnSpc>
                  <a:spcPts val="6959"/>
                </a:lnSpc>
                <a:buFont typeface="Arial"/>
                <a:buChar char="•"/>
              </a:pPr>
              <a:r>
                <a:rPr lang="fr-FR" sz="2400" spc="167" dirty="0">
                  <a:solidFill>
                    <a:srgbClr val="000000"/>
                  </a:solidFill>
                  <a:latin typeface="Arial" panose="020B0604020202020204" pitchFamily="34" charset="0"/>
                </a:rPr>
                <a:t>Représentants du secteur et partenaires sociaux.</a:t>
              </a:r>
              <a:endParaRPr lang="en-US" sz="2400" spc="167" dirty="0">
                <a:solidFill>
                  <a:srgbClr val="000000"/>
                </a:solidFill>
                <a:latin typeface="Arial" panose="020B0604020202020204" pitchFamily="34" charset="0"/>
              </a:endParaRPr>
            </a:p>
          </p:txBody>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446584" y="1943100"/>
            <a:ext cx="7315200" cy="452212"/>
          </a:xfrm>
          <a:prstGeom prst="rect">
            <a:avLst/>
          </a:prstGeom>
        </p:spPr>
      </p:pic>
      <p:sp>
        <p:nvSpPr>
          <p:cNvPr id="7" name="TextBox 7"/>
          <p:cNvSpPr txBox="1"/>
          <p:nvPr/>
        </p:nvSpPr>
        <p:spPr>
          <a:xfrm>
            <a:off x="76200" y="865882"/>
            <a:ext cx="8361395" cy="1010598"/>
          </a:xfrm>
          <a:prstGeom prst="rect">
            <a:avLst/>
          </a:prstGeom>
        </p:spPr>
        <p:txBody>
          <a:bodyPr wrap="square" lIns="0" tIns="0" rIns="0" bIns="0" rtlCol="0" anchor="t">
            <a:spAutoFit/>
          </a:bodyPr>
          <a:lstStyle/>
          <a:p>
            <a:pPr algn="ctr">
              <a:lnSpc>
                <a:spcPts val="8400"/>
              </a:lnSpc>
              <a:spcBef>
                <a:spcPct val="0"/>
              </a:spcBef>
            </a:pPr>
            <a:r>
              <a:rPr lang="en-US" sz="6000" spc="252" dirty="0" smtClean="0">
                <a:solidFill>
                  <a:srgbClr val="20345E"/>
                </a:solidFill>
                <a:latin typeface="Arial Black" panose="020B0A04020102020204" pitchFamily="34" charset="0"/>
              </a:rPr>
              <a:t>GROUPES CIBLES</a:t>
            </a:r>
            <a:endParaRPr lang="en-US" sz="6000" spc="252" dirty="0">
              <a:solidFill>
                <a:srgbClr val="20345E"/>
              </a:solidFill>
              <a:latin typeface="Arial Black" panose="020B0A040201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508870" y="0"/>
            <a:ext cx="9525" cy="10287000"/>
          </a:xfrm>
          <a:prstGeom prst="rect">
            <a:avLst/>
          </a:prstGeom>
          <a:solidFill>
            <a:srgbClr val="141414"/>
          </a:solidFill>
        </p:spPr>
      </p:sp>
      <p:grpSp>
        <p:nvGrpSpPr>
          <p:cNvPr id="3" name="Group 3"/>
          <p:cNvGrpSpPr/>
          <p:nvPr/>
        </p:nvGrpSpPr>
        <p:grpSpPr>
          <a:xfrm>
            <a:off x="0" y="0"/>
            <a:ext cx="18288000" cy="1642357"/>
            <a:chOff x="0" y="0"/>
            <a:chExt cx="6186311" cy="555563"/>
          </a:xfrm>
        </p:grpSpPr>
        <p:sp>
          <p:nvSpPr>
            <p:cNvPr id="4" name="Freeform 4"/>
            <p:cNvSpPr/>
            <p:nvPr/>
          </p:nvSpPr>
          <p:spPr>
            <a:xfrm>
              <a:off x="0" y="0"/>
              <a:ext cx="6186311" cy="555563"/>
            </a:xfrm>
            <a:custGeom>
              <a:avLst/>
              <a:gdLst/>
              <a:ahLst/>
              <a:cxnLst/>
              <a:rect l="l" t="t" r="r" b="b"/>
              <a:pathLst>
                <a:path w="6186311" h="555563">
                  <a:moveTo>
                    <a:pt x="0" y="0"/>
                  </a:moveTo>
                  <a:lnTo>
                    <a:pt x="6186311" y="0"/>
                  </a:lnTo>
                  <a:lnTo>
                    <a:pt x="6186311" y="555563"/>
                  </a:lnTo>
                  <a:lnTo>
                    <a:pt x="0" y="555563"/>
                  </a:lnTo>
                  <a:close/>
                </a:path>
              </a:pathLst>
            </a:custGeom>
            <a:solidFill>
              <a:srgbClr val="F6F6F6"/>
            </a:solidFill>
          </p:spPr>
        </p:sp>
      </p:grpSp>
      <p:grpSp>
        <p:nvGrpSpPr>
          <p:cNvPr id="5" name="Group 5"/>
          <p:cNvGrpSpPr/>
          <p:nvPr/>
        </p:nvGrpSpPr>
        <p:grpSpPr>
          <a:xfrm>
            <a:off x="1038225" y="9114363"/>
            <a:ext cx="960339" cy="96033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7" name="Group 7"/>
          <p:cNvGrpSpPr/>
          <p:nvPr/>
        </p:nvGrpSpPr>
        <p:grpSpPr>
          <a:xfrm>
            <a:off x="1038225" y="7344001"/>
            <a:ext cx="960339" cy="960339"/>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9" name="Group 9"/>
          <p:cNvGrpSpPr/>
          <p:nvPr/>
        </p:nvGrpSpPr>
        <p:grpSpPr>
          <a:xfrm>
            <a:off x="1038225" y="5529361"/>
            <a:ext cx="960339" cy="960339"/>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11" name="Group 11"/>
          <p:cNvGrpSpPr/>
          <p:nvPr/>
        </p:nvGrpSpPr>
        <p:grpSpPr>
          <a:xfrm>
            <a:off x="1038225" y="3721100"/>
            <a:ext cx="960339" cy="960339"/>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grpSp>
        <p:nvGrpSpPr>
          <p:cNvPr id="13" name="Group 13"/>
          <p:cNvGrpSpPr/>
          <p:nvPr/>
        </p:nvGrpSpPr>
        <p:grpSpPr>
          <a:xfrm>
            <a:off x="1038225" y="1940115"/>
            <a:ext cx="960339" cy="960339"/>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273755"/>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791" y="2050117"/>
            <a:ext cx="834774" cy="643535"/>
          </a:xfrm>
          <a:prstGeom prst="rect">
            <a:avLst/>
          </a:prstGeom>
        </p:spPr>
      </p:pic>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791" y="3879502"/>
            <a:ext cx="834774" cy="643535"/>
          </a:xfrm>
          <a:prstGeom prst="rect">
            <a:avLst/>
          </a:prstGeom>
        </p:spPr>
      </p:pic>
      <p:pic>
        <p:nvPicPr>
          <p:cNvPr id="17"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63791" y="5687763"/>
            <a:ext cx="834774" cy="643535"/>
          </a:xfrm>
          <a:prstGeom prst="rect">
            <a:avLst/>
          </a:prstGeom>
        </p:spPr>
      </p:pic>
      <p:pic>
        <p:nvPicPr>
          <p:cNvPr id="18" name="Picture 18"/>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5346" r="38554"/>
          <a:stretch/>
        </p:blipFill>
        <p:spPr>
          <a:xfrm>
            <a:off x="15495219" y="-38100"/>
            <a:ext cx="2792781" cy="2938554"/>
          </a:xfrm>
          <a:prstGeom prst="rect">
            <a:avLst/>
          </a:prstGeom>
        </p:spPr>
      </p:pic>
      <p:sp>
        <p:nvSpPr>
          <p:cNvPr id="19" name="TextBox 19"/>
          <p:cNvSpPr txBox="1"/>
          <p:nvPr/>
        </p:nvSpPr>
        <p:spPr>
          <a:xfrm>
            <a:off x="2662288" y="9191625"/>
            <a:ext cx="10440095" cy="537711"/>
          </a:xfrm>
          <a:prstGeom prst="rect">
            <a:avLst/>
          </a:prstGeom>
        </p:spPr>
        <p:txBody>
          <a:bodyPr lIns="0" tIns="0" rIns="0" bIns="0" rtlCol="0" anchor="t">
            <a:spAutoFit/>
          </a:bodyPr>
          <a:lstStyle/>
          <a:p>
            <a:pPr>
              <a:lnSpc>
                <a:spcPts val="4760"/>
              </a:lnSpc>
            </a:pPr>
            <a:r>
              <a:rPr lang="en-US" sz="2400" spc="142" dirty="0">
                <a:solidFill>
                  <a:srgbClr val="000000"/>
                </a:solidFill>
                <a:latin typeface="Arial" panose="020B0604020202020204" pitchFamily="34" charset="0"/>
                <a:cs typeface="Arial" panose="020B0604020202020204" pitchFamily="34" charset="0"/>
              </a:rPr>
              <a:t>E1- </a:t>
            </a:r>
            <a:r>
              <a:rPr lang="en-US" sz="2400" spc="142" dirty="0" smtClean="0">
                <a:solidFill>
                  <a:srgbClr val="000000"/>
                </a:solidFill>
                <a:latin typeface="Arial" panose="020B0604020202020204" pitchFamily="34" charset="0"/>
                <a:cs typeface="Arial" panose="020B0604020202020204" pitchFamily="34" charset="0"/>
              </a:rPr>
              <a:t>E5 </a:t>
            </a:r>
            <a:r>
              <a:rPr lang="en-US" sz="2400" spc="142" dirty="0">
                <a:solidFill>
                  <a:srgbClr val="000000"/>
                </a:solidFill>
                <a:latin typeface="Arial" panose="020B0604020202020204" pitchFamily="34" charset="0"/>
                <a:cs typeface="Arial" panose="020B0604020202020204" pitchFamily="34" charset="0"/>
              </a:rPr>
              <a:t>: </a:t>
            </a:r>
            <a:r>
              <a:rPr lang="fr-FR" sz="2400" spc="142" dirty="0" smtClean="0">
                <a:solidFill>
                  <a:srgbClr val="000000"/>
                </a:solidFill>
                <a:latin typeface="Arial" panose="020B0604020202020204" pitchFamily="34" charset="0"/>
                <a:cs typeface="Arial" panose="020B0604020202020204" pitchFamily="34" charset="0"/>
              </a:rPr>
              <a:t>Journées nationales d'information MACHINA</a:t>
            </a:r>
            <a:endParaRPr lang="fr-FR" sz="2400" spc="142" dirty="0">
              <a:solidFill>
                <a:srgbClr val="000000"/>
              </a:solidFill>
              <a:latin typeface="Arial" panose="020B0604020202020204" pitchFamily="34" charset="0"/>
              <a:cs typeface="Arial" panose="020B0604020202020204" pitchFamily="34" charset="0"/>
            </a:endParaRPr>
          </a:p>
        </p:txBody>
      </p:sp>
      <p:sp>
        <p:nvSpPr>
          <p:cNvPr id="20" name="TextBox 20"/>
          <p:cNvSpPr txBox="1"/>
          <p:nvPr/>
        </p:nvSpPr>
        <p:spPr>
          <a:xfrm>
            <a:off x="2662288" y="7200601"/>
            <a:ext cx="13720712" cy="1231106"/>
          </a:xfrm>
          <a:prstGeom prst="rect">
            <a:avLst/>
          </a:prstGeom>
        </p:spPr>
        <p:txBody>
          <a:bodyPr wrap="square" lIns="0" tIns="0" rIns="0" bIns="0" rtlCol="0" anchor="t">
            <a:spAutoFit/>
          </a:bodyPr>
          <a:lstStyle/>
          <a:p>
            <a:pPr>
              <a:lnSpc>
                <a:spcPts val="4760"/>
              </a:lnSpc>
            </a:pPr>
            <a:r>
              <a:rPr lang="en-US" sz="2400" spc="142" dirty="0" smtClean="0">
                <a:solidFill>
                  <a:srgbClr val="000000"/>
                </a:solidFill>
                <a:latin typeface="Arial" panose="020B0604020202020204" pitchFamily="34" charset="0"/>
                <a:cs typeface="Arial" panose="020B0604020202020204" pitchFamily="34" charset="0"/>
              </a:rPr>
              <a:t>O4 : </a:t>
            </a:r>
            <a:r>
              <a:rPr lang="fr-FR" sz="2400" spc="142" dirty="0">
                <a:solidFill>
                  <a:srgbClr val="000000"/>
                </a:solidFill>
                <a:latin typeface="Arial" panose="020B0604020202020204" pitchFamily="34" charset="0"/>
                <a:cs typeface="Arial" panose="020B0604020202020204" pitchFamily="34" charset="0"/>
              </a:rPr>
              <a:t>Cadre pour la reconnaissance et l'intégration des compétences et des exigences en matière de ML dans les systèmes de certification et de normalisation.</a:t>
            </a:r>
            <a:endParaRPr lang="en-US" sz="2400" spc="142" dirty="0">
              <a:solidFill>
                <a:srgbClr val="000000"/>
              </a:solidFill>
              <a:latin typeface="Arial" panose="020B0604020202020204" pitchFamily="34" charset="0"/>
              <a:cs typeface="Arial" panose="020B0604020202020204" pitchFamily="34" charset="0"/>
            </a:endParaRPr>
          </a:p>
        </p:txBody>
      </p:sp>
      <p:sp>
        <p:nvSpPr>
          <p:cNvPr id="21" name="TextBox 21"/>
          <p:cNvSpPr txBox="1"/>
          <p:nvPr/>
        </p:nvSpPr>
        <p:spPr>
          <a:xfrm>
            <a:off x="2662289" y="5669488"/>
            <a:ext cx="13568312" cy="641201"/>
          </a:xfrm>
          <a:prstGeom prst="rect">
            <a:avLst/>
          </a:prstGeom>
        </p:spPr>
        <p:txBody>
          <a:bodyPr wrap="square" lIns="0" tIns="0" rIns="0" bIns="0" rtlCol="0" anchor="t">
            <a:spAutoFit/>
          </a:bodyPr>
          <a:lstStyle/>
          <a:p>
            <a:pPr>
              <a:lnSpc>
                <a:spcPts val="5040"/>
              </a:lnSpc>
            </a:pPr>
            <a:r>
              <a:rPr lang="en-US" sz="2400" spc="151" dirty="0" smtClean="0">
                <a:solidFill>
                  <a:srgbClr val="000000"/>
                </a:solidFill>
                <a:latin typeface="Arial Black" panose="020B0A04020102020204" pitchFamily="34" charset="0"/>
              </a:rPr>
              <a:t>O3 : </a:t>
            </a:r>
            <a:r>
              <a:rPr lang="fr-FR" sz="2400" spc="151" dirty="0">
                <a:solidFill>
                  <a:srgbClr val="000000"/>
                </a:solidFill>
                <a:latin typeface="Arial Black" panose="020B0A04020102020204" pitchFamily="34" charset="0"/>
              </a:rPr>
              <a:t>Infrastructures des cours professionnels ouverts en ligne (VOOC)</a:t>
            </a:r>
            <a:endParaRPr lang="en-US" sz="2400" spc="151" dirty="0">
              <a:solidFill>
                <a:srgbClr val="000000"/>
              </a:solidFill>
              <a:latin typeface="Arial Black" panose="020B0A04020102020204" pitchFamily="34" charset="0"/>
            </a:endParaRPr>
          </a:p>
        </p:txBody>
      </p:sp>
      <p:sp>
        <p:nvSpPr>
          <p:cNvPr id="22" name="TextBox 22"/>
          <p:cNvSpPr txBox="1"/>
          <p:nvPr/>
        </p:nvSpPr>
        <p:spPr>
          <a:xfrm>
            <a:off x="1518395" y="249679"/>
            <a:ext cx="13572777" cy="1010598"/>
          </a:xfrm>
          <a:prstGeom prst="rect">
            <a:avLst/>
          </a:prstGeom>
        </p:spPr>
        <p:txBody>
          <a:bodyPr wrap="square" lIns="0" tIns="0" rIns="0" bIns="0" rtlCol="0" anchor="t">
            <a:spAutoFit/>
          </a:bodyPr>
          <a:lstStyle/>
          <a:p>
            <a:pPr algn="ctr">
              <a:lnSpc>
                <a:spcPts val="8400"/>
              </a:lnSpc>
              <a:spcBef>
                <a:spcPct val="0"/>
              </a:spcBef>
            </a:pPr>
            <a:r>
              <a:rPr lang="en-US" sz="6000" spc="252" dirty="0" smtClean="0">
                <a:solidFill>
                  <a:srgbClr val="20345E"/>
                </a:solidFill>
                <a:latin typeface="Arial Black" panose="020B0A04020102020204" pitchFamily="34" charset="0"/>
              </a:rPr>
              <a:t>RÉSULTATS PRINCIPAUX</a:t>
            </a:r>
            <a:endParaRPr lang="en-US" sz="6000" spc="252" dirty="0">
              <a:solidFill>
                <a:srgbClr val="20345E"/>
              </a:solidFill>
              <a:latin typeface="Arial Black" panose="020B0A04020102020204" pitchFamily="34" charset="0"/>
            </a:endParaRPr>
          </a:p>
        </p:txBody>
      </p:sp>
      <p:sp>
        <p:nvSpPr>
          <p:cNvPr id="23" name="TextBox 23"/>
          <p:cNvSpPr txBox="1"/>
          <p:nvPr/>
        </p:nvSpPr>
        <p:spPr>
          <a:xfrm>
            <a:off x="2657806" y="3811494"/>
            <a:ext cx="13496594" cy="641201"/>
          </a:xfrm>
          <a:prstGeom prst="rect">
            <a:avLst/>
          </a:prstGeom>
        </p:spPr>
        <p:txBody>
          <a:bodyPr wrap="square" lIns="0" tIns="0" rIns="0" bIns="0" rtlCol="0" anchor="t">
            <a:spAutoFit/>
          </a:bodyPr>
          <a:lstStyle/>
          <a:p>
            <a:pPr>
              <a:lnSpc>
                <a:spcPts val="5040"/>
              </a:lnSpc>
            </a:pPr>
            <a:r>
              <a:rPr lang="en-US" sz="2400" spc="151" dirty="0" smtClean="0">
                <a:solidFill>
                  <a:srgbClr val="000000"/>
                </a:solidFill>
                <a:latin typeface="Arial Black" panose="020B0A04020102020204" pitchFamily="34" charset="0"/>
              </a:rPr>
              <a:t>O2 : </a:t>
            </a:r>
            <a:r>
              <a:rPr lang="fr-FR" sz="2400" spc="151" dirty="0">
                <a:solidFill>
                  <a:srgbClr val="000000"/>
                </a:solidFill>
                <a:latin typeface="Arial Black" panose="020B0A04020102020204" pitchFamily="34" charset="0"/>
              </a:rPr>
              <a:t>Structure du programme MACHINA et ressources éducatives libres</a:t>
            </a:r>
            <a:endParaRPr lang="en-US" sz="2400" spc="151" dirty="0">
              <a:solidFill>
                <a:srgbClr val="000000"/>
              </a:solidFill>
              <a:latin typeface="Arial Black" panose="020B0A04020102020204" pitchFamily="34" charset="0"/>
            </a:endParaRPr>
          </a:p>
        </p:txBody>
      </p:sp>
      <p:sp>
        <p:nvSpPr>
          <p:cNvPr id="24" name="TextBox 24"/>
          <p:cNvSpPr txBox="1"/>
          <p:nvPr/>
        </p:nvSpPr>
        <p:spPr>
          <a:xfrm>
            <a:off x="2662288" y="2080242"/>
            <a:ext cx="12653912" cy="641201"/>
          </a:xfrm>
          <a:prstGeom prst="rect">
            <a:avLst/>
          </a:prstGeom>
        </p:spPr>
        <p:txBody>
          <a:bodyPr wrap="square" lIns="0" tIns="0" rIns="0" bIns="0" rtlCol="0" anchor="t">
            <a:spAutoFit/>
          </a:bodyPr>
          <a:lstStyle/>
          <a:p>
            <a:pPr>
              <a:lnSpc>
                <a:spcPts val="5040"/>
              </a:lnSpc>
            </a:pPr>
            <a:r>
              <a:rPr lang="en-US" sz="2400" spc="151" dirty="0" smtClean="0">
                <a:solidFill>
                  <a:srgbClr val="000000"/>
                </a:solidFill>
                <a:latin typeface="Arial Black" panose="020B0A04020102020204" pitchFamily="34" charset="0"/>
              </a:rPr>
              <a:t>O1 : </a:t>
            </a:r>
            <a:r>
              <a:rPr lang="fr-FR" sz="2400" spc="151" dirty="0">
                <a:solidFill>
                  <a:srgbClr val="000000"/>
                </a:solidFill>
                <a:latin typeface="Arial Black" panose="020B0A04020102020204" pitchFamily="34" charset="0"/>
              </a:rPr>
              <a:t>Résultats d'apprentissage de l'apprentissage automatique (ML)</a:t>
            </a:r>
            <a:endParaRPr lang="en-US" sz="2400" spc="151" dirty="0">
              <a:solidFill>
                <a:srgbClr val="000000"/>
              </a:solidFill>
              <a:latin typeface="Arial Black" panose="020B0A040201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8202769" cy="10287000"/>
            <a:chOff x="0" y="0"/>
            <a:chExt cx="2774764" cy="3479800"/>
          </a:xfrm>
        </p:grpSpPr>
        <p:sp>
          <p:nvSpPr>
            <p:cNvPr id="3" name="Freeform 3"/>
            <p:cNvSpPr/>
            <p:nvPr/>
          </p:nvSpPr>
          <p:spPr>
            <a:xfrm>
              <a:off x="0" y="0"/>
              <a:ext cx="2774764" cy="3479800"/>
            </a:xfrm>
            <a:custGeom>
              <a:avLst/>
              <a:gdLst/>
              <a:ahLst/>
              <a:cxnLst/>
              <a:rect l="l" t="t" r="r" b="b"/>
              <a:pathLst>
                <a:path w="2774764" h="3479800">
                  <a:moveTo>
                    <a:pt x="0" y="0"/>
                  </a:moveTo>
                  <a:lnTo>
                    <a:pt x="2774764" y="0"/>
                  </a:lnTo>
                  <a:lnTo>
                    <a:pt x="2774764" y="3479800"/>
                  </a:lnTo>
                  <a:lnTo>
                    <a:pt x="0" y="3479800"/>
                  </a:lnTo>
                  <a:close/>
                </a:path>
              </a:pathLst>
            </a:custGeom>
            <a:solidFill>
              <a:srgbClr val="FFFFFF"/>
            </a:solidFill>
          </p:spPr>
        </p:sp>
      </p:grpSp>
      <p:grpSp>
        <p:nvGrpSpPr>
          <p:cNvPr id="4" name="Group 4"/>
          <p:cNvGrpSpPr/>
          <p:nvPr/>
        </p:nvGrpSpPr>
        <p:grpSpPr>
          <a:xfrm>
            <a:off x="8544657" y="5676900"/>
            <a:ext cx="1009489" cy="1008227"/>
            <a:chOff x="0" y="0"/>
            <a:chExt cx="1345985" cy="1344302"/>
          </a:xfrm>
        </p:grpSpPr>
        <p:pic>
          <p:nvPicPr>
            <p:cNvPr id="5" name="Picture 5"/>
            <p:cNvPicPr>
              <a:picLocks noChangeAspect="1"/>
            </p:cNvPicPr>
            <p:nvPr/>
          </p:nvPicPr>
          <p:blipFill>
            <a:blip r:embed="rId2"/>
            <a:srcRect/>
            <a:stretch>
              <a:fillRect/>
            </a:stretch>
          </p:blipFill>
          <p:spPr>
            <a:xfrm>
              <a:off x="0" y="0"/>
              <a:ext cx="1345985" cy="1344302"/>
            </a:xfrm>
            <a:prstGeom prst="rect">
              <a:avLst/>
            </a:prstGeom>
          </p:spPr>
        </p:pic>
        <p:grpSp>
          <p:nvGrpSpPr>
            <p:cNvPr id="6" name="Group 6"/>
            <p:cNvGrpSpPr/>
            <p:nvPr/>
          </p:nvGrpSpPr>
          <p:grpSpPr>
            <a:xfrm>
              <a:off x="227927" y="227086"/>
              <a:ext cx="890131" cy="89013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8D6F6"/>
              </a:solidFill>
            </p:spPr>
          </p:sp>
        </p:grpSp>
      </p:grpSp>
      <p:grpSp>
        <p:nvGrpSpPr>
          <p:cNvPr id="8" name="Group 8"/>
          <p:cNvGrpSpPr/>
          <p:nvPr/>
        </p:nvGrpSpPr>
        <p:grpSpPr>
          <a:xfrm>
            <a:off x="8544657" y="4008144"/>
            <a:ext cx="1009489" cy="1008227"/>
            <a:chOff x="0" y="0"/>
            <a:chExt cx="1345985" cy="1344302"/>
          </a:xfrm>
        </p:grpSpPr>
        <p:pic>
          <p:nvPicPr>
            <p:cNvPr id="9" name="Picture 9"/>
            <p:cNvPicPr>
              <a:picLocks noChangeAspect="1"/>
            </p:cNvPicPr>
            <p:nvPr/>
          </p:nvPicPr>
          <p:blipFill>
            <a:blip r:embed="rId2"/>
            <a:srcRect/>
            <a:stretch>
              <a:fillRect/>
            </a:stretch>
          </p:blipFill>
          <p:spPr>
            <a:xfrm>
              <a:off x="0" y="0"/>
              <a:ext cx="1345985" cy="1344302"/>
            </a:xfrm>
            <a:prstGeom prst="rect">
              <a:avLst/>
            </a:prstGeom>
          </p:spPr>
        </p:pic>
        <p:grpSp>
          <p:nvGrpSpPr>
            <p:cNvPr id="10" name="Group 10"/>
            <p:cNvGrpSpPr/>
            <p:nvPr/>
          </p:nvGrpSpPr>
          <p:grpSpPr>
            <a:xfrm>
              <a:off x="227927" y="227086"/>
              <a:ext cx="890131" cy="890131"/>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8D6F6"/>
              </a:solidFill>
            </p:spPr>
          </p:sp>
        </p:grpSp>
      </p:grpSp>
      <p:sp>
        <p:nvSpPr>
          <p:cNvPr id="12" name="TextBox 12"/>
          <p:cNvSpPr txBox="1"/>
          <p:nvPr/>
        </p:nvSpPr>
        <p:spPr>
          <a:xfrm>
            <a:off x="8307791" y="457200"/>
            <a:ext cx="9675409" cy="2154436"/>
          </a:xfrm>
          <a:prstGeom prst="rect">
            <a:avLst/>
          </a:prstGeom>
        </p:spPr>
        <p:txBody>
          <a:bodyPr wrap="square" lIns="0" tIns="0" rIns="0" bIns="0" rtlCol="0" anchor="t">
            <a:spAutoFit/>
          </a:bodyPr>
          <a:lstStyle/>
          <a:p>
            <a:pPr algn="ctr">
              <a:lnSpc>
                <a:spcPts val="8400"/>
              </a:lnSpc>
              <a:spcBef>
                <a:spcPct val="0"/>
              </a:spcBef>
            </a:pPr>
            <a:r>
              <a:rPr lang="en-US" sz="5400" spc="252" dirty="0" smtClean="0">
                <a:solidFill>
                  <a:srgbClr val="273755"/>
                </a:solidFill>
                <a:latin typeface="Arial Black" panose="020B0A04020102020204" pitchFamily="34" charset="0"/>
              </a:rPr>
              <a:t>AVANCEMENT DES ACTIVITÉS</a:t>
            </a:r>
            <a:endParaRPr lang="en-US" sz="5400" spc="252" dirty="0">
              <a:solidFill>
                <a:srgbClr val="273755"/>
              </a:solidFill>
              <a:latin typeface="Arial Black" panose="020B0A04020102020204" pitchFamily="34" charset="0"/>
            </a:endParaRPr>
          </a:p>
        </p:txBody>
      </p:sp>
      <p:pic>
        <p:nvPicPr>
          <p:cNvPr id="13" name="Picture 13"/>
          <p:cNvPicPr>
            <a:picLocks noChangeAspect="1"/>
          </p:cNvPicPr>
          <p:nvPr/>
        </p:nvPicPr>
        <p:blipFill>
          <a:blip r:embed="rId3"/>
          <a:srcRect/>
          <a:stretch>
            <a:fillRect/>
          </a:stretch>
        </p:blipFill>
        <p:spPr>
          <a:xfrm>
            <a:off x="1977662" y="2296889"/>
            <a:ext cx="4616227" cy="649234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5859" y="1333500"/>
            <a:ext cx="7851504" cy="7894565"/>
          </a:xfrm>
          <a:prstGeom prst="rect">
            <a:avLst/>
          </a:prstGeom>
        </p:spPr>
      </p:pic>
      <p:sp>
        <p:nvSpPr>
          <p:cNvPr id="15" name="TextBox 15"/>
          <p:cNvSpPr txBox="1"/>
          <p:nvPr/>
        </p:nvSpPr>
        <p:spPr>
          <a:xfrm>
            <a:off x="8717091" y="2540854"/>
            <a:ext cx="9266109" cy="1176284"/>
          </a:xfrm>
          <a:prstGeom prst="rect">
            <a:avLst/>
          </a:prstGeom>
        </p:spPr>
        <p:txBody>
          <a:bodyPr wrap="square" lIns="0" tIns="0" rIns="0" bIns="0" rtlCol="0" anchor="t">
            <a:spAutoFit/>
          </a:bodyPr>
          <a:lstStyle/>
          <a:p>
            <a:pPr>
              <a:lnSpc>
                <a:spcPts val="4899"/>
              </a:lnSpc>
              <a:spcBef>
                <a:spcPct val="0"/>
              </a:spcBef>
              <a:tabLst>
                <a:tab pos="712788" algn="l"/>
              </a:tabLst>
            </a:pPr>
            <a:r>
              <a:rPr lang="en-US" sz="2400" spc="146" dirty="0" smtClean="0">
                <a:solidFill>
                  <a:srgbClr val="000000"/>
                </a:solidFill>
                <a:latin typeface="Montserrat Classic Bold"/>
              </a:rPr>
              <a:t>O1 : </a:t>
            </a:r>
            <a:r>
              <a:rPr lang="fr-FR" sz="2400" spc="151" dirty="0">
                <a:solidFill>
                  <a:srgbClr val="000000"/>
                </a:solidFill>
                <a:latin typeface="Arial Black" panose="020B0A04020102020204" pitchFamily="34" charset="0"/>
              </a:rPr>
              <a:t>Résultats d'apprentissage de l'apprentissage </a:t>
            </a:r>
            <a:r>
              <a:rPr lang="fr-FR" sz="2400" spc="151" dirty="0" smtClean="0">
                <a:solidFill>
                  <a:srgbClr val="000000"/>
                </a:solidFill>
                <a:latin typeface="Arial Black" panose="020B0A04020102020204" pitchFamily="34" charset="0"/>
              </a:rPr>
              <a:t>	automatique </a:t>
            </a:r>
            <a:r>
              <a:rPr lang="fr-FR" sz="2400" spc="151" dirty="0">
                <a:solidFill>
                  <a:srgbClr val="000000"/>
                </a:solidFill>
                <a:latin typeface="Arial Black" panose="020B0A04020102020204" pitchFamily="34" charset="0"/>
              </a:rPr>
              <a:t>(ML</a:t>
            </a:r>
            <a:r>
              <a:rPr lang="fr-FR" sz="2400" spc="151" dirty="0" smtClean="0">
                <a:solidFill>
                  <a:srgbClr val="000000"/>
                </a:solidFill>
                <a:latin typeface="Arial Black" panose="020B0A04020102020204" pitchFamily="34" charset="0"/>
              </a:rPr>
              <a:t>)</a:t>
            </a:r>
            <a:endParaRPr lang="en-US" sz="2400" spc="146" dirty="0">
              <a:solidFill>
                <a:srgbClr val="000000"/>
              </a:solidFill>
              <a:latin typeface="Montserrat Classic Bold"/>
            </a:endParaRPr>
          </a:p>
        </p:txBody>
      </p:sp>
      <p:sp>
        <p:nvSpPr>
          <p:cNvPr id="17" name="TextBox 17"/>
          <p:cNvSpPr txBox="1"/>
          <p:nvPr/>
        </p:nvSpPr>
        <p:spPr>
          <a:xfrm>
            <a:off x="9906951" y="3950994"/>
            <a:ext cx="8076250" cy="1615827"/>
          </a:xfrm>
          <a:prstGeom prst="rect">
            <a:avLst/>
          </a:prstGeom>
        </p:spPr>
        <p:txBody>
          <a:bodyPr wrap="square" lIns="0" tIns="0" rIns="0" bIns="0" rtlCol="0" anchor="t">
            <a:spAutoFit/>
          </a:bodyPr>
          <a:lstStyle/>
          <a:p>
            <a:pPr>
              <a:lnSpc>
                <a:spcPts val="4199"/>
              </a:lnSpc>
            </a:pPr>
            <a:r>
              <a:rPr lang="fr-FR" sz="2400" spc="125" dirty="0">
                <a:solidFill>
                  <a:srgbClr val="000000"/>
                </a:solidFill>
                <a:latin typeface="Arial" panose="020B0604020202020204" pitchFamily="34" charset="0"/>
              </a:rPr>
              <a:t>Collecte de preuves sur les </a:t>
            </a:r>
            <a:r>
              <a:rPr lang="fr-FR" sz="2400" spc="125" dirty="0" smtClean="0">
                <a:solidFill>
                  <a:srgbClr val="000000"/>
                </a:solidFill>
                <a:latin typeface="Arial" panose="020B0604020202020204" pitchFamily="34" charset="0"/>
              </a:rPr>
              <a:t>besoins </a:t>
            </a:r>
            <a:r>
              <a:rPr lang="fr-FR" sz="2400" spc="125" dirty="0">
                <a:solidFill>
                  <a:srgbClr val="000000"/>
                </a:solidFill>
                <a:latin typeface="Arial" panose="020B0604020202020204" pitchFamily="34" charset="0"/>
              </a:rPr>
              <a:t>du </a:t>
            </a:r>
            <a:r>
              <a:rPr lang="fr-FR" sz="2400" spc="125" dirty="0" smtClean="0">
                <a:solidFill>
                  <a:srgbClr val="000000"/>
                </a:solidFill>
                <a:latin typeface="Arial" panose="020B0604020202020204" pitchFamily="34" charset="0"/>
              </a:rPr>
              <a:t>marché du travail en terme de </a:t>
            </a:r>
            <a:r>
              <a:rPr lang="fr-FR" sz="2400" spc="125" dirty="0">
                <a:solidFill>
                  <a:srgbClr val="000000"/>
                </a:solidFill>
                <a:latin typeface="Arial" panose="020B0604020202020204" pitchFamily="34" charset="0"/>
              </a:rPr>
              <a:t>compétences en </a:t>
            </a:r>
            <a:r>
              <a:rPr lang="fr-FR" sz="2400" spc="125" dirty="0" smtClean="0">
                <a:solidFill>
                  <a:srgbClr val="000000"/>
                </a:solidFill>
                <a:latin typeface="Arial" panose="020B0604020202020204" pitchFamily="34" charset="0"/>
              </a:rPr>
              <a:t>apprentissage automatique (ML).</a:t>
            </a:r>
            <a:endParaRPr lang="en-US" sz="2400" spc="125" dirty="0">
              <a:solidFill>
                <a:srgbClr val="000000"/>
              </a:solidFill>
              <a:latin typeface="Arial" panose="020B0604020202020204" pitchFamily="34" charset="0"/>
            </a:endParaRPr>
          </a:p>
        </p:txBody>
      </p:sp>
      <p:sp>
        <p:nvSpPr>
          <p:cNvPr id="18" name="TextBox 18"/>
          <p:cNvSpPr txBox="1"/>
          <p:nvPr/>
        </p:nvSpPr>
        <p:spPr>
          <a:xfrm>
            <a:off x="9906950" y="5610225"/>
            <a:ext cx="7699736" cy="2154436"/>
          </a:xfrm>
          <a:prstGeom prst="rect">
            <a:avLst/>
          </a:prstGeom>
        </p:spPr>
        <p:txBody>
          <a:bodyPr lIns="0" tIns="0" rIns="0" bIns="0" rtlCol="0" anchor="t">
            <a:spAutoFit/>
          </a:bodyPr>
          <a:lstStyle/>
          <a:p>
            <a:pPr>
              <a:lnSpc>
                <a:spcPts val="4200"/>
              </a:lnSpc>
            </a:pPr>
            <a:r>
              <a:rPr lang="fr-FR" sz="2400" spc="105" dirty="0" smtClean="0">
                <a:solidFill>
                  <a:srgbClr val="000000"/>
                </a:solidFill>
                <a:latin typeface="Arial" panose="020B0604020202020204" pitchFamily="34" charset="0"/>
              </a:rPr>
              <a:t>Définition des </a:t>
            </a:r>
            <a:r>
              <a:rPr lang="fr-FR" sz="2400" spc="105" dirty="0">
                <a:solidFill>
                  <a:srgbClr val="000000"/>
                </a:solidFill>
                <a:latin typeface="Arial" panose="020B0604020202020204" pitchFamily="34" charset="0"/>
              </a:rPr>
              <a:t>résultats d'apprentissage MACHINA </a:t>
            </a:r>
            <a:r>
              <a:rPr lang="fr-FR" sz="2400" spc="105" dirty="0" smtClean="0">
                <a:solidFill>
                  <a:srgbClr val="000000"/>
                </a:solidFill>
                <a:latin typeface="Arial" panose="020B0604020202020204" pitchFamily="34" charset="0"/>
              </a:rPr>
              <a:t>sur la base de l'analyse </a:t>
            </a:r>
            <a:r>
              <a:rPr lang="fr-FR" sz="2400" spc="105" dirty="0">
                <a:solidFill>
                  <a:srgbClr val="000000"/>
                </a:solidFill>
                <a:latin typeface="Arial" panose="020B0604020202020204" pitchFamily="34" charset="0"/>
              </a:rPr>
              <a:t>des preuves collectées et en identifiant les connaissances, les aptitudes et les compétences nécessaires pour chaque unité.</a:t>
            </a:r>
            <a:endParaRPr lang="en-US" sz="2400" spc="105" dirty="0">
              <a:solidFill>
                <a:srgbClr val="000000"/>
              </a:solidFill>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170503" y="5295900"/>
            <a:ext cx="6544747" cy="388772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r="59443" b="41568"/>
          <a:stretch>
            <a:fillRect/>
          </a:stretch>
        </p:blipFill>
        <p:spPr>
          <a:xfrm>
            <a:off x="1028700" y="5137276"/>
            <a:ext cx="2966782" cy="194290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l="74242" t="36440"/>
          <a:stretch>
            <a:fillRect/>
          </a:stretch>
        </p:blipFill>
        <p:spPr>
          <a:xfrm>
            <a:off x="5975115" y="7239763"/>
            <a:ext cx="1884213" cy="211341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487400" y="0"/>
            <a:ext cx="4765964" cy="5472571"/>
          </a:xfrm>
          <a:prstGeom prst="rect">
            <a:avLst/>
          </a:prstGeom>
        </p:spPr>
      </p:pic>
      <p:sp>
        <p:nvSpPr>
          <p:cNvPr id="6" name="TextBox 6"/>
          <p:cNvSpPr txBox="1"/>
          <p:nvPr/>
        </p:nvSpPr>
        <p:spPr>
          <a:xfrm>
            <a:off x="8507127" y="5754616"/>
            <a:ext cx="8561673" cy="3770263"/>
          </a:xfrm>
          <a:prstGeom prst="rect">
            <a:avLst/>
          </a:prstGeom>
        </p:spPr>
        <p:txBody>
          <a:bodyPr wrap="square" lIns="0" tIns="0" rIns="0" bIns="0" rtlCol="0" anchor="t">
            <a:spAutoFit/>
          </a:bodyPr>
          <a:lstStyle/>
          <a:p>
            <a:pPr marL="647703" lvl="1" indent="-323852">
              <a:lnSpc>
                <a:spcPts val="4200"/>
              </a:lnSpc>
              <a:buFont typeface="Arial"/>
              <a:buChar char="•"/>
            </a:pPr>
            <a:r>
              <a:rPr lang="fr-FR" sz="2400" dirty="0">
                <a:solidFill>
                  <a:srgbClr val="000000"/>
                </a:solidFill>
                <a:latin typeface="Arial" panose="020B0604020202020204" pitchFamily="34" charset="0"/>
              </a:rPr>
              <a:t>1 paragraphe d'introduction, 3-4 pages de notes de cours et 1 fichier de présentation avec 15-20 diapositives pour chaque leçon </a:t>
            </a:r>
            <a:r>
              <a:rPr lang="fr-FR" sz="2400" dirty="0" smtClean="0">
                <a:solidFill>
                  <a:srgbClr val="000000"/>
                </a:solidFill>
                <a:latin typeface="Arial" panose="020B0604020202020204" pitchFamily="34" charset="0"/>
              </a:rPr>
              <a:t>d'une unité d’apprentissage (Learning Unit – LU). </a:t>
            </a:r>
            <a:endParaRPr lang="fr-FR" sz="2400" dirty="0">
              <a:solidFill>
                <a:srgbClr val="000000"/>
              </a:solidFill>
              <a:latin typeface="Arial" panose="020B0604020202020204" pitchFamily="34" charset="0"/>
            </a:endParaRPr>
          </a:p>
          <a:p>
            <a:pPr marL="647703" lvl="1" indent="-323852">
              <a:lnSpc>
                <a:spcPts val="4200"/>
              </a:lnSpc>
              <a:buFont typeface="Arial"/>
              <a:buChar char="•"/>
            </a:pPr>
            <a:r>
              <a:rPr lang="fr-FR" sz="2400" dirty="0">
                <a:solidFill>
                  <a:srgbClr val="000000"/>
                </a:solidFill>
                <a:latin typeface="Arial" panose="020B0604020202020204" pitchFamily="34" charset="0"/>
              </a:rPr>
              <a:t>10 questions et réponses, 2 études de cas, 2 exercices pratiques, 15 questions à choix multiples (pour chaque unité d'apprentissage).</a:t>
            </a:r>
            <a:endParaRPr lang="en-US" sz="2400" dirty="0">
              <a:solidFill>
                <a:srgbClr val="000000"/>
              </a:solidFill>
              <a:latin typeface="Arial" panose="020B0604020202020204" pitchFamily="34" charset="0"/>
            </a:endParaRPr>
          </a:p>
        </p:txBody>
      </p:sp>
      <p:sp>
        <p:nvSpPr>
          <p:cNvPr id="7" name="TextBox 7"/>
          <p:cNvSpPr txBox="1"/>
          <p:nvPr/>
        </p:nvSpPr>
        <p:spPr>
          <a:xfrm>
            <a:off x="1028700" y="457200"/>
            <a:ext cx="13601700" cy="107721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Arial Black" panose="020B0A04020102020204" pitchFamily="34" charset="0"/>
              </a:rPr>
              <a:t>AVANCEMENT DES ACTIVITÉS</a:t>
            </a:r>
            <a:endParaRPr lang="en-US" sz="6000" spc="252" dirty="0">
              <a:solidFill>
                <a:srgbClr val="273755"/>
              </a:solidFill>
              <a:latin typeface="Arial Black" panose="020B0A04020102020204" pitchFamily="34" charset="0"/>
            </a:endParaRPr>
          </a:p>
        </p:txBody>
      </p:sp>
      <p:sp>
        <p:nvSpPr>
          <p:cNvPr id="8" name="TextBox 8"/>
          <p:cNvSpPr txBox="1"/>
          <p:nvPr/>
        </p:nvSpPr>
        <p:spPr>
          <a:xfrm>
            <a:off x="1028700" y="1789710"/>
            <a:ext cx="13373100" cy="628377"/>
          </a:xfrm>
          <a:prstGeom prst="rect">
            <a:avLst/>
          </a:prstGeom>
        </p:spPr>
        <p:txBody>
          <a:bodyPr wrap="square" lIns="0" tIns="0" rIns="0" bIns="0" rtlCol="0" anchor="t">
            <a:spAutoFit/>
          </a:bodyPr>
          <a:lstStyle/>
          <a:p>
            <a:pPr>
              <a:lnSpc>
                <a:spcPts val="4900"/>
              </a:lnSpc>
              <a:spcBef>
                <a:spcPct val="0"/>
              </a:spcBef>
            </a:pPr>
            <a:r>
              <a:rPr lang="en-US" sz="2400" dirty="0" smtClean="0">
                <a:solidFill>
                  <a:srgbClr val="000000"/>
                </a:solidFill>
                <a:latin typeface="Montserrat Classic Bold"/>
              </a:rPr>
              <a:t>O2 : </a:t>
            </a:r>
            <a:r>
              <a:rPr lang="fr-FR" sz="2400" spc="151" dirty="0">
                <a:solidFill>
                  <a:srgbClr val="000000"/>
                </a:solidFill>
                <a:latin typeface="Arial Black" panose="020B0A04020102020204" pitchFamily="34" charset="0"/>
              </a:rPr>
              <a:t>Structure du programme MACHINA et ressources éducatives libres</a:t>
            </a:r>
            <a:endParaRPr lang="en-US" sz="2400" dirty="0">
              <a:solidFill>
                <a:srgbClr val="000000"/>
              </a:solidFill>
              <a:latin typeface="Montserrat Classic Bold"/>
            </a:endParaRPr>
          </a:p>
        </p:txBody>
      </p:sp>
      <p:sp>
        <p:nvSpPr>
          <p:cNvPr id="9" name="TextBox 9"/>
          <p:cNvSpPr txBox="1"/>
          <p:nvPr/>
        </p:nvSpPr>
        <p:spPr>
          <a:xfrm>
            <a:off x="1028700" y="2700132"/>
            <a:ext cx="15640197" cy="1551194"/>
          </a:xfrm>
          <a:prstGeom prst="rect">
            <a:avLst/>
          </a:prstGeom>
        </p:spPr>
        <p:txBody>
          <a:bodyPr lIns="0" tIns="0" rIns="0" bIns="0" rtlCol="0" anchor="t">
            <a:spAutoFit/>
          </a:bodyPr>
          <a:lstStyle/>
          <a:p>
            <a:pPr algn="just">
              <a:lnSpc>
                <a:spcPts val="4200"/>
              </a:lnSpc>
            </a:pPr>
            <a:r>
              <a:rPr lang="fr-FR" sz="2400" dirty="0">
                <a:solidFill>
                  <a:srgbClr val="000000"/>
                </a:solidFill>
                <a:latin typeface="Arial" panose="020B0604020202020204" pitchFamily="34" charset="0"/>
              </a:rPr>
              <a:t>Les principaux résultats sont les suivants :</a:t>
            </a:r>
          </a:p>
          <a:p>
            <a:pPr marL="342900" indent="-342900" algn="just">
              <a:lnSpc>
                <a:spcPts val="4200"/>
              </a:lnSpc>
              <a:buFont typeface="Arial" panose="020B0604020202020204" pitchFamily="34" charset="0"/>
              <a:buChar char="•"/>
            </a:pPr>
            <a:r>
              <a:rPr lang="fr-FR" sz="2400" dirty="0">
                <a:solidFill>
                  <a:srgbClr val="000000"/>
                </a:solidFill>
                <a:latin typeface="Arial" panose="020B0604020202020204" pitchFamily="34" charset="0"/>
              </a:rPr>
              <a:t>Conception de la structure du programme d'études en regroupant les résultats d'apprentissage en unités.</a:t>
            </a:r>
          </a:p>
          <a:p>
            <a:pPr marL="342900" indent="-342900" algn="just">
              <a:lnSpc>
                <a:spcPts val="4200"/>
              </a:lnSpc>
              <a:buFont typeface="Arial" panose="020B0604020202020204" pitchFamily="34" charset="0"/>
              <a:buChar char="•"/>
            </a:pPr>
            <a:r>
              <a:rPr lang="fr-FR" sz="2400" dirty="0">
                <a:solidFill>
                  <a:srgbClr val="000000"/>
                </a:solidFill>
                <a:latin typeface="Arial" panose="020B0604020202020204" pitchFamily="34" charset="0"/>
              </a:rPr>
              <a:t>Début du développement des ressources pédagogiques.</a:t>
            </a:r>
            <a:endParaRPr lang="en-US" sz="2400" dirty="0">
              <a:solidFill>
                <a:srgbClr val="000000"/>
              </a:solidFill>
              <a:latin typeface="Arial" panose="020B0604020202020204" pitchFamily="34" charset="0"/>
            </a:endParaRPr>
          </a:p>
        </p:txBody>
      </p:sp>
      <p:sp>
        <p:nvSpPr>
          <p:cNvPr id="10" name="TextBox 10"/>
          <p:cNvSpPr txBox="1"/>
          <p:nvPr/>
        </p:nvSpPr>
        <p:spPr>
          <a:xfrm>
            <a:off x="8507127" y="5147735"/>
            <a:ext cx="8692080" cy="538609"/>
          </a:xfrm>
          <a:prstGeom prst="rect">
            <a:avLst/>
          </a:prstGeom>
        </p:spPr>
        <p:txBody>
          <a:bodyPr wrap="square" lIns="0" tIns="0" rIns="0" bIns="0" rtlCol="0" anchor="t">
            <a:spAutoFit/>
          </a:bodyPr>
          <a:lstStyle/>
          <a:p>
            <a:pPr algn="just">
              <a:lnSpc>
                <a:spcPts val="4200"/>
              </a:lnSpc>
            </a:pPr>
            <a:r>
              <a:rPr lang="fr-FR" sz="2400" dirty="0">
                <a:solidFill>
                  <a:srgbClr val="000000"/>
                </a:solidFill>
                <a:latin typeface="Arial" panose="020B0604020202020204" pitchFamily="34" charset="0"/>
              </a:rPr>
              <a:t>Chaque unité d'apprentissage comporte au moins </a:t>
            </a:r>
            <a:r>
              <a:rPr lang="en-US" sz="2400" dirty="0" smtClean="0">
                <a:solidFill>
                  <a:srgbClr val="000000"/>
                </a:solidFill>
                <a:latin typeface="Arial" panose="020B0604020202020204" pitchFamily="34" charset="0"/>
              </a:rPr>
              <a:t>:</a:t>
            </a:r>
            <a:endParaRPr lang="en-US" sz="2400" dirty="0">
              <a:solidFill>
                <a:srgbClr val="0000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grpSp>
        <p:nvGrpSpPr>
          <p:cNvPr id="2" name="Group 2"/>
          <p:cNvGrpSpPr/>
          <p:nvPr/>
        </p:nvGrpSpPr>
        <p:grpSpPr>
          <a:xfrm>
            <a:off x="11901562" y="-208053"/>
            <a:ext cx="6415513" cy="10547702"/>
            <a:chOff x="0" y="0"/>
            <a:chExt cx="1316238" cy="2164018"/>
          </a:xfrm>
        </p:grpSpPr>
        <p:sp>
          <p:nvSpPr>
            <p:cNvPr id="3" name="Freeform 3"/>
            <p:cNvSpPr/>
            <p:nvPr/>
          </p:nvSpPr>
          <p:spPr>
            <a:xfrm>
              <a:off x="0" y="0"/>
              <a:ext cx="1316238" cy="2164018"/>
            </a:xfrm>
            <a:custGeom>
              <a:avLst/>
              <a:gdLst/>
              <a:ahLst/>
              <a:cxnLst/>
              <a:rect l="l" t="t" r="r" b="b"/>
              <a:pathLst>
                <a:path w="1316238" h="2164018">
                  <a:moveTo>
                    <a:pt x="0" y="0"/>
                  </a:moveTo>
                  <a:lnTo>
                    <a:pt x="1316238" y="0"/>
                  </a:lnTo>
                  <a:lnTo>
                    <a:pt x="1316238" y="2164018"/>
                  </a:lnTo>
                  <a:lnTo>
                    <a:pt x="0" y="2164018"/>
                  </a:lnTo>
                  <a:close/>
                </a:path>
              </a:pathLst>
            </a:custGeom>
            <a:solidFill>
              <a:srgbClr val="20345E"/>
            </a:solidFill>
          </p:spPr>
        </p:sp>
      </p:grpSp>
      <p:grpSp>
        <p:nvGrpSpPr>
          <p:cNvPr id="4" name="Group 4"/>
          <p:cNvGrpSpPr/>
          <p:nvPr/>
        </p:nvGrpSpPr>
        <p:grpSpPr>
          <a:xfrm rot="5400000">
            <a:off x="8333881" y="5375526"/>
            <a:ext cx="10899304" cy="148253"/>
            <a:chOff x="0" y="0"/>
            <a:chExt cx="42015778" cy="571500"/>
          </a:xfrm>
        </p:grpSpPr>
        <p:sp>
          <p:nvSpPr>
            <p:cNvPr id="5" name="Freeform 5"/>
            <p:cNvSpPr/>
            <p:nvPr/>
          </p:nvSpPr>
          <p:spPr>
            <a:xfrm>
              <a:off x="0" y="255270"/>
              <a:ext cx="42015780" cy="69850"/>
            </a:xfrm>
            <a:custGeom>
              <a:avLst/>
              <a:gdLst/>
              <a:ahLst/>
              <a:cxnLst/>
              <a:rect l="l" t="t" r="r" b="b"/>
              <a:pathLst>
                <a:path w="42015780" h="69850">
                  <a:moveTo>
                    <a:pt x="41724948" y="0"/>
                  </a:moveTo>
                  <a:lnTo>
                    <a:pt x="0" y="0"/>
                  </a:lnTo>
                  <a:lnTo>
                    <a:pt x="0" y="69850"/>
                  </a:lnTo>
                  <a:lnTo>
                    <a:pt x="42015780" y="69850"/>
                  </a:lnTo>
                  <a:lnTo>
                    <a:pt x="42015780" y="0"/>
                  </a:lnTo>
                  <a:close/>
                </a:path>
              </a:pathLst>
            </a:custGeom>
            <a:solidFill>
              <a:srgbClr val="F4F4F4"/>
            </a:solidFill>
          </p:spPr>
        </p:sp>
      </p:grpSp>
      <p:grpSp>
        <p:nvGrpSpPr>
          <p:cNvPr id="6" name="Group 6"/>
          <p:cNvGrpSpPr/>
          <p:nvPr/>
        </p:nvGrpSpPr>
        <p:grpSpPr>
          <a:xfrm rot="5400000">
            <a:off x="12611126" y="8181088"/>
            <a:ext cx="1271558" cy="148253"/>
            <a:chOff x="0" y="0"/>
            <a:chExt cx="4901733" cy="571500"/>
          </a:xfrm>
        </p:grpSpPr>
        <p:sp>
          <p:nvSpPr>
            <p:cNvPr id="7" name="Freeform 7"/>
            <p:cNvSpPr/>
            <p:nvPr/>
          </p:nvSpPr>
          <p:spPr>
            <a:xfrm>
              <a:off x="0" y="255270"/>
              <a:ext cx="4901733" cy="69850"/>
            </a:xfrm>
            <a:custGeom>
              <a:avLst/>
              <a:gdLst/>
              <a:ahLst/>
              <a:cxnLst/>
              <a:rect l="l" t="t" r="r" b="b"/>
              <a:pathLst>
                <a:path w="4901733" h="69850">
                  <a:moveTo>
                    <a:pt x="4610903" y="0"/>
                  </a:moveTo>
                  <a:lnTo>
                    <a:pt x="0" y="0"/>
                  </a:lnTo>
                  <a:lnTo>
                    <a:pt x="0" y="69850"/>
                  </a:lnTo>
                  <a:lnTo>
                    <a:pt x="4901733" y="69850"/>
                  </a:lnTo>
                  <a:lnTo>
                    <a:pt x="4901733" y="0"/>
                  </a:lnTo>
                  <a:close/>
                </a:path>
              </a:pathLst>
            </a:custGeom>
            <a:solidFill>
              <a:srgbClr val="000342"/>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59672" y="1103237"/>
            <a:ext cx="7315200" cy="917725"/>
          </a:xfrm>
          <a:prstGeom prst="rect">
            <a:avLst/>
          </a:prstGeom>
        </p:spPr>
      </p:pic>
      <p:sp>
        <p:nvSpPr>
          <p:cNvPr id="9" name="TextBox 9"/>
          <p:cNvSpPr txBox="1"/>
          <p:nvPr/>
        </p:nvSpPr>
        <p:spPr>
          <a:xfrm>
            <a:off x="559672" y="457200"/>
            <a:ext cx="9640857" cy="2154436"/>
          </a:xfrm>
          <a:prstGeom prst="rect">
            <a:avLst/>
          </a:prstGeom>
        </p:spPr>
        <p:txBody>
          <a:bodyPr lIns="0" tIns="0" rIns="0" bIns="0" rtlCol="0" anchor="t">
            <a:spAutoFit/>
          </a:bodyPr>
          <a:lstStyle/>
          <a:p>
            <a:pPr algn="ctr">
              <a:lnSpc>
                <a:spcPts val="8400"/>
              </a:lnSpc>
              <a:spcBef>
                <a:spcPct val="0"/>
              </a:spcBef>
            </a:pPr>
            <a:r>
              <a:rPr lang="en-US" sz="6000" spc="252" dirty="0">
                <a:solidFill>
                  <a:srgbClr val="273755"/>
                </a:solidFill>
                <a:latin typeface="Arial Black" panose="020B0A04020102020204" pitchFamily="34" charset="0"/>
              </a:rPr>
              <a:t>AVANCEMENT DES ACTIVITÉS</a:t>
            </a:r>
            <a:endParaRPr lang="en-US" sz="6000" spc="252" dirty="0">
              <a:solidFill>
                <a:srgbClr val="273755"/>
              </a:solidFill>
              <a:latin typeface="Arial Black" panose="020B0A04020102020204" pitchFamily="34" charset="0"/>
            </a:endParaRPr>
          </a:p>
        </p:txBody>
      </p:sp>
      <p:pic>
        <p:nvPicPr>
          <p:cNvPr id="10" name="Picture 10"/>
          <p:cNvPicPr>
            <a:picLocks noChangeAspect="1"/>
          </p:cNvPicPr>
          <p:nvPr/>
        </p:nvPicPr>
        <p:blipFill>
          <a:blip r:embed="rId4"/>
          <a:srcRect l="7936" r="4531"/>
          <a:stretch>
            <a:fillRect/>
          </a:stretch>
        </p:blipFill>
        <p:spPr>
          <a:xfrm>
            <a:off x="10638317" y="1028700"/>
            <a:ext cx="4028779" cy="5680178"/>
          </a:xfrm>
          <a:prstGeom prst="rect">
            <a:avLst/>
          </a:prstGeom>
        </p:spPr>
      </p:pic>
      <p:pic>
        <p:nvPicPr>
          <p:cNvPr id="11" name="Picture 11"/>
          <p:cNvPicPr>
            <a:picLocks noChangeAspect="1"/>
          </p:cNvPicPr>
          <p:nvPr/>
        </p:nvPicPr>
        <p:blipFill>
          <a:blip r:embed="rId5"/>
          <a:srcRect l="2878" t="4048" r="2639"/>
          <a:stretch>
            <a:fillRect/>
          </a:stretch>
        </p:blipFill>
        <p:spPr>
          <a:xfrm>
            <a:off x="13395158" y="3830005"/>
            <a:ext cx="4185236" cy="544042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39634" y="7011496"/>
            <a:ext cx="715501" cy="743905"/>
          </a:xfrm>
          <a:prstGeom prst="rect">
            <a:avLst/>
          </a:prstGeom>
        </p:spPr>
      </p:pic>
      <p:sp>
        <p:nvSpPr>
          <p:cNvPr id="13" name="TextBox 13"/>
          <p:cNvSpPr txBox="1"/>
          <p:nvPr/>
        </p:nvSpPr>
        <p:spPr>
          <a:xfrm>
            <a:off x="711624" y="4989598"/>
            <a:ext cx="14107424" cy="1169679"/>
          </a:xfrm>
          <a:prstGeom prst="rect">
            <a:avLst/>
          </a:prstGeom>
        </p:spPr>
        <p:txBody>
          <a:bodyPr lIns="0" tIns="0" rIns="0" bIns="0" rtlCol="0" anchor="t">
            <a:spAutoFit/>
          </a:bodyPr>
          <a:lstStyle/>
          <a:p>
            <a:pPr>
              <a:lnSpc>
                <a:spcPts val="4900"/>
              </a:lnSpc>
            </a:pPr>
            <a:r>
              <a:rPr lang="fr-FR" sz="2400" dirty="0">
                <a:solidFill>
                  <a:srgbClr val="000000"/>
                </a:solidFill>
                <a:latin typeface="Arial" panose="020B0604020202020204" pitchFamily="34" charset="0"/>
              </a:rPr>
              <a:t>Au cours du 3ème semestre, les partenaires de MACHINA</a:t>
            </a:r>
          </a:p>
          <a:p>
            <a:pPr>
              <a:lnSpc>
                <a:spcPts val="4900"/>
              </a:lnSpc>
            </a:pPr>
            <a:r>
              <a:rPr lang="fr-FR" sz="2400" dirty="0">
                <a:solidFill>
                  <a:srgbClr val="000000"/>
                </a:solidFill>
                <a:latin typeface="Arial" panose="020B0604020202020204" pitchFamily="34" charset="0"/>
              </a:rPr>
              <a:t>ont </a:t>
            </a:r>
            <a:r>
              <a:rPr lang="fr-FR" sz="2400" dirty="0" smtClean="0">
                <a:solidFill>
                  <a:srgbClr val="000000"/>
                </a:solidFill>
                <a:latin typeface="Arial" panose="020B0604020202020204" pitchFamily="34" charset="0"/>
              </a:rPr>
              <a:t>réalisé </a:t>
            </a:r>
            <a:r>
              <a:rPr lang="fr-FR" sz="2400" dirty="0">
                <a:solidFill>
                  <a:srgbClr val="000000"/>
                </a:solidFill>
                <a:latin typeface="Arial" panose="020B0604020202020204" pitchFamily="34" charset="0"/>
              </a:rPr>
              <a:t>ce qui suit :</a:t>
            </a:r>
            <a:endParaRPr lang="en-US" sz="2400" dirty="0">
              <a:solidFill>
                <a:srgbClr val="000000"/>
              </a:solidFill>
              <a:latin typeface="Arial" panose="020B0604020202020204" pitchFamily="34" charset="0"/>
            </a:endParaRPr>
          </a:p>
        </p:txBody>
      </p:sp>
      <p:sp>
        <p:nvSpPr>
          <p:cNvPr id="14" name="TextBox 14"/>
          <p:cNvSpPr txBox="1"/>
          <p:nvPr/>
        </p:nvSpPr>
        <p:spPr>
          <a:xfrm>
            <a:off x="430015" y="3405304"/>
            <a:ext cx="10462487" cy="1282402"/>
          </a:xfrm>
          <a:prstGeom prst="rect">
            <a:avLst/>
          </a:prstGeom>
        </p:spPr>
        <p:txBody>
          <a:bodyPr wrap="square" lIns="0" tIns="0" rIns="0" bIns="0" rtlCol="0" anchor="t">
            <a:spAutoFit/>
          </a:bodyPr>
          <a:lstStyle/>
          <a:p>
            <a:pPr>
              <a:lnSpc>
                <a:spcPts val="5040"/>
              </a:lnSpc>
              <a:spcBef>
                <a:spcPct val="0"/>
              </a:spcBef>
            </a:pPr>
            <a:r>
              <a:rPr lang="en-US" sz="2400" dirty="0" smtClean="0">
                <a:solidFill>
                  <a:srgbClr val="000000"/>
                </a:solidFill>
                <a:latin typeface="Montserrat Classic Bold"/>
              </a:rPr>
              <a:t>O2 : </a:t>
            </a:r>
            <a:r>
              <a:rPr lang="fr-FR" sz="2400" spc="151" dirty="0">
                <a:solidFill>
                  <a:srgbClr val="000000"/>
                </a:solidFill>
                <a:latin typeface="Arial Black" panose="020B0A04020102020204" pitchFamily="34" charset="0"/>
              </a:rPr>
              <a:t>Structure du programme MACHINA et ressources éducatives libres</a:t>
            </a:r>
            <a:endParaRPr lang="en-US" sz="2400" dirty="0">
              <a:solidFill>
                <a:srgbClr val="000000"/>
              </a:solidFill>
              <a:latin typeface="Montserrat Classic Bold"/>
            </a:endParaRPr>
          </a:p>
        </p:txBody>
      </p:sp>
      <p:sp>
        <p:nvSpPr>
          <p:cNvPr id="15" name="TextBox 15"/>
          <p:cNvSpPr txBox="1"/>
          <p:nvPr/>
        </p:nvSpPr>
        <p:spPr>
          <a:xfrm>
            <a:off x="2002341" y="6843022"/>
            <a:ext cx="8121143" cy="1256754"/>
          </a:xfrm>
          <a:prstGeom prst="rect">
            <a:avLst/>
          </a:prstGeom>
        </p:spPr>
        <p:txBody>
          <a:bodyPr wrap="square" lIns="0" tIns="0" rIns="0" bIns="0" rtlCol="0" anchor="t">
            <a:spAutoFit/>
          </a:bodyPr>
          <a:lstStyle/>
          <a:p>
            <a:pPr>
              <a:lnSpc>
                <a:spcPts val="4900"/>
              </a:lnSpc>
            </a:pPr>
            <a:r>
              <a:rPr lang="fr-FR" sz="2400" dirty="0">
                <a:solidFill>
                  <a:srgbClr val="000000"/>
                </a:solidFill>
                <a:latin typeface="Arial" panose="020B0604020202020204" pitchFamily="34" charset="0"/>
              </a:rPr>
              <a:t>R</a:t>
            </a:r>
            <a:r>
              <a:rPr lang="fr-FR" sz="2400" dirty="0" smtClean="0">
                <a:solidFill>
                  <a:srgbClr val="000000"/>
                </a:solidFill>
                <a:latin typeface="Arial" panose="020B0604020202020204" pitchFamily="34" charset="0"/>
              </a:rPr>
              <a:t>apport </a:t>
            </a:r>
            <a:r>
              <a:rPr lang="fr-FR" sz="2400" dirty="0">
                <a:solidFill>
                  <a:srgbClr val="000000"/>
                </a:solidFill>
                <a:latin typeface="Arial" panose="020B0604020202020204" pitchFamily="34" charset="0"/>
              </a:rPr>
              <a:t>sur les lignes directrices relatives à l'intégration de l'EFP. </a:t>
            </a:r>
            <a:endParaRPr lang="en-US" sz="2400" dirty="0">
              <a:solidFill>
                <a:srgbClr val="000000"/>
              </a:solidFill>
              <a:latin typeface="Arial" panose="020B0604020202020204" pitchFamily="34" charset="0"/>
            </a:endParaRPr>
          </a:p>
        </p:txBody>
      </p:sp>
      <p:sp>
        <p:nvSpPr>
          <p:cNvPr id="16" name="TextBox 16"/>
          <p:cNvSpPr txBox="1"/>
          <p:nvPr/>
        </p:nvSpPr>
        <p:spPr>
          <a:xfrm>
            <a:off x="1940386" y="8651875"/>
            <a:ext cx="8260143" cy="628377"/>
          </a:xfrm>
          <a:prstGeom prst="rect">
            <a:avLst/>
          </a:prstGeom>
        </p:spPr>
        <p:txBody>
          <a:bodyPr wrap="square" lIns="0" tIns="0" rIns="0" bIns="0" rtlCol="0" anchor="t">
            <a:spAutoFit/>
          </a:bodyPr>
          <a:lstStyle/>
          <a:p>
            <a:pPr>
              <a:lnSpc>
                <a:spcPts val="4900"/>
              </a:lnSpc>
            </a:pPr>
            <a:r>
              <a:rPr lang="fr-FR" sz="2400" dirty="0">
                <a:solidFill>
                  <a:srgbClr val="000000"/>
                </a:solidFill>
                <a:latin typeface="Arial" panose="020B0604020202020204" pitchFamily="34" charset="0"/>
              </a:rPr>
              <a:t>Création d'un manuel du formateur</a:t>
            </a:r>
            <a:r>
              <a:rPr lang="en-US" sz="2400" dirty="0" smtClean="0">
                <a:solidFill>
                  <a:srgbClr val="000000"/>
                </a:solidFill>
                <a:latin typeface="Arial" panose="020B0604020202020204" pitchFamily="34" charset="0"/>
              </a:rPr>
              <a:t>.</a:t>
            </a:r>
            <a:endParaRPr lang="en-US" sz="2400" dirty="0">
              <a:solidFill>
                <a:srgbClr val="000000"/>
              </a:solidFill>
              <a:latin typeface="Arial" panose="020B0604020202020204" pitchFamily="34" charset="0"/>
            </a:endParaRPr>
          </a:p>
        </p:txBody>
      </p:sp>
      <p:pic>
        <p:nvPicPr>
          <p:cNvPr id="17" name="Picture 1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069375" y="8514395"/>
            <a:ext cx="715501" cy="7439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84376" y="749036"/>
            <a:ext cx="9568688" cy="1200435"/>
          </a:xfrm>
          <a:prstGeom prst="rect">
            <a:avLst/>
          </a:prstGeom>
        </p:spPr>
      </p:pic>
      <p:grpSp>
        <p:nvGrpSpPr>
          <p:cNvPr id="3" name="Group 3"/>
          <p:cNvGrpSpPr/>
          <p:nvPr/>
        </p:nvGrpSpPr>
        <p:grpSpPr>
          <a:xfrm>
            <a:off x="7294141" y="5670612"/>
            <a:ext cx="6098064" cy="4616388"/>
            <a:chOff x="0" y="0"/>
            <a:chExt cx="1879415" cy="1422765"/>
          </a:xfrm>
        </p:grpSpPr>
        <p:sp>
          <p:nvSpPr>
            <p:cNvPr id="4" name="Freeform 4"/>
            <p:cNvSpPr/>
            <p:nvPr/>
          </p:nvSpPr>
          <p:spPr>
            <a:xfrm>
              <a:off x="0" y="0"/>
              <a:ext cx="1879416" cy="1422765"/>
            </a:xfrm>
            <a:custGeom>
              <a:avLst/>
              <a:gdLst/>
              <a:ahLst/>
              <a:cxnLst/>
              <a:rect l="l" t="t" r="r" b="b"/>
              <a:pathLst>
                <a:path w="1879416" h="1422765">
                  <a:moveTo>
                    <a:pt x="0" y="0"/>
                  </a:moveTo>
                  <a:lnTo>
                    <a:pt x="0" y="1422765"/>
                  </a:lnTo>
                  <a:lnTo>
                    <a:pt x="1879416" y="1422765"/>
                  </a:lnTo>
                  <a:lnTo>
                    <a:pt x="1879416" y="0"/>
                  </a:lnTo>
                  <a:lnTo>
                    <a:pt x="0" y="0"/>
                  </a:lnTo>
                  <a:close/>
                  <a:moveTo>
                    <a:pt x="1818455" y="1361805"/>
                  </a:moveTo>
                  <a:lnTo>
                    <a:pt x="59690" y="1361805"/>
                  </a:lnTo>
                  <a:lnTo>
                    <a:pt x="59690" y="59690"/>
                  </a:lnTo>
                  <a:lnTo>
                    <a:pt x="1818455" y="59690"/>
                  </a:lnTo>
                  <a:lnTo>
                    <a:pt x="1818455" y="1361805"/>
                  </a:lnTo>
                  <a:close/>
                </a:path>
              </a:pathLst>
            </a:custGeom>
            <a:solidFill>
              <a:srgbClr val="FFFFFF"/>
            </a:solidFill>
          </p:spPr>
        </p:sp>
      </p:grpSp>
      <p:pic>
        <p:nvPicPr>
          <p:cNvPr id="5" name="Picture 5"/>
          <p:cNvPicPr>
            <a:picLocks noChangeAspect="1"/>
          </p:cNvPicPr>
          <p:nvPr/>
        </p:nvPicPr>
        <p:blipFill>
          <a:blip r:embed="rId4"/>
          <a:srcRect l="5859" r="3302" b="2603"/>
          <a:stretch>
            <a:fillRect/>
          </a:stretch>
        </p:blipFill>
        <p:spPr>
          <a:xfrm>
            <a:off x="7683570" y="6087445"/>
            <a:ext cx="5338989" cy="3798117"/>
          </a:xfrm>
          <a:prstGeom prst="rect">
            <a:avLst/>
          </a:prstGeom>
        </p:spPr>
      </p:pic>
      <p:pic>
        <p:nvPicPr>
          <p:cNvPr id="6" name="Picture 6"/>
          <p:cNvPicPr>
            <a:picLocks noChangeAspect="1"/>
          </p:cNvPicPr>
          <p:nvPr/>
        </p:nvPicPr>
        <p:blipFill>
          <a:blip r:embed="rId5"/>
          <a:srcRect/>
          <a:stretch>
            <a:fillRect/>
          </a:stretch>
        </p:blipFill>
        <p:spPr>
          <a:xfrm>
            <a:off x="13584966" y="3754238"/>
            <a:ext cx="4352427" cy="6131323"/>
          </a:xfrm>
          <a:prstGeom prst="rect">
            <a:avLst/>
          </a:prstGeom>
        </p:spPr>
      </p:pic>
      <p:grpSp>
        <p:nvGrpSpPr>
          <p:cNvPr id="7" name="Group 7"/>
          <p:cNvGrpSpPr/>
          <p:nvPr/>
        </p:nvGrpSpPr>
        <p:grpSpPr>
          <a:xfrm>
            <a:off x="13234359" y="3466898"/>
            <a:ext cx="5053641" cy="6820102"/>
            <a:chOff x="0" y="0"/>
            <a:chExt cx="1709503" cy="2307047"/>
          </a:xfrm>
        </p:grpSpPr>
        <p:sp>
          <p:nvSpPr>
            <p:cNvPr id="8" name="Freeform 8"/>
            <p:cNvSpPr/>
            <p:nvPr/>
          </p:nvSpPr>
          <p:spPr>
            <a:xfrm>
              <a:off x="0" y="0"/>
              <a:ext cx="1709503" cy="2307047"/>
            </a:xfrm>
            <a:custGeom>
              <a:avLst/>
              <a:gdLst/>
              <a:ahLst/>
              <a:cxnLst/>
              <a:rect l="l" t="t" r="r" b="b"/>
              <a:pathLst>
                <a:path w="1709503" h="2307047">
                  <a:moveTo>
                    <a:pt x="0" y="0"/>
                  </a:moveTo>
                  <a:lnTo>
                    <a:pt x="0" y="2307047"/>
                  </a:lnTo>
                  <a:lnTo>
                    <a:pt x="1709503" y="2307047"/>
                  </a:lnTo>
                  <a:lnTo>
                    <a:pt x="1709503" y="0"/>
                  </a:lnTo>
                  <a:lnTo>
                    <a:pt x="0" y="0"/>
                  </a:lnTo>
                  <a:close/>
                  <a:moveTo>
                    <a:pt x="1648543" y="2246087"/>
                  </a:moveTo>
                  <a:lnTo>
                    <a:pt x="59690" y="2246087"/>
                  </a:lnTo>
                  <a:lnTo>
                    <a:pt x="59690" y="59690"/>
                  </a:lnTo>
                  <a:lnTo>
                    <a:pt x="1648543" y="59690"/>
                  </a:lnTo>
                  <a:lnTo>
                    <a:pt x="1648543" y="2246087"/>
                  </a:lnTo>
                  <a:close/>
                </a:path>
              </a:pathLst>
            </a:custGeom>
            <a:solidFill>
              <a:srgbClr val="FFFFFF"/>
            </a:solidFill>
          </p:spPr>
        </p:sp>
      </p:grpSp>
      <p:sp>
        <p:nvSpPr>
          <p:cNvPr id="9" name="TextBox 9"/>
          <p:cNvSpPr txBox="1"/>
          <p:nvPr/>
        </p:nvSpPr>
        <p:spPr>
          <a:xfrm>
            <a:off x="1148869" y="4152900"/>
            <a:ext cx="10509732" cy="1500411"/>
          </a:xfrm>
          <a:prstGeom prst="rect">
            <a:avLst/>
          </a:prstGeom>
        </p:spPr>
        <p:txBody>
          <a:bodyPr wrap="square" lIns="0" tIns="0" rIns="0" bIns="0" rtlCol="0" anchor="t">
            <a:spAutoFit/>
          </a:bodyPr>
          <a:lstStyle/>
          <a:p>
            <a:pPr marL="647700" lvl="1" indent="-323850">
              <a:lnSpc>
                <a:spcPts val="3900"/>
              </a:lnSpc>
              <a:buFont typeface="Arial"/>
              <a:buChar char="•"/>
            </a:pPr>
            <a:r>
              <a:rPr lang="fr-FR" sz="2400" spc="126" dirty="0">
                <a:solidFill>
                  <a:srgbClr val="000000"/>
                </a:solidFill>
                <a:latin typeface="Arial" panose="020B0604020202020204" pitchFamily="34" charset="0"/>
              </a:rPr>
              <a:t>Identifié et sélectionné les plateformes VOOC appropriées.</a:t>
            </a:r>
          </a:p>
          <a:p>
            <a:pPr marL="323850" lvl="1">
              <a:lnSpc>
                <a:spcPts val="3900"/>
              </a:lnSpc>
            </a:pPr>
            <a:endParaRPr lang="fr-FR" sz="2400" spc="126" dirty="0">
              <a:solidFill>
                <a:srgbClr val="000000"/>
              </a:solidFill>
              <a:latin typeface="Arial" panose="020B0604020202020204" pitchFamily="34" charset="0"/>
            </a:endParaRPr>
          </a:p>
          <a:p>
            <a:pPr marL="647700" lvl="1" indent="-323850">
              <a:lnSpc>
                <a:spcPts val="3900"/>
              </a:lnSpc>
              <a:buFont typeface="Arial"/>
              <a:buChar char="•"/>
            </a:pPr>
            <a:r>
              <a:rPr lang="fr-FR" sz="2400" spc="126" dirty="0">
                <a:solidFill>
                  <a:srgbClr val="000000"/>
                </a:solidFill>
                <a:latin typeface="Arial" panose="020B0604020202020204" pitchFamily="34" charset="0"/>
              </a:rPr>
              <a:t>Traduction de toutes les activités en 6 langues.</a:t>
            </a:r>
            <a:endParaRPr lang="en-US" sz="2400" spc="126" dirty="0">
              <a:solidFill>
                <a:srgbClr val="000000"/>
              </a:solidFill>
              <a:latin typeface="Arial" panose="020B0604020202020204" pitchFamily="34" charset="0"/>
            </a:endParaRPr>
          </a:p>
        </p:txBody>
      </p:sp>
      <p:sp>
        <p:nvSpPr>
          <p:cNvPr id="10" name="TextBox 10"/>
          <p:cNvSpPr txBox="1"/>
          <p:nvPr/>
        </p:nvSpPr>
        <p:spPr>
          <a:xfrm>
            <a:off x="965247" y="834904"/>
            <a:ext cx="17094153" cy="1010598"/>
          </a:xfrm>
          <a:prstGeom prst="rect">
            <a:avLst/>
          </a:prstGeom>
        </p:spPr>
        <p:txBody>
          <a:bodyPr wrap="square" lIns="0" tIns="0" rIns="0" bIns="0" rtlCol="0" anchor="t">
            <a:spAutoFit/>
          </a:bodyPr>
          <a:lstStyle/>
          <a:p>
            <a:pPr algn="ctr">
              <a:lnSpc>
                <a:spcPts val="8400"/>
              </a:lnSpc>
              <a:spcBef>
                <a:spcPct val="0"/>
              </a:spcBef>
            </a:pPr>
            <a:r>
              <a:rPr lang="en-US" sz="6000" spc="252" dirty="0">
                <a:solidFill>
                  <a:srgbClr val="273755"/>
                </a:solidFill>
                <a:latin typeface="Arial Black" panose="020B0A04020102020204" pitchFamily="34" charset="0"/>
              </a:rPr>
              <a:t>AVANCEMENT DES ACTIVITÉS</a:t>
            </a:r>
            <a:endParaRPr lang="en-US" sz="6000" spc="252" dirty="0">
              <a:solidFill>
                <a:srgbClr val="273755"/>
              </a:solidFill>
              <a:latin typeface="Arial Black" panose="020B0A04020102020204" pitchFamily="34" charset="0"/>
            </a:endParaRPr>
          </a:p>
        </p:txBody>
      </p:sp>
      <p:sp>
        <p:nvSpPr>
          <p:cNvPr id="11" name="TextBox 11"/>
          <p:cNvSpPr txBox="1"/>
          <p:nvPr/>
        </p:nvSpPr>
        <p:spPr>
          <a:xfrm>
            <a:off x="1028700" y="2539979"/>
            <a:ext cx="15438543" cy="641201"/>
          </a:xfrm>
          <a:prstGeom prst="rect">
            <a:avLst/>
          </a:prstGeom>
        </p:spPr>
        <p:txBody>
          <a:bodyPr lIns="0" tIns="0" rIns="0" bIns="0" rtlCol="0" anchor="t">
            <a:spAutoFit/>
          </a:bodyPr>
          <a:lstStyle/>
          <a:p>
            <a:pPr>
              <a:lnSpc>
                <a:spcPts val="5040"/>
              </a:lnSpc>
              <a:spcBef>
                <a:spcPct val="0"/>
              </a:spcBef>
            </a:pPr>
            <a:r>
              <a:rPr lang="en-US" sz="2400" dirty="0" smtClean="0">
                <a:solidFill>
                  <a:srgbClr val="000000"/>
                </a:solidFill>
                <a:latin typeface="Montserrat Classic Bold"/>
              </a:rPr>
              <a:t>O3 : </a:t>
            </a:r>
            <a:r>
              <a:rPr lang="fr-FR" sz="2400" dirty="0">
                <a:solidFill>
                  <a:srgbClr val="000000"/>
                </a:solidFill>
                <a:latin typeface="Montserrat Classic Bold"/>
              </a:rPr>
              <a:t>Infrastructures des cours professionnels ouverts en ligne (VOOC)</a:t>
            </a:r>
            <a:endParaRPr lang="en-US" sz="2400" dirty="0">
              <a:solidFill>
                <a:srgbClr val="000000"/>
              </a:solidFill>
              <a:latin typeface="Montserrat Classic Bold"/>
            </a:endParaR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flipV="1">
            <a:off x="0" y="5242521"/>
            <a:ext cx="4606910" cy="5472571"/>
          </a:xfrm>
          <a:prstGeom prst="rect">
            <a:avLst/>
          </a:prstGeom>
        </p:spPr>
      </p:pic>
      <p:sp>
        <p:nvSpPr>
          <p:cNvPr id="13" name="TextBox 13"/>
          <p:cNvSpPr txBox="1"/>
          <p:nvPr/>
        </p:nvSpPr>
        <p:spPr>
          <a:xfrm>
            <a:off x="1171281" y="5922819"/>
            <a:ext cx="5686720" cy="2000548"/>
          </a:xfrm>
          <a:prstGeom prst="rect">
            <a:avLst/>
          </a:prstGeom>
        </p:spPr>
        <p:txBody>
          <a:bodyPr wrap="square" lIns="0" tIns="0" rIns="0" bIns="0" rtlCol="0" anchor="t">
            <a:spAutoFit/>
          </a:bodyPr>
          <a:lstStyle/>
          <a:p>
            <a:pPr marL="647700" lvl="1" indent="-323850">
              <a:lnSpc>
                <a:spcPts val="3900"/>
              </a:lnSpc>
              <a:buFont typeface="Arial"/>
              <a:buChar char="•"/>
            </a:pPr>
            <a:r>
              <a:rPr lang="fr-FR" sz="2400" spc="126" dirty="0">
                <a:solidFill>
                  <a:srgbClr val="000000"/>
                </a:solidFill>
                <a:latin typeface="Arial" panose="020B0604020202020204" pitchFamily="34" charset="0"/>
              </a:rPr>
              <a:t>Génération de matériel descriptif.</a:t>
            </a:r>
          </a:p>
          <a:p>
            <a:pPr marL="647700" lvl="1" indent="-323850">
              <a:lnSpc>
                <a:spcPts val="3900"/>
              </a:lnSpc>
              <a:buFont typeface="Arial"/>
              <a:buChar char="•"/>
            </a:pPr>
            <a:endParaRPr lang="fr-FR" sz="2400" spc="126" dirty="0">
              <a:solidFill>
                <a:srgbClr val="000000"/>
              </a:solidFill>
              <a:latin typeface="Arial" panose="020B0604020202020204" pitchFamily="34" charset="0"/>
            </a:endParaRPr>
          </a:p>
          <a:p>
            <a:pPr marL="647700" lvl="1" indent="-323850">
              <a:lnSpc>
                <a:spcPts val="3900"/>
              </a:lnSpc>
              <a:buFont typeface="Arial"/>
              <a:buChar char="•"/>
            </a:pPr>
            <a:r>
              <a:rPr lang="fr-FR" sz="2400" spc="126" dirty="0">
                <a:solidFill>
                  <a:srgbClr val="000000"/>
                </a:solidFill>
                <a:latin typeface="Arial" panose="020B0604020202020204" pitchFamily="34" charset="0"/>
              </a:rPr>
              <a:t>Élaboration d'un modèle de certificat d'achèvement de </a:t>
            </a:r>
            <a:r>
              <a:rPr lang="fr-FR" sz="2400" spc="126" dirty="0" smtClean="0">
                <a:solidFill>
                  <a:srgbClr val="000000"/>
                </a:solidFill>
                <a:latin typeface="Arial" panose="020B0604020202020204" pitchFamily="34" charset="0"/>
              </a:rPr>
              <a:t>cours</a:t>
            </a:r>
            <a:r>
              <a:rPr lang="en-US" sz="2400" spc="126" dirty="0" smtClean="0">
                <a:solidFill>
                  <a:srgbClr val="000000"/>
                </a:solidFill>
                <a:latin typeface="Arial" panose="020B0604020202020204" pitchFamily="34" charset="0"/>
              </a:rPr>
              <a:t>.</a:t>
            </a:r>
            <a:endParaRPr lang="en-US" sz="2400" spc="126" dirty="0">
              <a:solidFill>
                <a:srgbClr val="000000"/>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TotalTime>
  <Words>969</Words>
  <Application>Microsoft Office PowerPoint</Application>
  <PresentationFormat>Personnalisé</PresentationFormat>
  <Paragraphs>104</Paragraphs>
  <Slides>16</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Montserrat Semi-Bold</vt:lpstr>
      <vt:lpstr>Montserrat Bold</vt:lpstr>
      <vt:lpstr>Calibri</vt:lpstr>
      <vt:lpstr>Arial</vt:lpstr>
      <vt:lpstr>Montserrat Classic Bold</vt:lpstr>
      <vt:lpstr>Arial Black</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 Skills for ICT Professionals</dc:title>
  <dc:creator>CECCHETTO CINZIA</dc:creator>
  <cp:lastModifiedBy>CECCHETTO CINZIA</cp:lastModifiedBy>
  <cp:revision>42</cp:revision>
  <dcterms:created xsi:type="dcterms:W3CDTF">2006-08-16T00:00:00Z</dcterms:created>
  <dcterms:modified xsi:type="dcterms:W3CDTF">2022-02-18T11:02:08Z</dcterms:modified>
  <dc:identifier>DAE2crDd-no</dc:identifier>
</cp:coreProperties>
</file>