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67" r:id="rId2"/>
    <p:sldId id="288" r:id="rId3"/>
    <p:sldId id="289" r:id="rId4"/>
    <p:sldId id="290" r:id="rId5"/>
    <p:sldId id="271" r:id="rId6"/>
    <p:sldId id="275" r:id="rId7"/>
    <p:sldId id="291" r:id="rId8"/>
    <p:sldId id="293" r:id="rId9"/>
    <p:sldId id="292" r:id="rId10"/>
    <p:sldId id="276" r:id="rId11"/>
    <p:sldId id="278" r:id="rId12"/>
    <p:sldId id="277" r:id="rId13"/>
    <p:sldId id="284" r:id="rId14"/>
    <p:sldId id="285" r:id="rId15"/>
    <p:sldId id="295" r:id="rId16"/>
    <p:sldId id="294" r:id="rId17"/>
  </p:sldIdLst>
  <p:sldSz cx="18288000" cy="10287000"/>
  <p:notesSz cx="6858000" cy="9144000"/>
  <p:embeddedFontLst>
    <p:embeddedFont>
      <p:font typeface="Calibri" panose="020F0502020204030204" pitchFamily="34" charset="0"/>
      <p:regular r:id="rId19"/>
      <p:bold r:id="rId20"/>
      <p:italic r:id="rId21"/>
      <p:boldItalic r:id="rId22"/>
    </p:embeddedFont>
    <p:embeddedFont>
      <p:font typeface="Montserrat Classic" panose="020B0604020202020204" charset="0"/>
      <p:regular r:id="rId23"/>
    </p:embeddedFont>
    <p:embeddedFont>
      <p:font typeface="Montserrat Classic Bold" panose="020B0604020202020204" charset="0"/>
      <p:regular r:id="rId24"/>
    </p:embeddedFont>
    <p:embeddedFont>
      <p:font typeface="Montserrat Semi-Bold" panose="020B0604020202020204" charset="0"/>
      <p:regular r:id="rId25"/>
    </p:embeddedFont>
    <p:embeddedFont>
      <p:font typeface="Montserrat Semi-Bold Bold"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754" y="1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D95309-9F96-42AB-B3CC-5BAD54B1E7DE}" type="datetimeFigureOut">
              <a:rPr lang="de-DE" smtClean="0"/>
              <a:t>04.08.2022</a:t>
            </a:fld>
            <a:endParaRPr lang="de-DE"/>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de-DE"/>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AE74DF-813F-4744-A2DF-5AE4FB76F1CC}" type="slidenum">
              <a:rPr lang="de-DE" smtClean="0"/>
              <a:t>‹#›</a:t>
            </a:fld>
            <a:endParaRPr lang="de-DE"/>
          </a:p>
        </p:txBody>
      </p:sp>
    </p:spTree>
    <p:extLst>
      <p:ext uri="{BB962C8B-B14F-4D97-AF65-F5344CB8AC3E}">
        <p14:creationId xmlns:p14="http://schemas.microsoft.com/office/powerpoint/2010/main" val="3287252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de-DE" dirty="0"/>
          </a:p>
        </p:txBody>
      </p:sp>
      <p:sp>
        <p:nvSpPr>
          <p:cNvPr id="4" name="Номер слайда 3"/>
          <p:cNvSpPr>
            <a:spLocks noGrp="1"/>
          </p:cNvSpPr>
          <p:nvPr>
            <p:ph type="sldNum" sz="quarter" idx="10"/>
          </p:nvPr>
        </p:nvSpPr>
        <p:spPr/>
        <p:txBody>
          <a:bodyPr/>
          <a:lstStyle/>
          <a:p>
            <a:fld id="{19AE74DF-813F-4744-A2DF-5AE4FB76F1CC}" type="slidenum">
              <a:rPr lang="de-DE" smtClean="0"/>
              <a:t>11</a:t>
            </a:fld>
            <a:endParaRPr lang="de-DE"/>
          </a:p>
        </p:txBody>
      </p:sp>
    </p:spTree>
    <p:extLst>
      <p:ext uri="{BB962C8B-B14F-4D97-AF65-F5344CB8AC3E}">
        <p14:creationId xmlns:p14="http://schemas.microsoft.com/office/powerpoint/2010/main" val="1609940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de-DE" dirty="0"/>
          </a:p>
        </p:txBody>
      </p:sp>
      <p:sp>
        <p:nvSpPr>
          <p:cNvPr id="4" name="Номер слайда 3"/>
          <p:cNvSpPr>
            <a:spLocks noGrp="1"/>
          </p:cNvSpPr>
          <p:nvPr>
            <p:ph type="sldNum" sz="quarter" idx="10"/>
          </p:nvPr>
        </p:nvSpPr>
        <p:spPr/>
        <p:txBody>
          <a:bodyPr/>
          <a:lstStyle/>
          <a:p>
            <a:fld id="{19AE74DF-813F-4744-A2DF-5AE4FB76F1CC}" type="slidenum">
              <a:rPr lang="de-DE" smtClean="0"/>
              <a:t>14</a:t>
            </a:fld>
            <a:endParaRPr lang="de-DE"/>
          </a:p>
        </p:txBody>
      </p:sp>
    </p:spTree>
    <p:extLst>
      <p:ext uri="{BB962C8B-B14F-4D97-AF65-F5344CB8AC3E}">
        <p14:creationId xmlns:p14="http://schemas.microsoft.com/office/powerpoint/2010/main" val="271804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47.png"/><Relationship Id="rId10" Type="http://schemas.openxmlformats.org/officeDocument/2006/relationships/hyperlink" Target="https://www.youtube.com/channel/UCGtk5B_Q_fznEVCIJ3zpuyQ" TargetMode="External"/><Relationship Id="rId4" Type="http://schemas.openxmlformats.org/officeDocument/2006/relationships/image" Target="../media/image46.png"/><Relationship Id="rId9" Type="http://schemas.openxmlformats.org/officeDocument/2006/relationships/hyperlink" Target="https://machina.univ-lyon1.fr/index.php/resources-and-outputs/"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1.png"/><Relationship Id="rId7" Type="http://schemas.openxmlformats.org/officeDocument/2006/relationships/hyperlink" Target="https://www.openlearning.com/courses/machine-learning-skills-for-ict-professionals/?cl=1"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svg"/><Relationship Id="rId9" Type="http://schemas.openxmlformats.org/officeDocument/2006/relationships/image" Target="../media/image56.svg"/></Relationships>
</file>

<file path=ppt/slides/_rels/slide1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59.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0.svg"/></Relationships>
</file>

<file path=ppt/slides/_rels/slide15.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jpe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8.svg"/><Relationship Id="rId7" Type="http://schemas.openxmlformats.org/officeDocument/2006/relationships/image" Target="../media/image72.sv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svg"/><Relationship Id="rId4" Type="http://schemas.openxmlformats.org/officeDocument/2006/relationships/image" Target="../media/image69.png"/><Relationship Id="rId9" Type="http://schemas.openxmlformats.org/officeDocument/2006/relationships/image" Target="../media/image73.pn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3.sv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hyperlink" Target="https://machina.univ-lyon1.fr/index.php/resources-and-outputs/"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29.sv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23.svg"/><Relationship Id="rId4" Type="http://schemas.openxmlformats.org/officeDocument/2006/relationships/image" Target="../media/image30.png"/><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sv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5933283" y="0"/>
            <a:ext cx="12354717" cy="5687092"/>
          </a:xfrm>
          <a:prstGeom prst="rect">
            <a:avLst/>
          </a:prstGeom>
        </p:spPr>
      </p:pic>
      <p:pic>
        <p:nvPicPr>
          <p:cNvPr id="3" name="Picture 3"/>
          <p:cNvPicPr>
            <a:picLocks noChangeAspect="1"/>
          </p:cNvPicPr>
          <p:nvPr/>
        </p:nvPicPr>
        <p:blipFill>
          <a:blip r:embed="rId3"/>
          <a:srcRect/>
          <a:stretch>
            <a:fillRect/>
          </a:stretch>
        </p:blipFill>
        <p:spPr>
          <a:xfrm>
            <a:off x="0" y="1764996"/>
            <a:ext cx="7232633" cy="2157101"/>
          </a:xfrm>
          <a:prstGeom prst="rect">
            <a:avLst/>
          </a:prstGeom>
        </p:spPr>
      </p:pic>
      <p:pic>
        <p:nvPicPr>
          <p:cNvPr id="4" name="Picture 4"/>
          <p:cNvPicPr>
            <a:picLocks noChangeAspect="1"/>
          </p:cNvPicPr>
          <p:nvPr/>
        </p:nvPicPr>
        <p:blipFill>
          <a:blip r:embed="rId4"/>
          <a:srcRect/>
          <a:stretch>
            <a:fillRect/>
          </a:stretch>
        </p:blipFill>
        <p:spPr>
          <a:xfrm>
            <a:off x="13803606" y="9002922"/>
            <a:ext cx="4484394" cy="1284078"/>
          </a:xfrm>
          <a:prstGeom prst="rect">
            <a:avLst/>
          </a:prstGeom>
        </p:spPr>
      </p:pic>
      <p:sp>
        <p:nvSpPr>
          <p:cNvPr id="8" name="TextBox 6"/>
          <p:cNvSpPr txBox="1"/>
          <p:nvPr/>
        </p:nvSpPr>
        <p:spPr>
          <a:xfrm>
            <a:off x="838200" y="6515100"/>
            <a:ext cx="16635499" cy="2077492"/>
          </a:xfrm>
          <a:prstGeom prst="rect">
            <a:avLst/>
          </a:prstGeom>
        </p:spPr>
        <p:txBody>
          <a:bodyPr wrap="square" lIns="0" tIns="0" rIns="0" bIns="0" rtlCol="0" anchor="t">
            <a:spAutoFit/>
          </a:bodyPr>
          <a:lstStyle/>
          <a:p>
            <a:pPr algn="ctr">
              <a:lnSpc>
                <a:spcPts val="8120"/>
              </a:lnSpc>
              <a:spcBef>
                <a:spcPct val="0"/>
              </a:spcBef>
            </a:pPr>
            <a:r>
              <a:rPr lang="de-DE" sz="5800" spc="243" dirty="0">
                <a:solidFill>
                  <a:srgbClr val="20345E"/>
                </a:solidFill>
                <a:latin typeface="Montserrat Semi-Bold Bold"/>
              </a:rPr>
              <a:t>PROJEKTFORTSCHRITT UND ERGEBNISSE DES VIERTE SEMESTERS</a:t>
            </a:r>
            <a:endParaRPr lang="en-US" sz="5800" spc="243" dirty="0">
              <a:solidFill>
                <a:srgbClr val="20345E"/>
              </a:solidFill>
              <a:latin typeface="Montserrat Semi-Bold Bold"/>
            </a:endParaRPr>
          </a:p>
        </p:txBody>
      </p:sp>
      <p:sp>
        <p:nvSpPr>
          <p:cNvPr id="9" name="TextBox 5"/>
          <p:cNvSpPr txBox="1"/>
          <p:nvPr/>
        </p:nvSpPr>
        <p:spPr>
          <a:xfrm>
            <a:off x="559328" y="3918001"/>
            <a:ext cx="6836253" cy="1225499"/>
          </a:xfrm>
          <a:prstGeom prst="rect">
            <a:avLst/>
          </a:prstGeom>
        </p:spPr>
        <p:txBody>
          <a:bodyPr lIns="0" tIns="0" rIns="0" bIns="0" rtlCol="0" anchor="t">
            <a:spAutoFit/>
          </a:bodyPr>
          <a:lstStyle/>
          <a:p>
            <a:pPr algn="ctr">
              <a:lnSpc>
                <a:spcPts val="4902"/>
              </a:lnSpc>
              <a:spcBef>
                <a:spcPct val="0"/>
              </a:spcBef>
            </a:pPr>
            <a:r>
              <a:rPr lang="en-US" sz="3502" spc="49" dirty="0">
                <a:solidFill>
                  <a:srgbClr val="141414"/>
                </a:solidFill>
                <a:latin typeface="Montserrat Semi-Bold" panose="020B0604020202020204" charset="-52"/>
                <a:cs typeface="Montserrat Bold" panose="020B0604020202020204" charset="0"/>
              </a:rPr>
              <a:t>Machine Learning Skills </a:t>
            </a:r>
            <a:endParaRPr lang="ru-RU" sz="3502" spc="49" dirty="0">
              <a:solidFill>
                <a:srgbClr val="141414"/>
              </a:solidFill>
              <a:latin typeface="Montserrat Semi-Bold" panose="020B0604020202020204" charset="-52"/>
              <a:cs typeface="Montserrat Bold" panose="020B0604020202020204" charset="0"/>
            </a:endParaRPr>
          </a:p>
          <a:p>
            <a:pPr algn="ctr">
              <a:lnSpc>
                <a:spcPts val="4902"/>
              </a:lnSpc>
              <a:spcBef>
                <a:spcPct val="0"/>
              </a:spcBef>
            </a:pPr>
            <a:r>
              <a:rPr lang="en-US" sz="3502" spc="49" dirty="0">
                <a:solidFill>
                  <a:srgbClr val="141414"/>
                </a:solidFill>
                <a:latin typeface="Montserrat Semi-Bold" panose="020B0604020202020204" charset="-52"/>
                <a:cs typeface="Montserrat Bold" panose="020B0604020202020204" charset="0"/>
              </a:rPr>
              <a:t>for ICT Professionals</a:t>
            </a:r>
          </a:p>
        </p:txBody>
      </p:sp>
    </p:spTree>
    <p:extLst>
      <p:ext uri="{BB962C8B-B14F-4D97-AF65-F5344CB8AC3E}">
        <p14:creationId xmlns:p14="http://schemas.microsoft.com/office/powerpoint/2010/main" val="3397461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alpha val="49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1028700" y="4454754"/>
            <a:ext cx="3977375" cy="5077739"/>
            <a:chOff x="0" y="0"/>
            <a:chExt cx="1526041" cy="1948229"/>
          </a:xfrm>
        </p:grpSpPr>
        <p:sp>
          <p:nvSpPr>
            <p:cNvPr id="3" name="Freeform 3"/>
            <p:cNvSpPr/>
            <p:nvPr/>
          </p:nvSpPr>
          <p:spPr>
            <a:xfrm>
              <a:off x="41910" y="43180"/>
              <a:ext cx="1477781" cy="1899969"/>
            </a:xfrm>
            <a:custGeom>
              <a:avLst/>
              <a:gdLst/>
              <a:ahLst/>
              <a:cxnLst/>
              <a:rect l="l" t="t" r="r" b="b"/>
              <a:pathLst>
                <a:path w="1477781" h="1899969">
                  <a:moveTo>
                    <a:pt x="0" y="0"/>
                  </a:moveTo>
                  <a:lnTo>
                    <a:pt x="1477781" y="0"/>
                  </a:lnTo>
                  <a:lnTo>
                    <a:pt x="1477781" y="1899969"/>
                  </a:lnTo>
                  <a:lnTo>
                    <a:pt x="0" y="1899969"/>
                  </a:lnTo>
                  <a:close/>
                </a:path>
              </a:pathLst>
            </a:custGeom>
            <a:solidFill>
              <a:srgbClr val="D9D9D9"/>
            </a:solidFill>
          </p:spPr>
        </p:sp>
        <p:sp>
          <p:nvSpPr>
            <p:cNvPr id="4" name="Freeform 4"/>
            <p:cNvSpPr/>
            <p:nvPr/>
          </p:nvSpPr>
          <p:spPr>
            <a:xfrm>
              <a:off x="35560" y="35560"/>
              <a:ext cx="1490481" cy="1912669"/>
            </a:xfrm>
            <a:custGeom>
              <a:avLst/>
              <a:gdLst/>
              <a:ahLst/>
              <a:cxnLst/>
              <a:rect l="l" t="t" r="r" b="b"/>
              <a:pathLst>
                <a:path w="1490481" h="1912669">
                  <a:moveTo>
                    <a:pt x="1490481" y="1912669"/>
                  </a:moveTo>
                  <a:lnTo>
                    <a:pt x="0" y="1912669"/>
                  </a:lnTo>
                  <a:lnTo>
                    <a:pt x="0" y="0"/>
                  </a:lnTo>
                  <a:lnTo>
                    <a:pt x="1490480" y="0"/>
                  </a:lnTo>
                  <a:lnTo>
                    <a:pt x="1490480" y="1912669"/>
                  </a:lnTo>
                  <a:close/>
                  <a:moveTo>
                    <a:pt x="12700" y="1899969"/>
                  </a:moveTo>
                  <a:lnTo>
                    <a:pt x="1477780" y="1899969"/>
                  </a:lnTo>
                  <a:lnTo>
                    <a:pt x="1477780" y="12700"/>
                  </a:lnTo>
                  <a:lnTo>
                    <a:pt x="12700" y="12700"/>
                  </a:lnTo>
                  <a:lnTo>
                    <a:pt x="12700" y="1899969"/>
                  </a:lnTo>
                  <a:close/>
                </a:path>
              </a:pathLst>
            </a:custGeom>
            <a:solidFill>
              <a:srgbClr val="F6F6F6"/>
            </a:solidFill>
          </p:spPr>
        </p:sp>
        <p:sp>
          <p:nvSpPr>
            <p:cNvPr id="5" name="Freeform 5"/>
            <p:cNvSpPr/>
            <p:nvPr/>
          </p:nvSpPr>
          <p:spPr>
            <a:xfrm>
              <a:off x="0" y="0"/>
              <a:ext cx="1477781" cy="1899969"/>
            </a:xfrm>
            <a:custGeom>
              <a:avLst/>
              <a:gdLst/>
              <a:ahLst/>
              <a:cxnLst/>
              <a:rect l="l" t="t" r="r" b="b"/>
              <a:pathLst>
                <a:path w="1477781" h="1899969">
                  <a:moveTo>
                    <a:pt x="0" y="0"/>
                  </a:moveTo>
                  <a:lnTo>
                    <a:pt x="1477781" y="0"/>
                  </a:lnTo>
                  <a:lnTo>
                    <a:pt x="1477781" y="1899969"/>
                  </a:lnTo>
                  <a:lnTo>
                    <a:pt x="0" y="1899969"/>
                  </a:lnTo>
                  <a:close/>
                </a:path>
              </a:pathLst>
            </a:custGeom>
            <a:solidFill>
              <a:srgbClr val="FFFFFF"/>
            </a:solidFill>
          </p:spPr>
        </p:sp>
      </p:grpSp>
      <p:grpSp>
        <p:nvGrpSpPr>
          <p:cNvPr id="6" name="Group 6"/>
          <p:cNvGrpSpPr/>
          <p:nvPr/>
        </p:nvGrpSpPr>
        <p:grpSpPr>
          <a:xfrm>
            <a:off x="5805448" y="4454754"/>
            <a:ext cx="3977375" cy="5077739"/>
            <a:chOff x="0" y="0"/>
            <a:chExt cx="1526041" cy="1948229"/>
          </a:xfrm>
        </p:grpSpPr>
        <p:sp>
          <p:nvSpPr>
            <p:cNvPr id="7" name="Freeform 7"/>
            <p:cNvSpPr/>
            <p:nvPr/>
          </p:nvSpPr>
          <p:spPr>
            <a:xfrm>
              <a:off x="41910" y="43180"/>
              <a:ext cx="1477781" cy="1899969"/>
            </a:xfrm>
            <a:custGeom>
              <a:avLst/>
              <a:gdLst/>
              <a:ahLst/>
              <a:cxnLst/>
              <a:rect l="l" t="t" r="r" b="b"/>
              <a:pathLst>
                <a:path w="1477781" h="1899969">
                  <a:moveTo>
                    <a:pt x="0" y="0"/>
                  </a:moveTo>
                  <a:lnTo>
                    <a:pt x="1477781" y="0"/>
                  </a:lnTo>
                  <a:lnTo>
                    <a:pt x="1477781" y="1899969"/>
                  </a:lnTo>
                  <a:lnTo>
                    <a:pt x="0" y="1899969"/>
                  </a:lnTo>
                  <a:close/>
                </a:path>
              </a:pathLst>
            </a:custGeom>
            <a:solidFill>
              <a:srgbClr val="D9D9D9"/>
            </a:solidFill>
          </p:spPr>
        </p:sp>
        <p:sp>
          <p:nvSpPr>
            <p:cNvPr id="8" name="Freeform 8"/>
            <p:cNvSpPr/>
            <p:nvPr/>
          </p:nvSpPr>
          <p:spPr>
            <a:xfrm>
              <a:off x="35560" y="35560"/>
              <a:ext cx="1490481" cy="1912669"/>
            </a:xfrm>
            <a:custGeom>
              <a:avLst/>
              <a:gdLst/>
              <a:ahLst/>
              <a:cxnLst/>
              <a:rect l="l" t="t" r="r" b="b"/>
              <a:pathLst>
                <a:path w="1490481" h="1912669">
                  <a:moveTo>
                    <a:pt x="1490481" y="1912669"/>
                  </a:moveTo>
                  <a:lnTo>
                    <a:pt x="0" y="1912669"/>
                  </a:lnTo>
                  <a:lnTo>
                    <a:pt x="0" y="0"/>
                  </a:lnTo>
                  <a:lnTo>
                    <a:pt x="1490480" y="0"/>
                  </a:lnTo>
                  <a:lnTo>
                    <a:pt x="1490480" y="1912669"/>
                  </a:lnTo>
                  <a:close/>
                  <a:moveTo>
                    <a:pt x="12700" y="1899969"/>
                  </a:moveTo>
                  <a:lnTo>
                    <a:pt x="1477780" y="1899969"/>
                  </a:lnTo>
                  <a:lnTo>
                    <a:pt x="1477780" y="12700"/>
                  </a:lnTo>
                  <a:lnTo>
                    <a:pt x="12700" y="12700"/>
                  </a:lnTo>
                  <a:lnTo>
                    <a:pt x="12700" y="1899969"/>
                  </a:lnTo>
                  <a:close/>
                </a:path>
              </a:pathLst>
            </a:custGeom>
            <a:solidFill>
              <a:srgbClr val="F6F6F6"/>
            </a:solidFill>
          </p:spPr>
        </p:sp>
        <p:sp>
          <p:nvSpPr>
            <p:cNvPr id="9" name="Freeform 9"/>
            <p:cNvSpPr/>
            <p:nvPr/>
          </p:nvSpPr>
          <p:spPr>
            <a:xfrm>
              <a:off x="0" y="0"/>
              <a:ext cx="1477781" cy="1899969"/>
            </a:xfrm>
            <a:custGeom>
              <a:avLst/>
              <a:gdLst/>
              <a:ahLst/>
              <a:cxnLst/>
              <a:rect l="l" t="t" r="r" b="b"/>
              <a:pathLst>
                <a:path w="1477781" h="1899969">
                  <a:moveTo>
                    <a:pt x="0" y="0"/>
                  </a:moveTo>
                  <a:lnTo>
                    <a:pt x="1477781" y="0"/>
                  </a:lnTo>
                  <a:lnTo>
                    <a:pt x="1477781" y="1899969"/>
                  </a:lnTo>
                  <a:lnTo>
                    <a:pt x="0" y="1899969"/>
                  </a:lnTo>
                  <a:close/>
                </a:path>
              </a:pathLst>
            </a:custGeom>
            <a:solidFill>
              <a:srgbClr val="FFFFFF"/>
            </a:solidFill>
          </p:spPr>
        </p:sp>
      </p:grpSp>
      <p:grpSp>
        <p:nvGrpSpPr>
          <p:cNvPr id="10" name="Group 10"/>
          <p:cNvGrpSpPr/>
          <p:nvPr/>
        </p:nvGrpSpPr>
        <p:grpSpPr>
          <a:xfrm>
            <a:off x="10582196" y="5216409"/>
            <a:ext cx="7177217" cy="4316084"/>
            <a:chOff x="0" y="0"/>
            <a:chExt cx="2726550" cy="1639635"/>
          </a:xfrm>
        </p:grpSpPr>
        <p:sp>
          <p:nvSpPr>
            <p:cNvPr id="11" name="Freeform 11"/>
            <p:cNvSpPr/>
            <p:nvPr/>
          </p:nvSpPr>
          <p:spPr>
            <a:xfrm>
              <a:off x="41910" y="43180"/>
              <a:ext cx="2678290" cy="1591375"/>
            </a:xfrm>
            <a:custGeom>
              <a:avLst/>
              <a:gdLst/>
              <a:ahLst/>
              <a:cxnLst/>
              <a:rect l="l" t="t" r="r" b="b"/>
              <a:pathLst>
                <a:path w="2678290" h="1591375">
                  <a:moveTo>
                    <a:pt x="0" y="0"/>
                  </a:moveTo>
                  <a:lnTo>
                    <a:pt x="2678290" y="0"/>
                  </a:lnTo>
                  <a:lnTo>
                    <a:pt x="2678290" y="1591375"/>
                  </a:lnTo>
                  <a:lnTo>
                    <a:pt x="0" y="1591375"/>
                  </a:lnTo>
                  <a:close/>
                </a:path>
              </a:pathLst>
            </a:custGeom>
            <a:solidFill>
              <a:srgbClr val="D9D9D9"/>
            </a:solidFill>
          </p:spPr>
        </p:sp>
        <p:sp>
          <p:nvSpPr>
            <p:cNvPr id="12" name="Freeform 12"/>
            <p:cNvSpPr/>
            <p:nvPr/>
          </p:nvSpPr>
          <p:spPr>
            <a:xfrm>
              <a:off x="35560" y="35560"/>
              <a:ext cx="2690990" cy="1604075"/>
            </a:xfrm>
            <a:custGeom>
              <a:avLst/>
              <a:gdLst/>
              <a:ahLst/>
              <a:cxnLst/>
              <a:rect l="l" t="t" r="r" b="b"/>
              <a:pathLst>
                <a:path w="2690990" h="1604075">
                  <a:moveTo>
                    <a:pt x="2690990" y="1604075"/>
                  </a:moveTo>
                  <a:lnTo>
                    <a:pt x="0" y="1604075"/>
                  </a:lnTo>
                  <a:lnTo>
                    <a:pt x="0" y="0"/>
                  </a:lnTo>
                  <a:lnTo>
                    <a:pt x="2690990" y="0"/>
                  </a:lnTo>
                  <a:lnTo>
                    <a:pt x="2690990" y="1604075"/>
                  </a:lnTo>
                  <a:close/>
                  <a:moveTo>
                    <a:pt x="12700" y="1591375"/>
                  </a:moveTo>
                  <a:lnTo>
                    <a:pt x="2678290" y="1591375"/>
                  </a:lnTo>
                  <a:lnTo>
                    <a:pt x="2678290" y="12700"/>
                  </a:lnTo>
                  <a:lnTo>
                    <a:pt x="12700" y="12700"/>
                  </a:lnTo>
                  <a:lnTo>
                    <a:pt x="12700" y="1591375"/>
                  </a:lnTo>
                  <a:close/>
                </a:path>
              </a:pathLst>
            </a:custGeom>
            <a:solidFill>
              <a:srgbClr val="F6F6F6"/>
            </a:solidFill>
          </p:spPr>
        </p:sp>
        <p:sp>
          <p:nvSpPr>
            <p:cNvPr id="13" name="Freeform 13"/>
            <p:cNvSpPr/>
            <p:nvPr/>
          </p:nvSpPr>
          <p:spPr>
            <a:xfrm>
              <a:off x="0" y="0"/>
              <a:ext cx="2678290" cy="1591375"/>
            </a:xfrm>
            <a:custGeom>
              <a:avLst/>
              <a:gdLst/>
              <a:ahLst/>
              <a:cxnLst/>
              <a:rect l="l" t="t" r="r" b="b"/>
              <a:pathLst>
                <a:path w="2678290" h="1591375">
                  <a:moveTo>
                    <a:pt x="0" y="0"/>
                  </a:moveTo>
                  <a:lnTo>
                    <a:pt x="2678290" y="0"/>
                  </a:lnTo>
                  <a:lnTo>
                    <a:pt x="2678290" y="1591375"/>
                  </a:lnTo>
                  <a:lnTo>
                    <a:pt x="0" y="1591375"/>
                  </a:lnTo>
                  <a:close/>
                </a:path>
              </a:pathLst>
            </a:custGeom>
            <a:solidFill>
              <a:srgbClr val="FFFFFF"/>
            </a:solidFill>
          </p:spPr>
        </p:sp>
      </p:grpSp>
      <p:pic>
        <p:nvPicPr>
          <p:cNvPr id="14" name="Picture 14"/>
          <p:cNvPicPr>
            <a:picLocks noChangeAspect="1"/>
          </p:cNvPicPr>
          <p:nvPr/>
        </p:nvPicPr>
        <p:blipFill>
          <a:blip r:embed="rId2"/>
          <a:srcRect b="5492"/>
          <a:stretch>
            <a:fillRect/>
          </a:stretch>
        </p:blipFill>
        <p:spPr>
          <a:xfrm>
            <a:off x="1262350" y="4563034"/>
            <a:ext cx="3510075" cy="4683764"/>
          </a:xfrm>
          <a:prstGeom prst="rect">
            <a:avLst/>
          </a:prstGeom>
        </p:spPr>
      </p:pic>
      <p:pic>
        <p:nvPicPr>
          <p:cNvPr id="15" name="Picture 15"/>
          <p:cNvPicPr>
            <a:picLocks noChangeAspect="1"/>
          </p:cNvPicPr>
          <p:nvPr/>
        </p:nvPicPr>
        <p:blipFill>
          <a:blip r:embed="rId3"/>
          <a:srcRect/>
          <a:stretch>
            <a:fillRect/>
          </a:stretch>
        </p:blipFill>
        <p:spPr>
          <a:xfrm>
            <a:off x="6101455" y="4608698"/>
            <a:ext cx="3385362" cy="4769851"/>
          </a:xfrm>
          <a:prstGeom prst="rect">
            <a:avLst/>
          </a:prstGeom>
        </p:spPr>
      </p:pic>
      <p:pic>
        <p:nvPicPr>
          <p:cNvPr id="16" name="Picture 16"/>
          <p:cNvPicPr>
            <a:picLocks noChangeAspect="1"/>
          </p:cNvPicPr>
          <p:nvPr/>
        </p:nvPicPr>
        <p:blipFill>
          <a:blip r:embed="rId4"/>
          <a:srcRect/>
          <a:stretch>
            <a:fillRect/>
          </a:stretch>
        </p:blipFill>
        <p:spPr>
          <a:xfrm>
            <a:off x="10849713" y="5491149"/>
            <a:ext cx="6642184" cy="3766604"/>
          </a:xfrm>
          <a:prstGeom prst="rect">
            <a:avLst/>
          </a:prstGeom>
        </p:spPr>
      </p:pic>
      <p:grpSp>
        <p:nvGrpSpPr>
          <p:cNvPr id="17" name="Group 17"/>
          <p:cNvGrpSpPr/>
          <p:nvPr/>
        </p:nvGrpSpPr>
        <p:grpSpPr>
          <a:xfrm>
            <a:off x="0" y="818140"/>
            <a:ext cx="18435077" cy="421120"/>
            <a:chOff x="0" y="0"/>
            <a:chExt cx="6671512" cy="152400"/>
          </a:xfrm>
        </p:grpSpPr>
        <p:sp>
          <p:nvSpPr>
            <p:cNvPr id="18" name="Freeform 18"/>
            <p:cNvSpPr/>
            <p:nvPr/>
          </p:nvSpPr>
          <p:spPr>
            <a:xfrm>
              <a:off x="0" y="0"/>
              <a:ext cx="6671512" cy="152400"/>
            </a:xfrm>
            <a:custGeom>
              <a:avLst/>
              <a:gdLst/>
              <a:ahLst/>
              <a:cxnLst/>
              <a:rect l="l" t="t" r="r" b="b"/>
              <a:pathLst>
                <a:path w="6671512" h="152400">
                  <a:moveTo>
                    <a:pt x="0" y="0"/>
                  </a:moveTo>
                  <a:lnTo>
                    <a:pt x="6671512" y="0"/>
                  </a:lnTo>
                  <a:lnTo>
                    <a:pt x="6671512" y="152400"/>
                  </a:lnTo>
                  <a:lnTo>
                    <a:pt x="0" y="152400"/>
                  </a:lnTo>
                  <a:close/>
                </a:path>
              </a:pathLst>
            </a:custGeom>
            <a:solidFill>
              <a:srgbClr val="FFFFFF"/>
            </a:solidFill>
          </p:spPr>
        </p:sp>
      </p:grpSp>
      <p:grpSp>
        <p:nvGrpSpPr>
          <p:cNvPr id="19" name="Group 19"/>
          <p:cNvGrpSpPr/>
          <p:nvPr/>
        </p:nvGrpSpPr>
        <p:grpSpPr>
          <a:xfrm>
            <a:off x="-147077" y="10074760"/>
            <a:ext cx="18582155" cy="424480"/>
            <a:chOff x="0" y="0"/>
            <a:chExt cx="6671512" cy="152400"/>
          </a:xfrm>
        </p:grpSpPr>
        <p:sp>
          <p:nvSpPr>
            <p:cNvPr id="20" name="Freeform 20"/>
            <p:cNvSpPr/>
            <p:nvPr/>
          </p:nvSpPr>
          <p:spPr>
            <a:xfrm>
              <a:off x="0" y="0"/>
              <a:ext cx="6671512" cy="152400"/>
            </a:xfrm>
            <a:custGeom>
              <a:avLst/>
              <a:gdLst/>
              <a:ahLst/>
              <a:cxnLst/>
              <a:rect l="l" t="t" r="r" b="b"/>
              <a:pathLst>
                <a:path w="6671512" h="152400">
                  <a:moveTo>
                    <a:pt x="0" y="0"/>
                  </a:moveTo>
                  <a:lnTo>
                    <a:pt x="6671512" y="0"/>
                  </a:lnTo>
                  <a:lnTo>
                    <a:pt x="6671512" y="152400"/>
                  </a:lnTo>
                  <a:lnTo>
                    <a:pt x="0" y="152400"/>
                  </a:lnTo>
                  <a:close/>
                </a:path>
              </a:pathLst>
            </a:custGeom>
            <a:solidFill>
              <a:srgbClr val="FFFFFF"/>
            </a:solidFill>
          </p:spPr>
        </p:sp>
      </p:grpSp>
      <p:pic>
        <p:nvPicPr>
          <p:cNvPr id="21" name="Picture 2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345546" y="3802701"/>
            <a:ext cx="1801423" cy="954754"/>
          </a:xfrm>
          <a:prstGeom prst="rect">
            <a:avLst/>
          </a:prstGeom>
        </p:spPr>
      </p:pic>
      <p:pic>
        <p:nvPicPr>
          <p:cNvPr id="22" name="Picture 2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44013" y="-1194749"/>
            <a:ext cx="3261400" cy="3086100"/>
          </a:xfrm>
          <a:prstGeom prst="rect">
            <a:avLst/>
          </a:prstGeom>
        </p:spPr>
      </p:pic>
      <p:pic>
        <p:nvPicPr>
          <p:cNvPr id="23" name="Picture 2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663365" y="-1194749"/>
            <a:ext cx="3261400" cy="3086100"/>
          </a:xfrm>
          <a:prstGeom prst="rect">
            <a:avLst/>
          </a:prstGeom>
        </p:spPr>
      </p:pic>
      <p:sp>
        <p:nvSpPr>
          <p:cNvPr id="24" name="TextBox 24"/>
          <p:cNvSpPr txBox="1"/>
          <p:nvPr/>
        </p:nvSpPr>
        <p:spPr>
          <a:xfrm>
            <a:off x="229326" y="2577151"/>
            <a:ext cx="5576122" cy="1225550"/>
          </a:xfrm>
          <a:prstGeom prst="rect">
            <a:avLst/>
          </a:prstGeom>
        </p:spPr>
        <p:txBody>
          <a:bodyPr lIns="0" tIns="0" rIns="0" bIns="0" rtlCol="0" anchor="t">
            <a:spAutoFit/>
          </a:bodyPr>
          <a:lstStyle/>
          <a:p>
            <a:pPr algn="ctr">
              <a:lnSpc>
                <a:spcPts val="4900"/>
              </a:lnSpc>
              <a:spcBef>
                <a:spcPct val="0"/>
              </a:spcBef>
            </a:pPr>
            <a:r>
              <a:rPr lang="en-US" sz="3500" u="sng" spc="147" dirty="0">
                <a:solidFill>
                  <a:srgbClr val="000000"/>
                </a:solidFill>
                <a:latin typeface="Montserrat Classic"/>
                <a:hlinkClick r:id="rId9"/>
              </a:rPr>
              <a:t>VET Integration Guidelines</a:t>
            </a:r>
            <a:endParaRPr lang="en-US" sz="3500" u="sng" spc="147" dirty="0">
              <a:solidFill>
                <a:srgbClr val="000000"/>
              </a:solidFill>
              <a:latin typeface="Montserrat Classic"/>
            </a:endParaRPr>
          </a:p>
        </p:txBody>
      </p:sp>
      <p:pic>
        <p:nvPicPr>
          <p:cNvPr id="25" name="Picture 2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513300" y="-1194749"/>
            <a:ext cx="3261400" cy="3086100"/>
          </a:xfrm>
          <a:prstGeom prst="rect">
            <a:avLst/>
          </a:prstGeom>
        </p:spPr>
      </p:pic>
      <p:sp>
        <p:nvSpPr>
          <p:cNvPr id="27" name="TextBox 27"/>
          <p:cNvSpPr txBox="1"/>
          <p:nvPr/>
        </p:nvSpPr>
        <p:spPr>
          <a:xfrm>
            <a:off x="5006075" y="2577151"/>
            <a:ext cx="5576122" cy="1225550"/>
          </a:xfrm>
          <a:prstGeom prst="rect">
            <a:avLst/>
          </a:prstGeom>
        </p:spPr>
        <p:txBody>
          <a:bodyPr lIns="0" tIns="0" rIns="0" bIns="0" rtlCol="0" anchor="t">
            <a:spAutoFit/>
          </a:bodyPr>
          <a:lstStyle/>
          <a:p>
            <a:pPr algn="ctr">
              <a:lnSpc>
                <a:spcPts val="4900"/>
              </a:lnSpc>
            </a:pPr>
            <a:r>
              <a:rPr lang="en-US" sz="3500" u="sng" spc="147" dirty="0">
                <a:solidFill>
                  <a:srgbClr val="000000"/>
                </a:solidFill>
                <a:latin typeface="Montserrat Classic"/>
                <a:hlinkClick r:id="rId9"/>
              </a:rPr>
              <a:t>VOOC </a:t>
            </a:r>
          </a:p>
          <a:p>
            <a:pPr algn="ctr">
              <a:lnSpc>
                <a:spcPts val="4900"/>
              </a:lnSpc>
              <a:spcBef>
                <a:spcPct val="0"/>
              </a:spcBef>
            </a:pPr>
            <a:r>
              <a:rPr lang="en-US" sz="3500" u="sng" spc="147" dirty="0">
                <a:solidFill>
                  <a:srgbClr val="000000"/>
                </a:solidFill>
                <a:latin typeface="Montserrat Classic"/>
                <a:hlinkClick r:id="rId9"/>
              </a:rPr>
              <a:t>Infrastructures</a:t>
            </a:r>
            <a:endParaRPr lang="en-US" sz="3500" u="sng" spc="147" dirty="0">
              <a:solidFill>
                <a:srgbClr val="000000"/>
              </a:solidFill>
              <a:latin typeface="Montserrat Classic"/>
            </a:endParaRPr>
          </a:p>
        </p:txBody>
      </p:sp>
      <p:sp>
        <p:nvSpPr>
          <p:cNvPr id="28" name="TextBox 28"/>
          <p:cNvSpPr txBox="1"/>
          <p:nvPr/>
        </p:nvSpPr>
        <p:spPr>
          <a:xfrm>
            <a:off x="11371018" y="2577151"/>
            <a:ext cx="5750480" cy="628377"/>
          </a:xfrm>
          <a:prstGeom prst="rect">
            <a:avLst/>
          </a:prstGeom>
        </p:spPr>
        <p:txBody>
          <a:bodyPr lIns="0" tIns="0" rIns="0" bIns="0" rtlCol="0" anchor="t">
            <a:spAutoFit/>
          </a:bodyPr>
          <a:lstStyle/>
          <a:p>
            <a:pPr algn="ctr">
              <a:lnSpc>
                <a:spcPts val="4900"/>
              </a:lnSpc>
              <a:spcBef>
                <a:spcPct val="0"/>
              </a:spcBef>
            </a:pPr>
            <a:r>
              <a:rPr lang="en-US" sz="3500" u="sng" spc="147" dirty="0">
                <a:solidFill>
                  <a:srgbClr val="000000"/>
                </a:solidFill>
                <a:latin typeface="Montserrat Classic"/>
                <a:hlinkClick r:id="rId10"/>
              </a:rPr>
              <a:t>Videos auf YouTube</a:t>
            </a:r>
            <a:endParaRPr lang="en-US" sz="3500" u="sng" spc="147" dirty="0">
              <a:solidFill>
                <a:srgbClr val="000000"/>
              </a:solidFill>
              <a:latin typeface="Montserrat Classic"/>
            </a:endParaRPr>
          </a:p>
        </p:txBody>
      </p:sp>
      <p:sp>
        <p:nvSpPr>
          <p:cNvPr id="29" name="TextBox 29"/>
          <p:cNvSpPr txBox="1"/>
          <p:nvPr/>
        </p:nvSpPr>
        <p:spPr>
          <a:xfrm>
            <a:off x="6705600" y="490091"/>
            <a:ext cx="11323320" cy="1077218"/>
          </a:xfrm>
          <a:prstGeom prst="rect">
            <a:avLst/>
          </a:prstGeom>
        </p:spPr>
        <p:txBody>
          <a:bodyPr wrap="square" lIns="0" tIns="0" rIns="0" bIns="0" rtlCol="0" anchor="t">
            <a:spAutoFit/>
          </a:bodyPr>
          <a:lstStyle/>
          <a:p>
            <a:pPr algn="ctr">
              <a:lnSpc>
                <a:spcPts val="8400"/>
              </a:lnSpc>
              <a:spcBef>
                <a:spcPct val="0"/>
              </a:spcBef>
            </a:pPr>
            <a:r>
              <a:rPr lang="en-US" sz="6000" spc="252" dirty="0">
                <a:solidFill>
                  <a:srgbClr val="273755"/>
                </a:solidFill>
                <a:latin typeface="Montserrat Semi-Bold Bold"/>
              </a:rPr>
              <a:t>ACTIVITÄTSFORTSCHRITT</a:t>
            </a:r>
          </a:p>
        </p:txBody>
      </p:sp>
    </p:spTree>
    <p:extLst>
      <p:ext uri="{BB962C8B-B14F-4D97-AF65-F5344CB8AC3E}">
        <p14:creationId xmlns:p14="http://schemas.microsoft.com/office/powerpoint/2010/main" val="725683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alpha val="49000"/>
          </a:schemeClr>
        </a:solidFill>
        <a:effectLst/>
      </p:bgPr>
    </p:bg>
    <p:spTree>
      <p:nvGrpSpPr>
        <p:cNvPr id="1" name=""/>
        <p:cNvGrpSpPr/>
        <p:nvPr/>
      </p:nvGrpSpPr>
      <p:grpSpPr>
        <a:xfrm>
          <a:off x="0" y="0"/>
          <a:ext cx="0" cy="0"/>
          <a:chOff x="0" y="0"/>
          <a:chExt cx="0" cy="0"/>
        </a:xfrm>
      </p:grpSpPr>
      <p:pic>
        <p:nvPicPr>
          <p:cNvPr id="15"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6200000" flipH="1">
            <a:off x="48447" y="4106391"/>
            <a:ext cx="6127114" cy="6060272"/>
          </a:xfrm>
          <a:prstGeom prst="rect">
            <a:avLst/>
          </a:prstGeom>
        </p:spPr>
      </p:pic>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flipH="1">
            <a:off x="8071625" y="-174793"/>
            <a:ext cx="10519171" cy="10404415"/>
          </a:xfrm>
          <a:prstGeom prst="rect">
            <a:avLst/>
          </a:prstGeom>
        </p:spPr>
      </p:pic>
      <p:pic>
        <p:nvPicPr>
          <p:cNvPr id="3" name="Picture 3"/>
          <p:cNvPicPr>
            <a:picLocks noChangeAspect="1"/>
          </p:cNvPicPr>
          <p:nvPr/>
        </p:nvPicPr>
        <p:blipFill>
          <a:blip r:embed="rId5"/>
          <a:srcRect/>
          <a:stretch>
            <a:fillRect/>
          </a:stretch>
        </p:blipFill>
        <p:spPr>
          <a:xfrm>
            <a:off x="3372282" y="5594299"/>
            <a:ext cx="5775688" cy="3660363"/>
          </a:xfrm>
          <a:prstGeom prst="rect">
            <a:avLst/>
          </a:prstGeom>
        </p:spPr>
      </p:pic>
      <p:pic>
        <p:nvPicPr>
          <p:cNvPr id="4" name="Picture 4"/>
          <p:cNvPicPr>
            <a:picLocks noChangeAspect="1"/>
          </p:cNvPicPr>
          <p:nvPr/>
        </p:nvPicPr>
        <p:blipFill>
          <a:blip r:embed="rId6"/>
          <a:srcRect/>
          <a:stretch>
            <a:fillRect/>
          </a:stretch>
        </p:blipFill>
        <p:spPr>
          <a:xfrm>
            <a:off x="2595841" y="5296607"/>
            <a:ext cx="7328570" cy="4751356"/>
          </a:xfrm>
          <a:prstGeom prst="rect">
            <a:avLst/>
          </a:prstGeom>
        </p:spPr>
      </p:pic>
      <p:grpSp>
        <p:nvGrpSpPr>
          <p:cNvPr id="6" name="Group 6"/>
          <p:cNvGrpSpPr/>
          <p:nvPr/>
        </p:nvGrpSpPr>
        <p:grpSpPr>
          <a:xfrm>
            <a:off x="10720112" y="6088619"/>
            <a:ext cx="7153168" cy="3930733"/>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8" name="TextBox 8"/>
          <p:cNvSpPr txBox="1"/>
          <p:nvPr/>
        </p:nvSpPr>
        <p:spPr>
          <a:xfrm>
            <a:off x="11306548" y="6495970"/>
            <a:ext cx="5980293" cy="2954655"/>
          </a:xfrm>
          <a:prstGeom prst="rect">
            <a:avLst/>
          </a:prstGeom>
        </p:spPr>
        <p:txBody>
          <a:bodyPr wrap="square" lIns="0" tIns="0" rIns="0" bIns="0" rtlCol="0" anchor="t">
            <a:spAutoFit/>
          </a:bodyPr>
          <a:lstStyle/>
          <a:p>
            <a:pPr algn="ctr">
              <a:spcBef>
                <a:spcPct val="0"/>
              </a:spcBef>
            </a:pPr>
            <a:r>
              <a:rPr lang="de-DE" sz="2400" spc="155" dirty="0">
                <a:solidFill>
                  <a:srgbClr val="20345E"/>
                </a:solidFill>
                <a:latin typeface="Montserrat Classic"/>
              </a:rPr>
              <a:t>Verpassen Sie nicht die Gelegenheit, sich einer wachsenden Gemeinschaft von IKT-Fachleuten anzuschließen und ein Abschlusszertifikat zu erwerben. Melden Sie sich jetzt unter dem folgenden</a:t>
            </a:r>
            <a:r>
              <a:rPr lang="en-US" sz="2400" spc="155" dirty="0">
                <a:solidFill>
                  <a:srgbClr val="20345E"/>
                </a:solidFill>
                <a:latin typeface="Montserrat Classic"/>
              </a:rPr>
              <a:t> </a:t>
            </a:r>
            <a:r>
              <a:rPr lang="en-US" sz="2400" spc="155" dirty="0">
                <a:solidFill>
                  <a:srgbClr val="20345E"/>
                </a:solidFill>
                <a:latin typeface="Montserrat Classic"/>
                <a:hlinkClick r:id="rId7" tooltip="https://www.openlearning.com/courses/machine-learning-skills-for-ict-professionals/?cl=1"/>
              </a:rPr>
              <a:t>Link</a:t>
            </a:r>
            <a:r>
              <a:rPr lang="en-US" sz="2400" spc="155" dirty="0">
                <a:solidFill>
                  <a:srgbClr val="20345E"/>
                </a:solidFill>
                <a:latin typeface="Montserrat Classic"/>
              </a:rPr>
              <a:t> </a:t>
            </a:r>
            <a:r>
              <a:rPr lang="de-DE" sz="2400" spc="155" dirty="0">
                <a:solidFill>
                  <a:srgbClr val="20345E"/>
                </a:solidFill>
                <a:latin typeface="Montserrat Classic"/>
              </a:rPr>
              <a:t>an. Die Anmeldung ist völlig kostenlos.</a:t>
            </a:r>
            <a:r>
              <a:rPr lang="en-US" sz="2400" spc="155" dirty="0">
                <a:solidFill>
                  <a:srgbClr val="20345E"/>
                </a:solidFill>
                <a:latin typeface="Montserrat Classic"/>
              </a:rPr>
              <a:t> </a:t>
            </a:r>
          </a:p>
        </p:txBody>
      </p:sp>
      <p:sp>
        <p:nvSpPr>
          <p:cNvPr id="9" name="TextBox 9"/>
          <p:cNvSpPr txBox="1"/>
          <p:nvPr/>
        </p:nvSpPr>
        <p:spPr>
          <a:xfrm>
            <a:off x="875991" y="695323"/>
            <a:ext cx="16684177" cy="957185"/>
          </a:xfrm>
          <a:prstGeom prst="rect">
            <a:avLst/>
          </a:prstGeom>
        </p:spPr>
        <p:txBody>
          <a:bodyPr lIns="0" tIns="0" rIns="0" bIns="0" rtlCol="0" anchor="t">
            <a:spAutoFit/>
          </a:bodyPr>
          <a:lstStyle/>
          <a:p>
            <a:pPr>
              <a:lnSpc>
                <a:spcPts val="8399"/>
              </a:lnSpc>
              <a:spcBef>
                <a:spcPct val="0"/>
              </a:spcBef>
            </a:pPr>
            <a:r>
              <a:rPr lang="en-US" sz="5999" spc="251" dirty="0">
                <a:solidFill>
                  <a:srgbClr val="20345E"/>
                </a:solidFill>
                <a:latin typeface="Montserrat Classic Bold"/>
              </a:rPr>
              <a:t>PILOT-ONLINE-KURS</a:t>
            </a:r>
          </a:p>
        </p:txBody>
      </p:sp>
      <p:sp>
        <p:nvSpPr>
          <p:cNvPr id="11" name="Прямоугольник 10"/>
          <p:cNvSpPr/>
          <p:nvPr/>
        </p:nvSpPr>
        <p:spPr>
          <a:xfrm>
            <a:off x="1573343" y="2164470"/>
            <a:ext cx="15468600" cy="2893100"/>
          </a:xfrm>
          <a:prstGeom prst="rect">
            <a:avLst/>
          </a:prstGeom>
        </p:spPr>
        <p:txBody>
          <a:bodyPr wrap="square">
            <a:spAutoFit/>
          </a:bodyPr>
          <a:lstStyle/>
          <a:p>
            <a:pPr algn="just"/>
            <a:r>
              <a:rPr lang="de-DE" sz="2600">
                <a:solidFill>
                  <a:srgbClr val="242424"/>
                </a:solidFill>
                <a:latin typeface="Montserrat Classic" panose="020B0604020202020204" charset="0"/>
                <a:ea typeface="Times New Roman" panose="02020603050405020304" pitchFamily="18" charset="0"/>
              </a:rPr>
              <a:t>Der MACHINA-Lehrplan </a:t>
            </a:r>
            <a:r>
              <a:rPr lang="de-DE" sz="2600" dirty="0">
                <a:solidFill>
                  <a:srgbClr val="242424"/>
                </a:solidFill>
                <a:latin typeface="Montserrat Classic" panose="020B0604020202020204" charset="0"/>
                <a:ea typeface="Times New Roman" panose="02020603050405020304" pitchFamily="18" charset="0"/>
              </a:rPr>
              <a:t>wurde vom 9. Mai bis zum 1. Juli 2022 als Pilotprojekt online durchgeführt, mit der tatsächlichen Teilnahme der Zielgruppen und dem übergeordneten Ziel, den pädagogischen Wert der entwickelten Lernmaterialien zu bewerten. Insgesamt schrieben sich 156 Studierende aus 8 Ländern in den MACHINA MOOC ein und nahmen an Lernmaterialien von 500 Stunden Dauer teil. Insgesamt wurden im Rahmen des Prozesses positive Einstellungen und Kommentare zum Bildungswert, zum Umfang und zur Nützlichkeit des MACHINA-Lehrplans und der Ressourcen festgestellt.</a:t>
            </a:r>
            <a:endParaRPr lang="de-DE" sz="2400" dirty="0">
              <a:latin typeface="Montserrat Classic" panose="020B0604020202020204" charset="0"/>
            </a:endParaRPr>
          </a:p>
        </p:txBody>
      </p:sp>
      <p:pic>
        <p:nvPicPr>
          <p:cNvPr id="12"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0909353">
            <a:off x="8910538" y="7671723"/>
            <a:ext cx="2269557" cy="518135"/>
          </a:xfrm>
          <a:prstGeom prst="rect">
            <a:avLst/>
          </a:prstGeom>
        </p:spPr>
      </p:pic>
    </p:spTree>
    <p:extLst>
      <p:ext uri="{BB962C8B-B14F-4D97-AF65-F5344CB8AC3E}">
        <p14:creationId xmlns:p14="http://schemas.microsoft.com/office/powerpoint/2010/main" val="630005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alpha val="49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147077" y="9600882"/>
            <a:ext cx="18582155" cy="898357"/>
            <a:chOff x="0" y="0"/>
            <a:chExt cx="6671512" cy="322535"/>
          </a:xfrm>
        </p:grpSpPr>
        <p:sp>
          <p:nvSpPr>
            <p:cNvPr id="3" name="Freeform 3"/>
            <p:cNvSpPr/>
            <p:nvPr/>
          </p:nvSpPr>
          <p:spPr>
            <a:xfrm>
              <a:off x="0" y="0"/>
              <a:ext cx="6671512" cy="322535"/>
            </a:xfrm>
            <a:custGeom>
              <a:avLst/>
              <a:gdLst/>
              <a:ahLst/>
              <a:cxnLst/>
              <a:rect l="l" t="t" r="r" b="b"/>
              <a:pathLst>
                <a:path w="6671512" h="322535">
                  <a:moveTo>
                    <a:pt x="0" y="0"/>
                  </a:moveTo>
                  <a:lnTo>
                    <a:pt x="6671512" y="0"/>
                  </a:lnTo>
                  <a:lnTo>
                    <a:pt x="6671512" y="322535"/>
                  </a:lnTo>
                  <a:lnTo>
                    <a:pt x="0" y="322535"/>
                  </a:lnTo>
                  <a:close/>
                </a:path>
              </a:pathLst>
            </a:custGeom>
            <a:solidFill>
              <a:srgbClr val="FFFFFF"/>
            </a:solidFill>
          </p:spPr>
        </p:sp>
      </p:grpSp>
      <p:grpSp>
        <p:nvGrpSpPr>
          <p:cNvPr id="4" name="Group 4"/>
          <p:cNvGrpSpPr>
            <a:grpSpLocks noChangeAspect="1"/>
          </p:cNvGrpSpPr>
          <p:nvPr/>
        </p:nvGrpSpPr>
        <p:grpSpPr>
          <a:xfrm>
            <a:off x="10972800" y="4152900"/>
            <a:ext cx="7043270" cy="5654980"/>
            <a:chOff x="0" y="0"/>
            <a:chExt cx="7467600" cy="5995670"/>
          </a:xfrm>
        </p:grpSpPr>
        <p:sp>
          <p:nvSpPr>
            <p:cNvPr id="5" name="Freeform 5"/>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273755"/>
            </a:solidFill>
          </p:spPr>
        </p:sp>
        <p:sp>
          <p:nvSpPr>
            <p:cNvPr id="6" name="Freeform 6"/>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FFFFFF"/>
            </a:solidFill>
          </p:spPr>
        </p:sp>
        <p:sp>
          <p:nvSpPr>
            <p:cNvPr id="7" name="Freeform 7"/>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20345E"/>
            </a:solidFill>
          </p:spPr>
        </p:sp>
        <p:sp>
          <p:nvSpPr>
            <p:cNvPr id="8" name="Freeform 8"/>
            <p:cNvSpPr/>
            <p:nvPr/>
          </p:nvSpPr>
          <p:spPr>
            <a:xfrm>
              <a:off x="314960" y="353060"/>
              <a:ext cx="6827520" cy="3835400"/>
            </a:xfrm>
            <a:custGeom>
              <a:avLst/>
              <a:gdLst/>
              <a:ahLst/>
              <a:cxnLst/>
              <a:rect l="l" t="t" r="r" b="b"/>
              <a:pathLst>
                <a:path w="6827520" h="3835400">
                  <a:moveTo>
                    <a:pt x="0" y="0"/>
                  </a:moveTo>
                  <a:lnTo>
                    <a:pt x="6827520" y="0"/>
                  </a:lnTo>
                  <a:lnTo>
                    <a:pt x="6827520" y="3835400"/>
                  </a:lnTo>
                  <a:lnTo>
                    <a:pt x="0" y="3835400"/>
                  </a:lnTo>
                  <a:close/>
                </a:path>
              </a:pathLst>
            </a:custGeom>
            <a:blipFill>
              <a:blip r:embed="rId2"/>
              <a:stretch>
                <a:fillRect l="-895" r="-895"/>
              </a:stretch>
            </a:blipFill>
          </p:spPr>
        </p:sp>
      </p:gr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41391" y="425441"/>
            <a:ext cx="19517205" cy="1206518"/>
          </a:xfrm>
          <a:prstGeom prst="rect">
            <a:avLst/>
          </a:prstGeom>
        </p:spPr>
      </p:pic>
      <p:sp>
        <p:nvSpPr>
          <p:cNvPr id="10" name="TextBox 10"/>
          <p:cNvSpPr txBox="1"/>
          <p:nvPr/>
        </p:nvSpPr>
        <p:spPr>
          <a:xfrm>
            <a:off x="1028700" y="3465195"/>
            <a:ext cx="9561254" cy="5899051"/>
          </a:xfrm>
          <a:prstGeom prst="rect">
            <a:avLst/>
          </a:prstGeom>
        </p:spPr>
        <p:txBody>
          <a:bodyPr wrap="square" lIns="0" tIns="0" rIns="0" bIns="0" rtlCol="0" anchor="t">
            <a:spAutoFit/>
          </a:bodyPr>
          <a:lstStyle/>
          <a:p>
            <a:pPr algn="just">
              <a:lnSpc>
                <a:spcPts val="4620"/>
              </a:lnSpc>
              <a:spcBef>
                <a:spcPct val="0"/>
              </a:spcBef>
            </a:pPr>
            <a:r>
              <a:rPr lang="de-DE" sz="3300" spc="138" dirty="0">
                <a:solidFill>
                  <a:srgbClr val="000000"/>
                </a:solidFill>
                <a:latin typeface="Montserrat Classic"/>
              </a:rPr>
              <a:t>Bei dem Treffen erörterten die Partner die im 3. Semester abgeschlossenen und die für den kommenden Zeitraum geplanten Aktivitäten. Der Arbeitsplan wurde besprochen und vereinbart, ebenso wie die Fortschritte bei den VOOC-Infrastrukturen. Die Partner erörterten auch die wichtigsten technischen Spezifikationen, die für die potenzielle Online-Plattform erforderlich  sind.</a:t>
            </a:r>
            <a:endParaRPr lang="en-US" sz="3300" spc="138" dirty="0">
              <a:solidFill>
                <a:srgbClr val="000000"/>
              </a:solidFill>
              <a:latin typeface="Montserrat Classic"/>
            </a:endParaRPr>
          </a:p>
        </p:txBody>
      </p:sp>
      <p:sp>
        <p:nvSpPr>
          <p:cNvPr id="11" name="TextBox 11"/>
          <p:cNvSpPr txBox="1"/>
          <p:nvPr/>
        </p:nvSpPr>
        <p:spPr>
          <a:xfrm>
            <a:off x="575123" y="461962"/>
            <a:ext cx="16684177" cy="957185"/>
          </a:xfrm>
          <a:prstGeom prst="rect">
            <a:avLst/>
          </a:prstGeom>
        </p:spPr>
        <p:txBody>
          <a:bodyPr lIns="0" tIns="0" rIns="0" bIns="0" rtlCol="0" anchor="t">
            <a:spAutoFit/>
          </a:bodyPr>
          <a:lstStyle/>
          <a:p>
            <a:pPr algn="r">
              <a:lnSpc>
                <a:spcPts val="8399"/>
              </a:lnSpc>
              <a:spcBef>
                <a:spcPct val="0"/>
              </a:spcBef>
            </a:pPr>
            <a:r>
              <a:rPr lang="en-US" sz="5999" spc="251" dirty="0">
                <a:solidFill>
                  <a:srgbClr val="20345E"/>
                </a:solidFill>
                <a:latin typeface="Montserrat Classic Bold"/>
              </a:rPr>
              <a:t>DAS 4. MACHINA-PROJEKTTREFFEN</a:t>
            </a:r>
          </a:p>
        </p:txBody>
      </p:sp>
      <p:sp>
        <p:nvSpPr>
          <p:cNvPr id="12" name="TextBox 12"/>
          <p:cNvSpPr txBox="1"/>
          <p:nvPr/>
        </p:nvSpPr>
        <p:spPr>
          <a:xfrm>
            <a:off x="1028700" y="2148522"/>
            <a:ext cx="16230600" cy="1144905"/>
          </a:xfrm>
          <a:prstGeom prst="rect">
            <a:avLst/>
          </a:prstGeom>
        </p:spPr>
        <p:txBody>
          <a:bodyPr lIns="0" tIns="0" rIns="0" bIns="0" rtlCol="0" anchor="t">
            <a:spAutoFit/>
          </a:bodyPr>
          <a:lstStyle/>
          <a:p>
            <a:pPr algn="just">
              <a:lnSpc>
                <a:spcPts val="4620"/>
              </a:lnSpc>
              <a:spcBef>
                <a:spcPct val="0"/>
              </a:spcBef>
            </a:pPr>
            <a:r>
              <a:rPr lang="de-DE" sz="3300" spc="138" dirty="0">
                <a:solidFill>
                  <a:srgbClr val="000000"/>
                </a:solidFill>
                <a:latin typeface="Montserrat Classic"/>
              </a:rPr>
              <a:t>Aufgrund der Corona-Beschränkungen wurde das vierte MACHINA-Projekttreffen am 7. April 2022 virtuell mit dem Zoom organisiert.</a:t>
            </a:r>
            <a:endParaRPr lang="en-US" sz="3300" spc="138" dirty="0">
              <a:solidFill>
                <a:srgbClr val="000000"/>
              </a:solidFill>
              <a:latin typeface="Montserrat Classic"/>
            </a:endParaRPr>
          </a:p>
        </p:txBody>
      </p:sp>
    </p:spTree>
    <p:extLst>
      <p:ext uri="{BB962C8B-B14F-4D97-AF65-F5344CB8AC3E}">
        <p14:creationId xmlns:p14="http://schemas.microsoft.com/office/powerpoint/2010/main" val="880740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alpha val="49000"/>
          </a:schemeClr>
        </a:solidFill>
        <a:effectLst/>
      </p:bgPr>
    </p:bg>
    <p:spTree>
      <p:nvGrpSpPr>
        <p:cNvPr id="1" name=""/>
        <p:cNvGrpSpPr/>
        <p:nvPr/>
      </p:nvGrpSpPr>
      <p:grpSpPr>
        <a:xfrm>
          <a:off x="0" y="0"/>
          <a:ext cx="0" cy="0"/>
          <a:chOff x="0" y="0"/>
          <a:chExt cx="0" cy="0"/>
        </a:xfrm>
      </p:grpSpPr>
      <p:sp>
        <p:nvSpPr>
          <p:cNvPr id="56" name="AutoShape 14">
            <a:extLst>
              <a:ext uri="{FF2B5EF4-FFF2-40B4-BE49-F238E27FC236}">
                <a16:creationId xmlns:a16="http://schemas.microsoft.com/office/drawing/2014/main" id="{35FA4235-DDED-BE4F-FAD7-181F7BE57A50}"/>
              </a:ext>
            </a:extLst>
          </p:cNvPr>
          <p:cNvSpPr/>
          <p:nvPr/>
        </p:nvSpPr>
        <p:spPr>
          <a:xfrm>
            <a:off x="3369991" y="8727218"/>
            <a:ext cx="1029522" cy="0"/>
          </a:xfrm>
          <a:prstGeom prst="line">
            <a:avLst/>
          </a:prstGeom>
          <a:ln w="47625" cap="flat">
            <a:solidFill>
              <a:srgbClr val="000342"/>
            </a:solidFill>
            <a:prstDash val="solid"/>
            <a:headEnd type="none" w="sm" len="sm"/>
            <a:tailEnd type="none" w="sm" len="sm"/>
          </a:ln>
        </p:spPr>
      </p:sp>
      <p:sp>
        <p:nvSpPr>
          <p:cNvPr id="10" name="TextBox 10"/>
          <p:cNvSpPr txBox="1"/>
          <p:nvPr/>
        </p:nvSpPr>
        <p:spPr>
          <a:xfrm>
            <a:off x="576741" y="641449"/>
            <a:ext cx="18227378" cy="1077218"/>
          </a:xfrm>
          <a:prstGeom prst="rect">
            <a:avLst/>
          </a:prstGeom>
        </p:spPr>
        <p:txBody>
          <a:bodyPr wrap="square" lIns="0" tIns="0" rIns="0" bIns="0" rtlCol="0" anchor="t">
            <a:spAutoFit/>
          </a:bodyPr>
          <a:lstStyle/>
          <a:p>
            <a:pPr>
              <a:lnSpc>
                <a:spcPts val="8399"/>
              </a:lnSpc>
              <a:spcBef>
                <a:spcPct val="0"/>
              </a:spcBef>
            </a:pPr>
            <a:r>
              <a:rPr lang="en-US" sz="5800" dirty="0">
                <a:solidFill>
                  <a:srgbClr val="273755"/>
                </a:solidFill>
                <a:latin typeface="Montserrat Semi-Bold Bold"/>
              </a:rPr>
              <a:t>DIE WICHTIGSTEN KOMMENDEN AUFGABEN</a:t>
            </a:r>
          </a:p>
        </p:txBody>
      </p:sp>
      <p:sp>
        <p:nvSpPr>
          <p:cNvPr id="26" name="AutoShape 7">
            <a:extLst>
              <a:ext uri="{FF2B5EF4-FFF2-40B4-BE49-F238E27FC236}">
                <a16:creationId xmlns:a16="http://schemas.microsoft.com/office/drawing/2014/main" id="{794C0B89-EDC5-7248-E7E5-96B40DCEBB60}"/>
              </a:ext>
            </a:extLst>
          </p:cNvPr>
          <p:cNvSpPr/>
          <p:nvPr/>
        </p:nvSpPr>
        <p:spPr>
          <a:xfrm>
            <a:off x="12649200" y="8660072"/>
            <a:ext cx="1100959" cy="0"/>
          </a:xfrm>
          <a:prstGeom prst="line">
            <a:avLst/>
          </a:prstGeom>
          <a:ln w="47625" cap="flat">
            <a:solidFill>
              <a:srgbClr val="000342"/>
            </a:solidFill>
            <a:prstDash val="solid"/>
            <a:headEnd type="none" w="sm" len="sm"/>
            <a:tailEnd type="none" w="sm" len="sm"/>
          </a:ln>
        </p:spPr>
      </p:sp>
      <p:sp>
        <p:nvSpPr>
          <p:cNvPr id="27" name="AutoShape 2">
            <a:extLst>
              <a:ext uri="{FF2B5EF4-FFF2-40B4-BE49-F238E27FC236}">
                <a16:creationId xmlns:a16="http://schemas.microsoft.com/office/drawing/2014/main" id="{03EFAA57-81FF-CBC5-842B-5C2F3DAC9FCE}"/>
              </a:ext>
            </a:extLst>
          </p:cNvPr>
          <p:cNvSpPr/>
          <p:nvPr/>
        </p:nvSpPr>
        <p:spPr>
          <a:xfrm>
            <a:off x="12496800" y="3364842"/>
            <a:ext cx="1100959" cy="0"/>
          </a:xfrm>
          <a:prstGeom prst="line">
            <a:avLst/>
          </a:prstGeom>
          <a:ln w="47625" cap="flat">
            <a:solidFill>
              <a:srgbClr val="000342"/>
            </a:solidFill>
            <a:prstDash val="solid"/>
            <a:headEnd type="none" w="sm" len="sm"/>
            <a:tailEnd type="none" w="sm" len="sm"/>
          </a:ln>
        </p:spPr>
      </p:sp>
      <p:grpSp>
        <p:nvGrpSpPr>
          <p:cNvPr id="28" name="Group 3">
            <a:extLst>
              <a:ext uri="{FF2B5EF4-FFF2-40B4-BE49-F238E27FC236}">
                <a16:creationId xmlns:a16="http://schemas.microsoft.com/office/drawing/2014/main" id="{1DFDA569-87C4-0DBA-DF75-60D67AB3B75B}"/>
              </a:ext>
            </a:extLst>
          </p:cNvPr>
          <p:cNvGrpSpPr/>
          <p:nvPr/>
        </p:nvGrpSpPr>
        <p:grpSpPr>
          <a:xfrm>
            <a:off x="5753213" y="2557606"/>
            <a:ext cx="7294066" cy="1799433"/>
            <a:chOff x="0" y="0"/>
            <a:chExt cx="8951801" cy="2265031"/>
          </a:xfrm>
        </p:grpSpPr>
        <p:sp>
          <p:nvSpPr>
            <p:cNvPr id="29" name="Freeform 4">
              <a:extLst>
                <a:ext uri="{FF2B5EF4-FFF2-40B4-BE49-F238E27FC236}">
                  <a16:creationId xmlns:a16="http://schemas.microsoft.com/office/drawing/2014/main" id="{B8A32C52-2CC4-700F-8C4E-B72264EB875A}"/>
                </a:ext>
              </a:extLst>
            </p:cNvPr>
            <p:cNvSpPr/>
            <p:nvPr/>
          </p:nvSpPr>
          <p:spPr>
            <a:xfrm>
              <a:off x="0" y="0"/>
              <a:ext cx="8951801" cy="2265032"/>
            </a:xfrm>
            <a:custGeom>
              <a:avLst/>
              <a:gdLst/>
              <a:ahLst/>
              <a:cxnLst/>
              <a:rect l="l" t="t" r="r" b="b"/>
              <a:pathLst>
                <a:path w="8951801" h="2265032">
                  <a:moveTo>
                    <a:pt x="0" y="0"/>
                  </a:moveTo>
                  <a:lnTo>
                    <a:pt x="8951801" y="0"/>
                  </a:lnTo>
                  <a:lnTo>
                    <a:pt x="8951801" y="2265032"/>
                  </a:lnTo>
                  <a:lnTo>
                    <a:pt x="0" y="2265032"/>
                  </a:lnTo>
                  <a:close/>
                </a:path>
              </a:pathLst>
            </a:custGeom>
            <a:solidFill>
              <a:srgbClr val="C86464"/>
            </a:solidFill>
          </p:spPr>
        </p:sp>
      </p:grpSp>
      <p:grpSp>
        <p:nvGrpSpPr>
          <p:cNvPr id="30" name="Group 5">
            <a:extLst>
              <a:ext uri="{FF2B5EF4-FFF2-40B4-BE49-F238E27FC236}">
                <a16:creationId xmlns:a16="http://schemas.microsoft.com/office/drawing/2014/main" id="{8A4E3B67-DDDA-C70C-F870-4D2355ACCE39}"/>
              </a:ext>
            </a:extLst>
          </p:cNvPr>
          <p:cNvGrpSpPr/>
          <p:nvPr/>
        </p:nvGrpSpPr>
        <p:grpSpPr>
          <a:xfrm>
            <a:off x="3908564" y="5245381"/>
            <a:ext cx="1938374" cy="1663733"/>
            <a:chOff x="0" y="0"/>
            <a:chExt cx="1738401" cy="1492093"/>
          </a:xfrm>
        </p:grpSpPr>
        <p:sp>
          <p:nvSpPr>
            <p:cNvPr id="31" name="Freeform 6">
              <a:extLst>
                <a:ext uri="{FF2B5EF4-FFF2-40B4-BE49-F238E27FC236}">
                  <a16:creationId xmlns:a16="http://schemas.microsoft.com/office/drawing/2014/main" id="{5EE025D0-E331-A6C3-E687-49C4CBD5CB37}"/>
                </a:ext>
              </a:extLst>
            </p:cNvPr>
            <p:cNvSpPr/>
            <p:nvPr/>
          </p:nvSpPr>
          <p:spPr>
            <a:xfrm>
              <a:off x="0" y="0"/>
              <a:ext cx="1738401" cy="1492093"/>
            </a:xfrm>
            <a:custGeom>
              <a:avLst/>
              <a:gdLst/>
              <a:ahLst/>
              <a:cxnLst/>
              <a:rect l="l" t="t" r="r" b="b"/>
              <a:pathLst>
                <a:path w="1738401" h="1492093">
                  <a:moveTo>
                    <a:pt x="0" y="0"/>
                  </a:moveTo>
                  <a:lnTo>
                    <a:pt x="1738401" y="0"/>
                  </a:lnTo>
                  <a:lnTo>
                    <a:pt x="1738401" y="1492093"/>
                  </a:lnTo>
                  <a:lnTo>
                    <a:pt x="0" y="1492093"/>
                  </a:lnTo>
                  <a:close/>
                </a:path>
              </a:pathLst>
            </a:custGeom>
            <a:solidFill>
              <a:srgbClr val="000342"/>
            </a:solidFill>
          </p:spPr>
        </p:sp>
      </p:grpSp>
      <p:sp>
        <p:nvSpPr>
          <p:cNvPr id="32" name="AutoShape 7">
            <a:extLst>
              <a:ext uri="{FF2B5EF4-FFF2-40B4-BE49-F238E27FC236}">
                <a16:creationId xmlns:a16="http://schemas.microsoft.com/office/drawing/2014/main" id="{FD1EA21D-C740-E8E2-72C5-5326642490A7}"/>
              </a:ext>
            </a:extLst>
          </p:cNvPr>
          <p:cNvSpPr/>
          <p:nvPr/>
        </p:nvSpPr>
        <p:spPr>
          <a:xfrm>
            <a:off x="12496800" y="6029623"/>
            <a:ext cx="1100959" cy="0"/>
          </a:xfrm>
          <a:prstGeom prst="line">
            <a:avLst/>
          </a:prstGeom>
          <a:ln w="47625" cap="flat">
            <a:solidFill>
              <a:srgbClr val="000342"/>
            </a:solidFill>
            <a:prstDash val="solid"/>
            <a:headEnd type="none" w="sm" len="sm"/>
            <a:tailEnd type="none" w="sm" len="sm"/>
          </a:ln>
        </p:spPr>
      </p:sp>
      <p:grpSp>
        <p:nvGrpSpPr>
          <p:cNvPr id="33" name="Group 8">
            <a:extLst>
              <a:ext uri="{FF2B5EF4-FFF2-40B4-BE49-F238E27FC236}">
                <a16:creationId xmlns:a16="http://schemas.microsoft.com/office/drawing/2014/main" id="{8D96560B-2A64-B894-2BAC-7CFDD956CD5B}"/>
              </a:ext>
            </a:extLst>
          </p:cNvPr>
          <p:cNvGrpSpPr/>
          <p:nvPr/>
        </p:nvGrpSpPr>
        <p:grpSpPr>
          <a:xfrm>
            <a:off x="5804261" y="5166451"/>
            <a:ext cx="7243019" cy="1799433"/>
            <a:chOff x="0" y="0"/>
            <a:chExt cx="7838110" cy="1947275"/>
          </a:xfrm>
        </p:grpSpPr>
        <p:sp>
          <p:nvSpPr>
            <p:cNvPr id="34" name="Freeform 9">
              <a:extLst>
                <a:ext uri="{FF2B5EF4-FFF2-40B4-BE49-F238E27FC236}">
                  <a16:creationId xmlns:a16="http://schemas.microsoft.com/office/drawing/2014/main" id="{8F1B9F2D-EC55-8961-198A-56FE390E1CC9}"/>
                </a:ext>
              </a:extLst>
            </p:cNvPr>
            <p:cNvSpPr/>
            <p:nvPr/>
          </p:nvSpPr>
          <p:spPr>
            <a:xfrm>
              <a:off x="0" y="0"/>
              <a:ext cx="7838111" cy="1947275"/>
            </a:xfrm>
            <a:custGeom>
              <a:avLst/>
              <a:gdLst/>
              <a:ahLst/>
              <a:cxnLst/>
              <a:rect l="l" t="t" r="r" b="b"/>
              <a:pathLst>
                <a:path w="7838111" h="1947275">
                  <a:moveTo>
                    <a:pt x="0" y="0"/>
                  </a:moveTo>
                  <a:lnTo>
                    <a:pt x="7838111" y="0"/>
                  </a:lnTo>
                  <a:lnTo>
                    <a:pt x="7838111" y="1947275"/>
                  </a:lnTo>
                  <a:lnTo>
                    <a:pt x="0" y="1947275"/>
                  </a:lnTo>
                  <a:close/>
                </a:path>
              </a:pathLst>
            </a:custGeom>
            <a:solidFill>
              <a:srgbClr val="F1AC44"/>
            </a:solidFill>
          </p:spPr>
        </p:sp>
      </p:grpSp>
      <p:sp>
        <p:nvSpPr>
          <p:cNvPr id="35" name="AutoShape 11">
            <a:extLst>
              <a:ext uri="{FF2B5EF4-FFF2-40B4-BE49-F238E27FC236}">
                <a16:creationId xmlns:a16="http://schemas.microsoft.com/office/drawing/2014/main" id="{6B4ABDFA-CE59-8013-9CD3-9FC3A9A8C289}"/>
              </a:ext>
            </a:extLst>
          </p:cNvPr>
          <p:cNvSpPr/>
          <p:nvPr/>
        </p:nvSpPr>
        <p:spPr>
          <a:xfrm rot="5369310">
            <a:off x="2024362" y="4767391"/>
            <a:ext cx="2667444" cy="0"/>
          </a:xfrm>
          <a:prstGeom prst="line">
            <a:avLst/>
          </a:prstGeom>
          <a:ln w="47625" cap="flat">
            <a:solidFill>
              <a:srgbClr val="000342"/>
            </a:solidFill>
            <a:prstDash val="solid"/>
            <a:headEnd type="none" w="sm" len="sm"/>
            <a:tailEnd type="none" w="sm" len="sm"/>
          </a:ln>
        </p:spPr>
      </p:sp>
      <p:sp>
        <p:nvSpPr>
          <p:cNvPr id="36" name="AutoShape 12">
            <a:extLst>
              <a:ext uri="{FF2B5EF4-FFF2-40B4-BE49-F238E27FC236}">
                <a16:creationId xmlns:a16="http://schemas.microsoft.com/office/drawing/2014/main" id="{9697E02B-A0F5-6D7C-4F54-EB78F8FBA6E4}"/>
              </a:ext>
            </a:extLst>
          </p:cNvPr>
          <p:cNvSpPr/>
          <p:nvPr/>
        </p:nvSpPr>
        <p:spPr>
          <a:xfrm>
            <a:off x="2231835" y="6082461"/>
            <a:ext cx="1151538" cy="0"/>
          </a:xfrm>
          <a:prstGeom prst="line">
            <a:avLst/>
          </a:prstGeom>
          <a:ln w="47625" cap="flat">
            <a:solidFill>
              <a:srgbClr val="000342"/>
            </a:solidFill>
            <a:prstDash val="solid"/>
            <a:headEnd type="none" w="sm" len="sm"/>
            <a:tailEnd type="none" w="sm" len="sm"/>
          </a:ln>
        </p:spPr>
      </p:sp>
      <p:sp>
        <p:nvSpPr>
          <p:cNvPr id="37" name="AutoShape 13">
            <a:extLst>
              <a:ext uri="{FF2B5EF4-FFF2-40B4-BE49-F238E27FC236}">
                <a16:creationId xmlns:a16="http://schemas.microsoft.com/office/drawing/2014/main" id="{2BA7BC21-2087-349C-86F5-B6389DCB151E}"/>
              </a:ext>
            </a:extLst>
          </p:cNvPr>
          <p:cNvSpPr/>
          <p:nvPr/>
        </p:nvSpPr>
        <p:spPr>
          <a:xfrm>
            <a:off x="3346177" y="3447357"/>
            <a:ext cx="1100959" cy="0"/>
          </a:xfrm>
          <a:prstGeom prst="line">
            <a:avLst/>
          </a:prstGeom>
          <a:ln w="47625" cap="flat">
            <a:solidFill>
              <a:srgbClr val="000342"/>
            </a:solidFill>
            <a:prstDash val="solid"/>
            <a:headEnd type="none" w="sm" len="sm"/>
            <a:tailEnd type="none" w="sm" len="sm"/>
          </a:ln>
        </p:spPr>
      </p:sp>
      <p:sp>
        <p:nvSpPr>
          <p:cNvPr id="38" name="AutoShape 14">
            <a:extLst>
              <a:ext uri="{FF2B5EF4-FFF2-40B4-BE49-F238E27FC236}">
                <a16:creationId xmlns:a16="http://schemas.microsoft.com/office/drawing/2014/main" id="{6B89E23D-CCEE-2475-322A-B526CEC38231}"/>
              </a:ext>
            </a:extLst>
          </p:cNvPr>
          <p:cNvSpPr/>
          <p:nvPr/>
        </p:nvSpPr>
        <p:spPr>
          <a:xfrm>
            <a:off x="3369991" y="6072171"/>
            <a:ext cx="1029522" cy="0"/>
          </a:xfrm>
          <a:prstGeom prst="line">
            <a:avLst/>
          </a:prstGeom>
          <a:ln w="47625" cap="flat">
            <a:solidFill>
              <a:srgbClr val="000342"/>
            </a:solidFill>
            <a:prstDash val="solid"/>
            <a:headEnd type="none" w="sm" len="sm"/>
            <a:tailEnd type="none" w="sm" len="sm"/>
          </a:ln>
        </p:spPr>
      </p:sp>
      <p:grpSp>
        <p:nvGrpSpPr>
          <p:cNvPr id="39" name="Group 15">
            <a:extLst>
              <a:ext uri="{FF2B5EF4-FFF2-40B4-BE49-F238E27FC236}">
                <a16:creationId xmlns:a16="http://schemas.microsoft.com/office/drawing/2014/main" id="{706A39D1-1907-A9CB-D499-B5B7275F578E}"/>
              </a:ext>
            </a:extLst>
          </p:cNvPr>
          <p:cNvGrpSpPr/>
          <p:nvPr/>
        </p:nvGrpSpPr>
        <p:grpSpPr>
          <a:xfrm>
            <a:off x="576741" y="5298220"/>
            <a:ext cx="1655094" cy="1663733"/>
            <a:chOff x="0" y="0"/>
            <a:chExt cx="1484345" cy="1492093"/>
          </a:xfrm>
        </p:grpSpPr>
        <p:sp>
          <p:nvSpPr>
            <p:cNvPr id="40" name="Freeform 16">
              <a:extLst>
                <a:ext uri="{FF2B5EF4-FFF2-40B4-BE49-F238E27FC236}">
                  <a16:creationId xmlns:a16="http://schemas.microsoft.com/office/drawing/2014/main" id="{1563C9EF-72A6-5D12-2A35-F32D0573F0A8}"/>
                </a:ext>
              </a:extLst>
            </p:cNvPr>
            <p:cNvSpPr/>
            <p:nvPr/>
          </p:nvSpPr>
          <p:spPr>
            <a:xfrm>
              <a:off x="0" y="0"/>
              <a:ext cx="1484345" cy="1492093"/>
            </a:xfrm>
            <a:custGeom>
              <a:avLst/>
              <a:gdLst/>
              <a:ahLst/>
              <a:cxnLst/>
              <a:rect l="l" t="t" r="r" b="b"/>
              <a:pathLst>
                <a:path w="1484345" h="1492093">
                  <a:moveTo>
                    <a:pt x="0" y="0"/>
                  </a:moveTo>
                  <a:lnTo>
                    <a:pt x="1484345" y="0"/>
                  </a:lnTo>
                  <a:lnTo>
                    <a:pt x="1484345" y="1492093"/>
                  </a:lnTo>
                  <a:lnTo>
                    <a:pt x="0" y="1492093"/>
                  </a:lnTo>
                  <a:close/>
                </a:path>
              </a:pathLst>
            </a:custGeom>
            <a:solidFill>
              <a:srgbClr val="000342"/>
            </a:solidFill>
          </p:spPr>
        </p:sp>
      </p:grpSp>
      <p:sp>
        <p:nvSpPr>
          <p:cNvPr id="41" name="TextBox 17">
            <a:extLst>
              <a:ext uri="{FF2B5EF4-FFF2-40B4-BE49-F238E27FC236}">
                <a16:creationId xmlns:a16="http://schemas.microsoft.com/office/drawing/2014/main" id="{F879FD2B-1C54-043A-1BCA-D65076E218B5}"/>
              </a:ext>
            </a:extLst>
          </p:cNvPr>
          <p:cNvSpPr txBox="1"/>
          <p:nvPr/>
        </p:nvSpPr>
        <p:spPr>
          <a:xfrm>
            <a:off x="902092" y="5624626"/>
            <a:ext cx="1004391" cy="877570"/>
          </a:xfrm>
          <a:prstGeom prst="rect">
            <a:avLst/>
          </a:prstGeom>
        </p:spPr>
        <p:txBody>
          <a:bodyPr lIns="0" tIns="0" rIns="0" bIns="0" rtlCol="0" anchor="t">
            <a:spAutoFit/>
          </a:bodyPr>
          <a:lstStyle/>
          <a:p>
            <a:pPr algn="ctr">
              <a:lnSpc>
                <a:spcPts val="7279"/>
              </a:lnSpc>
            </a:pPr>
            <a:r>
              <a:rPr lang="en-US" sz="5199" dirty="0">
                <a:solidFill>
                  <a:srgbClr val="FFFFFF"/>
                </a:solidFill>
                <a:latin typeface="Montserrat Semi-Bold"/>
              </a:rPr>
              <a:t>O4</a:t>
            </a:r>
          </a:p>
        </p:txBody>
      </p:sp>
      <p:sp>
        <p:nvSpPr>
          <p:cNvPr id="42" name="TextBox 18">
            <a:extLst>
              <a:ext uri="{FF2B5EF4-FFF2-40B4-BE49-F238E27FC236}">
                <a16:creationId xmlns:a16="http://schemas.microsoft.com/office/drawing/2014/main" id="{DAAE0440-80B4-3189-A63B-2BF2AC1DED33}"/>
              </a:ext>
            </a:extLst>
          </p:cNvPr>
          <p:cNvSpPr txBox="1"/>
          <p:nvPr/>
        </p:nvSpPr>
        <p:spPr>
          <a:xfrm>
            <a:off x="5945235" y="2645296"/>
            <a:ext cx="6880403" cy="1615827"/>
          </a:xfrm>
          <a:prstGeom prst="rect">
            <a:avLst/>
          </a:prstGeom>
        </p:spPr>
        <p:txBody>
          <a:bodyPr wrap="square" lIns="0" tIns="0" rIns="0" bIns="0" rtlCol="0" anchor="t">
            <a:spAutoFit/>
          </a:bodyPr>
          <a:lstStyle/>
          <a:p>
            <a:pPr algn="ctr">
              <a:lnSpc>
                <a:spcPts val="4200"/>
              </a:lnSpc>
              <a:spcBef>
                <a:spcPct val="0"/>
              </a:spcBef>
            </a:pPr>
            <a:r>
              <a:rPr lang="de-DE" sz="3000" spc="126" dirty="0">
                <a:solidFill>
                  <a:srgbClr val="FFFFFF"/>
                </a:solidFill>
                <a:latin typeface="Montserrat Classic Bold"/>
              </a:rPr>
              <a:t>Erklärung zur Unterstützung der gesellschaftlichen Anerkennung von MACHINA-Lernergebnissen </a:t>
            </a:r>
            <a:endParaRPr lang="en-US" sz="3000" spc="126" dirty="0">
              <a:solidFill>
                <a:srgbClr val="FFFFFF"/>
              </a:solidFill>
              <a:latin typeface="Montserrat Classic Bold"/>
            </a:endParaRPr>
          </a:p>
        </p:txBody>
      </p:sp>
      <p:sp>
        <p:nvSpPr>
          <p:cNvPr id="43" name="TextBox 19">
            <a:extLst>
              <a:ext uri="{FF2B5EF4-FFF2-40B4-BE49-F238E27FC236}">
                <a16:creationId xmlns:a16="http://schemas.microsoft.com/office/drawing/2014/main" id="{4D6D187E-5FE5-3491-791E-5D1913B0FEE1}"/>
              </a:ext>
            </a:extLst>
          </p:cNvPr>
          <p:cNvSpPr txBox="1"/>
          <p:nvPr/>
        </p:nvSpPr>
        <p:spPr>
          <a:xfrm>
            <a:off x="5846938" y="5237493"/>
            <a:ext cx="7076998" cy="1615827"/>
          </a:xfrm>
          <a:prstGeom prst="rect">
            <a:avLst/>
          </a:prstGeom>
        </p:spPr>
        <p:txBody>
          <a:bodyPr lIns="0" tIns="0" rIns="0" bIns="0" rtlCol="0" anchor="t">
            <a:spAutoFit/>
          </a:bodyPr>
          <a:lstStyle/>
          <a:p>
            <a:pPr algn="ctr">
              <a:lnSpc>
                <a:spcPts val="4200"/>
              </a:lnSpc>
            </a:pPr>
            <a:r>
              <a:rPr lang="de-DE" sz="3000" spc="126" dirty="0">
                <a:solidFill>
                  <a:srgbClr val="FFFFFF"/>
                </a:solidFill>
                <a:latin typeface="Montserrat Classic Bold"/>
              </a:rPr>
              <a:t>Spezifikationen für eine EU-weite berufliche Qualifikation im Bereich ML für IKT-Fachkräfte </a:t>
            </a:r>
          </a:p>
        </p:txBody>
      </p:sp>
      <p:sp>
        <p:nvSpPr>
          <p:cNvPr id="44" name="TextBox 20">
            <a:extLst>
              <a:ext uri="{FF2B5EF4-FFF2-40B4-BE49-F238E27FC236}">
                <a16:creationId xmlns:a16="http://schemas.microsoft.com/office/drawing/2014/main" id="{9CE396AB-5F33-B512-287A-5583F12B89C3}"/>
              </a:ext>
            </a:extLst>
          </p:cNvPr>
          <p:cNvSpPr txBox="1"/>
          <p:nvPr/>
        </p:nvSpPr>
        <p:spPr>
          <a:xfrm>
            <a:off x="13836446" y="5516257"/>
            <a:ext cx="4567928" cy="1054648"/>
          </a:xfrm>
          <a:prstGeom prst="rect">
            <a:avLst/>
          </a:prstGeom>
        </p:spPr>
        <p:txBody>
          <a:bodyPr lIns="0" tIns="0" rIns="0" bIns="0" rtlCol="0" anchor="t">
            <a:spAutoFit/>
          </a:bodyPr>
          <a:lstStyle/>
          <a:p>
            <a:pPr>
              <a:lnSpc>
                <a:spcPts val="4480"/>
              </a:lnSpc>
            </a:pPr>
            <a:r>
              <a:rPr lang="en-US" spc="134" dirty="0" err="1">
                <a:solidFill>
                  <a:srgbClr val="000342"/>
                </a:solidFill>
                <a:latin typeface="Montserrat Classic"/>
              </a:rPr>
              <a:t>Qualifizierungs-übersicht</a:t>
            </a:r>
            <a:r>
              <a:rPr lang="en-US" spc="134" dirty="0">
                <a:solidFill>
                  <a:srgbClr val="000342"/>
                </a:solidFill>
                <a:latin typeface="Montserrat Classic"/>
              </a:rPr>
              <a:t>.</a:t>
            </a:r>
          </a:p>
          <a:p>
            <a:pPr>
              <a:lnSpc>
                <a:spcPts val="4480"/>
              </a:lnSpc>
            </a:pPr>
            <a:r>
              <a:rPr lang="en-US" spc="134" dirty="0">
                <a:solidFill>
                  <a:srgbClr val="000342"/>
                </a:solidFill>
                <a:latin typeface="Montserrat Classic"/>
              </a:rPr>
              <a:t>Sep 2022.</a:t>
            </a:r>
          </a:p>
        </p:txBody>
      </p:sp>
      <p:sp>
        <p:nvSpPr>
          <p:cNvPr id="45" name="TextBox 21">
            <a:extLst>
              <a:ext uri="{FF2B5EF4-FFF2-40B4-BE49-F238E27FC236}">
                <a16:creationId xmlns:a16="http://schemas.microsoft.com/office/drawing/2014/main" id="{D145893D-2563-E6BE-8E64-42B59DF7DE51}"/>
              </a:ext>
            </a:extLst>
          </p:cNvPr>
          <p:cNvSpPr txBox="1"/>
          <p:nvPr/>
        </p:nvSpPr>
        <p:spPr>
          <a:xfrm>
            <a:off x="13756075" y="2332725"/>
            <a:ext cx="5048043" cy="1602875"/>
          </a:xfrm>
          <a:prstGeom prst="rect">
            <a:avLst/>
          </a:prstGeom>
        </p:spPr>
        <p:txBody>
          <a:bodyPr wrap="square" lIns="0" tIns="0" rIns="0" bIns="0" rtlCol="0" anchor="t">
            <a:spAutoFit/>
          </a:bodyPr>
          <a:lstStyle/>
          <a:p>
            <a:pPr>
              <a:lnSpc>
                <a:spcPct val="150000"/>
              </a:lnSpc>
            </a:pPr>
            <a:r>
              <a:rPr lang="de-DE" spc="134" dirty="0">
                <a:solidFill>
                  <a:srgbClr val="000342"/>
                </a:solidFill>
                <a:latin typeface="Montserrat Classic"/>
              </a:rPr>
              <a:t>Unterstützungs-erklärung (unterzeichnet von mindestens 30 Interessen-gruppen). </a:t>
            </a:r>
          </a:p>
          <a:p>
            <a:pPr>
              <a:lnSpc>
                <a:spcPct val="150000"/>
              </a:lnSpc>
            </a:pPr>
            <a:r>
              <a:rPr lang="de-DE" spc="134" dirty="0">
                <a:solidFill>
                  <a:srgbClr val="000342"/>
                </a:solidFill>
                <a:latin typeface="Montserrat Classic"/>
              </a:rPr>
              <a:t>Aug 2022.</a:t>
            </a:r>
            <a:endParaRPr lang="en-US" spc="134" dirty="0">
              <a:solidFill>
                <a:srgbClr val="000342"/>
              </a:solidFill>
              <a:latin typeface="Montserrat Classic"/>
            </a:endParaRPr>
          </a:p>
        </p:txBody>
      </p:sp>
      <p:grpSp>
        <p:nvGrpSpPr>
          <p:cNvPr id="46" name="Group 22">
            <a:extLst>
              <a:ext uri="{FF2B5EF4-FFF2-40B4-BE49-F238E27FC236}">
                <a16:creationId xmlns:a16="http://schemas.microsoft.com/office/drawing/2014/main" id="{7A6E16CC-E60E-D60E-EB3B-A1CBD5E4A8A9}"/>
              </a:ext>
            </a:extLst>
          </p:cNvPr>
          <p:cNvGrpSpPr/>
          <p:nvPr/>
        </p:nvGrpSpPr>
        <p:grpSpPr>
          <a:xfrm>
            <a:off x="3908564" y="2625668"/>
            <a:ext cx="1844649" cy="1663733"/>
            <a:chOff x="0" y="0"/>
            <a:chExt cx="1654345" cy="1492093"/>
          </a:xfrm>
        </p:grpSpPr>
        <p:sp>
          <p:nvSpPr>
            <p:cNvPr id="47" name="Freeform 23">
              <a:extLst>
                <a:ext uri="{FF2B5EF4-FFF2-40B4-BE49-F238E27FC236}">
                  <a16:creationId xmlns:a16="http://schemas.microsoft.com/office/drawing/2014/main" id="{D80F97F8-B49E-0186-AC7C-CA8B87C3D5EA}"/>
                </a:ext>
              </a:extLst>
            </p:cNvPr>
            <p:cNvSpPr/>
            <p:nvPr/>
          </p:nvSpPr>
          <p:spPr>
            <a:xfrm>
              <a:off x="0" y="0"/>
              <a:ext cx="1654345" cy="1492093"/>
            </a:xfrm>
            <a:custGeom>
              <a:avLst/>
              <a:gdLst/>
              <a:ahLst/>
              <a:cxnLst/>
              <a:rect l="l" t="t" r="r" b="b"/>
              <a:pathLst>
                <a:path w="1654345" h="1492093">
                  <a:moveTo>
                    <a:pt x="0" y="0"/>
                  </a:moveTo>
                  <a:lnTo>
                    <a:pt x="1654345" y="0"/>
                  </a:lnTo>
                  <a:lnTo>
                    <a:pt x="1654345" y="1492093"/>
                  </a:lnTo>
                  <a:lnTo>
                    <a:pt x="0" y="1492093"/>
                  </a:lnTo>
                  <a:close/>
                </a:path>
              </a:pathLst>
            </a:custGeom>
            <a:solidFill>
              <a:srgbClr val="000342"/>
            </a:solidFill>
          </p:spPr>
        </p:sp>
      </p:grpSp>
      <p:sp>
        <p:nvSpPr>
          <p:cNvPr id="48" name="TextBox 24">
            <a:extLst>
              <a:ext uri="{FF2B5EF4-FFF2-40B4-BE49-F238E27FC236}">
                <a16:creationId xmlns:a16="http://schemas.microsoft.com/office/drawing/2014/main" id="{B542696B-19CF-1DBB-934D-CC819378F7A0}"/>
              </a:ext>
            </a:extLst>
          </p:cNvPr>
          <p:cNvSpPr txBox="1"/>
          <p:nvPr/>
        </p:nvSpPr>
        <p:spPr>
          <a:xfrm>
            <a:off x="4143929" y="3079710"/>
            <a:ext cx="1467644" cy="679449"/>
          </a:xfrm>
          <a:prstGeom prst="rect">
            <a:avLst/>
          </a:prstGeom>
        </p:spPr>
        <p:txBody>
          <a:bodyPr lIns="0" tIns="0" rIns="0" bIns="0" rtlCol="0" anchor="t">
            <a:spAutoFit/>
          </a:bodyPr>
          <a:lstStyle/>
          <a:p>
            <a:pPr algn="ctr">
              <a:lnSpc>
                <a:spcPts val="5600"/>
              </a:lnSpc>
            </a:pPr>
            <a:r>
              <a:rPr lang="en-US" sz="4000">
                <a:solidFill>
                  <a:srgbClr val="FFFFFF"/>
                </a:solidFill>
                <a:latin typeface="Montserrat Semi-Bold"/>
              </a:rPr>
              <a:t>O4-T1</a:t>
            </a:r>
          </a:p>
        </p:txBody>
      </p:sp>
      <p:sp>
        <p:nvSpPr>
          <p:cNvPr id="49" name="TextBox 25">
            <a:extLst>
              <a:ext uri="{FF2B5EF4-FFF2-40B4-BE49-F238E27FC236}">
                <a16:creationId xmlns:a16="http://schemas.microsoft.com/office/drawing/2014/main" id="{3D5D6C84-DB18-FE46-C8FC-9BCEB6766CF6}"/>
              </a:ext>
            </a:extLst>
          </p:cNvPr>
          <p:cNvSpPr txBox="1"/>
          <p:nvPr/>
        </p:nvSpPr>
        <p:spPr>
          <a:xfrm>
            <a:off x="4089748" y="5747048"/>
            <a:ext cx="1569740" cy="679449"/>
          </a:xfrm>
          <a:prstGeom prst="rect">
            <a:avLst/>
          </a:prstGeom>
        </p:spPr>
        <p:txBody>
          <a:bodyPr lIns="0" tIns="0" rIns="0" bIns="0" rtlCol="0" anchor="t">
            <a:spAutoFit/>
          </a:bodyPr>
          <a:lstStyle/>
          <a:p>
            <a:pPr algn="ctr">
              <a:lnSpc>
                <a:spcPts val="5600"/>
              </a:lnSpc>
            </a:pPr>
            <a:r>
              <a:rPr lang="en-US" sz="4000" dirty="0">
                <a:solidFill>
                  <a:srgbClr val="FFFFFF"/>
                </a:solidFill>
                <a:latin typeface="Montserrat Semi-Bold"/>
              </a:rPr>
              <a:t>O4-T2</a:t>
            </a:r>
          </a:p>
        </p:txBody>
      </p:sp>
      <p:grpSp>
        <p:nvGrpSpPr>
          <p:cNvPr id="50" name="Group 5">
            <a:extLst>
              <a:ext uri="{FF2B5EF4-FFF2-40B4-BE49-F238E27FC236}">
                <a16:creationId xmlns:a16="http://schemas.microsoft.com/office/drawing/2014/main" id="{C97CAEDD-8F06-4F15-D5C7-C18C50EE0EB0}"/>
              </a:ext>
            </a:extLst>
          </p:cNvPr>
          <p:cNvGrpSpPr/>
          <p:nvPr/>
        </p:nvGrpSpPr>
        <p:grpSpPr>
          <a:xfrm>
            <a:off x="3908564" y="7882651"/>
            <a:ext cx="1938374" cy="1663733"/>
            <a:chOff x="0" y="0"/>
            <a:chExt cx="1738401" cy="1492093"/>
          </a:xfrm>
        </p:grpSpPr>
        <p:sp>
          <p:nvSpPr>
            <p:cNvPr id="51" name="Freeform 6">
              <a:extLst>
                <a:ext uri="{FF2B5EF4-FFF2-40B4-BE49-F238E27FC236}">
                  <a16:creationId xmlns:a16="http://schemas.microsoft.com/office/drawing/2014/main" id="{84657243-742E-D957-20A2-22572D1F4ED1}"/>
                </a:ext>
              </a:extLst>
            </p:cNvPr>
            <p:cNvSpPr/>
            <p:nvPr/>
          </p:nvSpPr>
          <p:spPr>
            <a:xfrm>
              <a:off x="0" y="0"/>
              <a:ext cx="1738401" cy="1492093"/>
            </a:xfrm>
            <a:custGeom>
              <a:avLst/>
              <a:gdLst/>
              <a:ahLst/>
              <a:cxnLst/>
              <a:rect l="l" t="t" r="r" b="b"/>
              <a:pathLst>
                <a:path w="1738401" h="1492093">
                  <a:moveTo>
                    <a:pt x="0" y="0"/>
                  </a:moveTo>
                  <a:lnTo>
                    <a:pt x="1738401" y="0"/>
                  </a:lnTo>
                  <a:lnTo>
                    <a:pt x="1738401" y="1492093"/>
                  </a:lnTo>
                  <a:lnTo>
                    <a:pt x="0" y="1492093"/>
                  </a:lnTo>
                  <a:close/>
                </a:path>
              </a:pathLst>
            </a:custGeom>
            <a:solidFill>
              <a:srgbClr val="000342"/>
            </a:solidFill>
          </p:spPr>
        </p:sp>
      </p:grpSp>
      <p:grpSp>
        <p:nvGrpSpPr>
          <p:cNvPr id="52" name="Group 8">
            <a:extLst>
              <a:ext uri="{FF2B5EF4-FFF2-40B4-BE49-F238E27FC236}">
                <a16:creationId xmlns:a16="http://schemas.microsoft.com/office/drawing/2014/main" id="{52F91822-6A71-6EC4-B493-B925DCE44ADE}"/>
              </a:ext>
            </a:extLst>
          </p:cNvPr>
          <p:cNvGrpSpPr/>
          <p:nvPr/>
        </p:nvGrpSpPr>
        <p:grpSpPr>
          <a:xfrm>
            <a:off x="5804260" y="7799696"/>
            <a:ext cx="7243019" cy="1799433"/>
            <a:chOff x="0" y="0"/>
            <a:chExt cx="7838110" cy="1947275"/>
          </a:xfrm>
          <a:solidFill>
            <a:schemeClr val="accent5">
              <a:lumMod val="75000"/>
            </a:schemeClr>
          </a:solidFill>
        </p:grpSpPr>
        <p:sp>
          <p:nvSpPr>
            <p:cNvPr id="53" name="Freeform 9">
              <a:extLst>
                <a:ext uri="{FF2B5EF4-FFF2-40B4-BE49-F238E27FC236}">
                  <a16:creationId xmlns:a16="http://schemas.microsoft.com/office/drawing/2014/main" id="{60A11F1C-4649-0A98-0BDD-D6DF34D56118}"/>
                </a:ext>
              </a:extLst>
            </p:cNvPr>
            <p:cNvSpPr/>
            <p:nvPr/>
          </p:nvSpPr>
          <p:spPr>
            <a:xfrm>
              <a:off x="0" y="0"/>
              <a:ext cx="7838111" cy="1947275"/>
            </a:xfrm>
            <a:custGeom>
              <a:avLst/>
              <a:gdLst/>
              <a:ahLst/>
              <a:cxnLst/>
              <a:rect l="l" t="t" r="r" b="b"/>
              <a:pathLst>
                <a:path w="7838111" h="1947275">
                  <a:moveTo>
                    <a:pt x="0" y="0"/>
                  </a:moveTo>
                  <a:lnTo>
                    <a:pt x="7838111" y="0"/>
                  </a:lnTo>
                  <a:lnTo>
                    <a:pt x="7838111" y="1947275"/>
                  </a:lnTo>
                  <a:lnTo>
                    <a:pt x="0" y="1947275"/>
                  </a:lnTo>
                  <a:close/>
                </a:path>
              </a:pathLst>
            </a:custGeom>
            <a:grpFill/>
          </p:spPr>
        </p:sp>
      </p:grpSp>
      <p:sp>
        <p:nvSpPr>
          <p:cNvPr id="54" name="TextBox 25">
            <a:extLst>
              <a:ext uri="{FF2B5EF4-FFF2-40B4-BE49-F238E27FC236}">
                <a16:creationId xmlns:a16="http://schemas.microsoft.com/office/drawing/2014/main" id="{C91236AF-6ABB-5EA0-9852-C2A96197B170}"/>
              </a:ext>
            </a:extLst>
          </p:cNvPr>
          <p:cNvSpPr txBox="1"/>
          <p:nvPr/>
        </p:nvSpPr>
        <p:spPr>
          <a:xfrm>
            <a:off x="4089748" y="8384318"/>
            <a:ext cx="1569740" cy="679449"/>
          </a:xfrm>
          <a:prstGeom prst="rect">
            <a:avLst/>
          </a:prstGeom>
        </p:spPr>
        <p:txBody>
          <a:bodyPr lIns="0" tIns="0" rIns="0" bIns="0" rtlCol="0" anchor="t">
            <a:spAutoFit/>
          </a:bodyPr>
          <a:lstStyle/>
          <a:p>
            <a:pPr algn="ctr">
              <a:lnSpc>
                <a:spcPts val="5600"/>
              </a:lnSpc>
            </a:pPr>
            <a:r>
              <a:rPr lang="en-US" sz="4000" dirty="0">
                <a:solidFill>
                  <a:srgbClr val="FFFFFF"/>
                </a:solidFill>
                <a:latin typeface="Montserrat Semi-Bold"/>
              </a:rPr>
              <a:t>O4-T3</a:t>
            </a:r>
          </a:p>
        </p:txBody>
      </p:sp>
      <p:sp>
        <p:nvSpPr>
          <p:cNvPr id="55" name="AutoShape 11">
            <a:extLst>
              <a:ext uri="{FF2B5EF4-FFF2-40B4-BE49-F238E27FC236}">
                <a16:creationId xmlns:a16="http://schemas.microsoft.com/office/drawing/2014/main" id="{EA142883-A351-1760-E297-20326E6B8BF1}"/>
              </a:ext>
            </a:extLst>
          </p:cNvPr>
          <p:cNvSpPr/>
          <p:nvPr/>
        </p:nvSpPr>
        <p:spPr>
          <a:xfrm rot="5369310">
            <a:off x="2051417" y="7402603"/>
            <a:ext cx="2667444" cy="0"/>
          </a:xfrm>
          <a:prstGeom prst="line">
            <a:avLst/>
          </a:prstGeom>
          <a:ln w="47625" cap="flat">
            <a:solidFill>
              <a:srgbClr val="000342"/>
            </a:solidFill>
            <a:prstDash val="solid"/>
            <a:headEnd type="none" w="sm" len="sm"/>
            <a:tailEnd type="none" w="sm" len="sm"/>
          </a:ln>
        </p:spPr>
      </p:sp>
      <p:sp>
        <p:nvSpPr>
          <p:cNvPr id="57" name="TextBox 19">
            <a:extLst>
              <a:ext uri="{FF2B5EF4-FFF2-40B4-BE49-F238E27FC236}">
                <a16:creationId xmlns:a16="http://schemas.microsoft.com/office/drawing/2014/main" id="{76CF3D2A-98AE-7F78-ACA4-9BCCB7B657C7}"/>
              </a:ext>
            </a:extLst>
          </p:cNvPr>
          <p:cNvSpPr txBox="1"/>
          <p:nvPr/>
        </p:nvSpPr>
        <p:spPr>
          <a:xfrm>
            <a:off x="5753213" y="7780821"/>
            <a:ext cx="7319758" cy="1846659"/>
          </a:xfrm>
          <a:prstGeom prst="rect">
            <a:avLst/>
          </a:prstGeom>
        </p:spPr>
        <p:txBody>
          <a:bodyPr wrap="square" lIns="0" tIns="0" rIns="0" bIns="0" rtlCol="0" anchor="t">
            <a:spAutoFit/>
          </a:bodyPr>
          <a:lstStyle/>
          <a:p>
            <a:pPr lvl="0" algn="ctr"/>
            <a:r>
              <a:rPr lang="de-DE" sz="3000" spc="126" dirty="0">
                <a:solidFill>
                  <a:srgbClr val="FFFFFF"/>
                </a:solidFill>
                <a:latin typeface="Montserrat Classic Bold"/>
              </a:rPr>
              <a:t>Entwurf für die Integration von Anforderungen an ML-Fähigkeiten in sektorale Kompetenzrahmen und Klassifizierungssysteme</a:t>
            </a:r>
            <a:endParaRPr lang="en-US" sz="3000" spc="126" dirty="0">
              <a:solidFill>
                <a:srgbClr val="FFFFFF"/>
              </a:solidFill>
              <a:latin typeface="Montserrat Classic Bold"/>
            </a:endParaRPr>
          </a:p>
        </p:txBody>
      </p:sp>
      <p:sp>
        <p:nvSpPr>
          <p:cNvPr id="58" name="TextBox 20">
            <a:extLst>
              <a:ext uri="{FF2B5EF4-FFF2-40B4-BE49-F238E27FC236}">
                <a16:creationId xmlns:a16="http://schemas.microsoft.com/office/drawing/2014/main" id="{9964D3B4-4EF1-AE33-6FD3-6C68DAC85AEB}"/>
              </a:ext>
            </a:extLst>
          </p:cNvPr>
          <p:cNvSpPr txBox="1"/>
          <p:nvPr/>
        </p:nvSpPr>
        <p:spPr>
          <a:xfrm>
            <a:off x="13992918" y="8384318"/>
            <a:ext cx="4567928" cy="553998"/>
          </a:xfrm>
          <a:prstGeom prst="rect">
            <a:avLst/>
          </a:prstGeom>
        </p:spPr>
        <p:txBody>
          <a:bodyPr lIns="0" tIns="0" rIns="0" bIns="0" rtlCol="0" anchor="t">
            <a:spAutoFit/>
          </a:bodyPr>
          <a:lstStyle/>
          <a:p>
            <a:pPr>
              <a:spcBef>
                <a:spcPts val="0"/>
              </a:spcBef>
              <a:spcAft>
                <a:spcPts val="0"/>
              </a:spcAft>
              <a:buClrTx/>
              <a:buSzTx/>
            </a:pPr>
            <a:r>
              <a:rPr lang="de-DE" spc="134" dirty="0">
                <a:solidFill>
                  <a:srgbClr val="000342"/>
                </a:solidFill>
                <a:latin typeface="Montserrat Classic"/>
              </a:rPr>
              <a:t>Entwurf.</a:t>
            </a:r>
          </a:p>
          <a:p>
            <a:pPr>
              <a:spcBef>
                <a:spcPts val="0"/>
              </a:spcBef>
              <a:spcAft>
                <a:spcPts val="0"/>
              </a:spcAft>
              <a:buClrTx/>
              <a:buSzTx/>
            </a:pPr>
            <a:r>
              <a:rPr lang="de-DE" spc="134" dirty="0">
                <a:solidFill>
                  <a:srgbClr val="000342"/>
                </a:solidFill>
                <a:latin typeface="Montserrat Classic"/>
              </a:rPr>
              <a:t>Nov 2022</a:t>
            </a:r>
            <a:endParaRPr lang="en-US" spc="134" dirty="0">
              <a:solidFill>
                <a:srgbClr val="000342"/>
              </a:solidFill>
              <a:latin typeface="Montserrat Classic"/>
            </a:endParaRPr>
          </a:p>
        </p:txBody>
      </p:sp>
    </p:spTree>
    <p:extLst>
      <p:ext uri="{BB962C8B-B14F-4D97-AF65-F5344CB8AC3E}">
        <p14:creationId xmlns:p14="http://schemas.microsoft.com/office/powerpoint/2010/main" val="3158201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7542" cy="10278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 y="0"/>
            <a:ext cx="18287543" cy="10287000"/>
          </a:xfrm>
          <a:prstGeom prst="rect">
            <a:avLst/>
          </a:prstGeom>
          <a:solidFill>
            <a:schemeClr val="bg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9D7318-9FC8-DC1F-47A8-E7AADBF4BE06}"/>
              </a:ext>
            </a:extLst>
          </p:cNvPr>
          <p:cNvSpPr>
            <a:spLocks noGrp="1"/>
          </p:cNvSpPr>
          <p:nvPr>
            <p:ph type="title"/>
          </p:nvPr>
        </p:nvSpPr>
        <p:spPr>
          <a:xfrm>
            <a:off x="9391878" y="4381500"/>
            <a:ext cx="9194035" cy="838200"/>
          </a:xfrm>
        </p:spPr>
        <p:txBody>
          <a:bodyPr vert="horz" lIns="91440" tIns="45720" rIns="91440" bIns="45720" rtlCol="0" anchor="t">
            <a:noAutofit/>
          </a:bodyPr>
          <a:lstStyle/>
          <a:p>
            <a:pPr algn="l">
              <a:lnSpc>
                <a:spcPct val="90000"/>
              </a:lnSpc>
            </a:pPr>
            <a:r>
              <a:rPr lang="en-US" sz="4800" spc="251" dirty="0">
                <a:solidFill>
                  <a:srgbClr val="20345E"/>
                </a:solidFill>
                <a:latin typeface="Montserrat Classic Bold"/>
                <a:ea typeface="+mn-ea"/>
                <a:cs typeface="+mn-cs"/>
              </a:rPr>
              <a:t>Das 5. </a:t>
            </a:r>
            <a:r>
              <a:rPr lang="en-US" sz="4800" spc="251" dirty="0" err="1">
                <a:solidFill>
                  <a:srgbClr val="20345E"/>
                </a:solidFill>
                <a:latin typeface="Montserrat Classic Bold"/>
                <a:ea typeface="+mn-ea"/>
                <a:cs typeface="+mn-cs"/>
              </a:rPr>
              <a:t>Projekttreffen</a:t>
            </a:r>
            <a:endParaRPr lang="en-US" sz="4200" kern="1200" dirty="0">
              <a:latin typeface="Montserrat Classic" panose="020B0604020202020204" charset="0"/>
            </a:endParaRPr>
          </a:p>
        </p:txBody>
      </p:sp>
      <p:pic>
        <p:nvPicPr>
          <p:cNvPr id="7" name="Graphic 6" descr="Meeting">
            <a:extLst>
              <a:ext uri="{FF2B5EF4-FFF2-40B4-BE49-F238E27FC236}">
                <a16:creationId xmlns:a16="http://schemas.microsoft.com/office/drawing/2014/main" id="{22327E34-4284-779C-7D8E-25C34BA2F8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0705" y="2722979"/>
            <a:ext cx="6212640" cy="621264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6719" y="-8965"/>
            <a:ext cx="9468351" cy="10476179"/>
            <a:chOff x="-73255" y="-5977"/>
            <a:chExt cx="6312235" cy="698411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73255" y="160972"/>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itle 1">
            <a:extLst>
              <a:ext uri="{FF2B5EF4-FFF2-40B4-BE49-F238E27FC236}">
                <a16:creationId xmlns:a16="http://schemas.microsoft.com/office/drawing/2014/main" id="{4D9D7318-9FC8-DC1F-47A8-E7AADBF4BE06}"/>
              </a:ext>
            </a:extLst>
          </p:cNvPr>
          <p:cNvSpPr txBox="1">
            <a:spLocks/>
          </p:cNvSpPr>
          <p:nvPr/>
        </p:nvSpPr>
        <p:spPr>
          <a:xfrm>
            <a:off x="9534457" y="5686483"/>
            <a:ext cx="8448744" cy="194567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90000"/>
              </a:lnSpc>
            </a:pPr>
            <a:r>
              <a:rPr lang="en-US" sz="4200" dirty="0">
                <a:solidFill>
                  <a:schemeClr val="tx2"/>
                </a:solidFill>
                <a:latin typeface="Montserrat Classic" panose="020B0604020202020204" charset="0"/>
              </a:rPr>
              <a:t>- </a:t>
            </a:r>
            <a:r>
              <a:rPr lang="de-DE" sz="4200" dirty="0">
                <a:latin typeface="Montserrat Classic" panose="020B0604020202020204" charset="0"/>
              </a:rPr>
              <a:t>Das nächste Partnertreffen wird am 29. September 2022 in Rom, Italien, stattfinden.</a:t>
            </a:r>
            <a:endParaRPr lang="en-US" sz="4200" dirty="0">
              <a:latin typeface="Montserrat Classic" panose="020B0604020202020204" charset="0"/>
            </a:endParaRPr>
          </a:p>
        </p:txBody>
      </p:sp>
    </p:spTree>
    <p:extLst>
      <p:ext uri="{BB962C8B-B14F-4D97-AF65-F5344CB8AC3E}">
        <p14:creationId xmlns:p14="http://schemas.microsoft.com/office/powerpoint/2010/main" val="1306602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6000"/>
          </a:blip>
          <a:srcRect l="27766" r="28914"/>
          <a:stretch>
            <a:fillRect/>
          </a:stretch>
        </p:blipFill>
        <p:spPr>
          <a:xfrm>
            <a:off x="0" y="0"/>
            <a:ext cx="6893621" cy="10602391"/>
          </a:xfrm>
          <a:prstGeom prst="rect">
            <a:avLst/>
          </a:prstGeom>
        </p:spPr>
      </p:pic>
      <p:sp>
        <p:nvSpPr>
          <p:cNvPr id="3" name="TextBox 3"/>
          <p:cNvSpPr txBox="1"/>
          <p:nvPr/>
        </p:nvSpPr>
        <p:spPr>
          <a:xfrm>
            <a:off x="9525001" y="457200"/>
            <a:ext cx="5607750" cy="998030"/>
          </a:xfrm>
          <a:prstGeom prst="rect">
            <a:avLst/>
          </a:prstGeom>
        </p:spPr>
        <p:txBody>
          <a:bodyPr wrap="square" lIns="0" tIns="0" rIns="0" bIns="0" rtlCol="0" anchor="t">
            <a:spAutoFit/>
          </a:bodyPr>
          <a:lstStyle/>
          <a:p>
            <a:pPr algn="ctr">
              <a:lnSpc>
                <a:spcPts val="8400"/>
              </a:lnSpc>
              <a:spcBef>
                <a:spcPct val="0"/>
              </a:spcBef>
            </a:pPr>
            <a:r>
              <a:rPr lang="en-US" sz="6000" spc="252" dirty="0">
                <a:solidFill>
                  <a:srgbClr val="000342"/>
                </a:solidFill>
                <a:latin typeface="Montserrat Semi-Bold Bold"/>
              </a:rPr>
              <a:t>PARTNER</a:t>
            </a:r>
          </a:p>
        </p:txBody>
      </p:sp>
      <p:pic>
        <p:nvPicPr>
          <p:cNvPr id="4" name="Picture 4"/>
          <p:cNvPicPr>
            <a:picLocks noChangeAspect="1"/>
          </p:cNvPicPr>
          <p:nvPr/>
        </p:nvPicPr>
        <p:blipFill rotWithShape="1">
          <a:blip r:embed="rId3"/>
          <a:srcRect l="1" r="-2867"/>
          <a:stretch/>
        </p:blipFill>
        <p:spPr>
          <a:xfrm>
            <a:off x="7962238" y="1621335"/>
            <a:ext cx="3010562" cy="2124279"/>
          </a:xfrm>
          <a:prstGeom prst="rect">
            <a:avLst/>
          </a:prstGeom>
        </p:spPr>
      </p:pic>
      <p:sp>
        <p:nvSpPr>
          <p:cNvPr id="5" name="TextBox 5"/>
          <p:cNvSpPr txBox="1"/>
          <p:nvPr/>
        </p:nvSpPr>
        <p:spPr>
          <a:xfrm>
            <a:off x="11684546" y="8896138"/>
            <a:ext cx="6360864" cy="538609"/>
          </a:xfrm>
          <a:prstGeom prst="rect">
            <a:avLst/>
          </a:prstGeom>
        </p:spPr>
        <p:txBody>
          <a:bodyPr wrap="square" lIns="0" tIns="0" rIns="0" bIns="0" rtlCol="0" anchor="t">
            <a:spAutoFit/>
          </a:bodyPr>
          <a:lstStyle/>
          <a:p>
            <a:pPr>
              <a:lnSpc>
                <a:spcPts val="4200"/>
              </a:lnSpc>
              <a:spcBef>
                <a:spcPct val="0"/>
              </a:spcBef>
            </a:pPr>
            <a:r>
              <a:rPr lang="en-US" sz="3000" spc="126" dirty="0">
                <a:solidFill>
                  <a:srgbClr val="000000"/>
                </a:solidFill>
                <a:latin typeface="Montserrat Semi-Bold Bold"/>
              </a:rPr>
              <a:t>L3S - Hannover, Deutschland</a:t>
            </a:r>
          </a:p>
        </p:txBody>
      </p:sp>
      <p:pic>
        <p:nvPicPr>
          <p:cNvPr id="6" name="Picture 6"/>
          <p:cNvPicPr>
            <a:picLocks noChangeAspect="1"/>
          </p:cNvPicPr>
          <p:nvPr/>
        </p:nvPicPr>
        <p:blipFill>
          <a:blip r:embed="rId4"/>
          <a:srcRect/>
          <a:stretch>
            <a:fillRect/>
          </a:stretch>
        </p:blipFill>
        <p:spPr>
          <a:xfrm>
            <a:off x="7247036" y="4098933"/>
            <a:ext cx="4270277" cy="846898"/>
          </a:xfrm>
          <a:prstGeom prst="rect">
            <a:avLst/>
          </a:prstGeom>
        </p:spPr>
      </p:pic>
      <p:pic>
        <p:nvPicPr>
          <p:cNvPr id="7" name="Picture 7"/>
          <p:cNvPicPr>
            <a:picLocks noChangeAspect="1"/>
          </p:cNvPicPr>
          <p:nvPr/>
        </p:nvPicPr>
        <p:blipFill>
          <a:blip r:embed="rId5"/>
          <a:srcRect/>
          <a:stretch>
            <a:fillRect/>
          </a:stretch>
        </p:blipFill>
        <p:spPr>
          <a:xfrm>
            <a:off x="7687409" y="5284992"/>
            <a:ext cx="3389530" cy="1410726"/>
          </a:xfrm>
          <a:prstGeom prst="rect">
            <a:avLst/>
          </a:prstGeom>
        </p:spPr>
      </p:pic>
      <p:pic>
        <p:nvPicPr>
          <p:cNvPr id="8" name="Picture 8"/>
          <p:cNvPicPr>
            <a:picLocks noChangeAspect="1"/>
          </p:cNvPicPr>
          <p:nvPr/>
        </p:nvPicPr>
        <p:blipFill>
          <a:blip r:embed="rId6"/>
          <a:srcRect/>
          <a:stretch>
            <a:fillRect/>
          </a:stretch>
        </p:blipFill>
        <p:spPr>
          <a:xfrm>
            <a:off x="8233363" y="7145175"/>
            <a:ext cx="2297622" cy="834928"/>
          </a:xfrm>
          <a:prstGeom prst="rect">
            <a:avLst/>
          </a:prstGeom>
        </p:spPr>
      </p:pic>
      <p:pic>
        <p:nvPicPr>
          <p:cNvPr id="9" name="Picture 9"/>
          <p:cNvPicPr>
            <a:picLocks noChangeAspect="1"/>
          </p:cNvPicPr>
          <p:nvPr/>
        </p:nvPicPr>
        <p:blipFill>
          <a:blip r:embed="rId7"/>
          <a:srcRect/>
          <a:stretch>
            <a:fillRect/>
          </a:stretch>
        </p:blipFill>
        <p:spPr>
          <a:xfrm>
            <a:off x="8297168" y="8218817"/>
            <a:ext cx="1822336" cy="1713540"/>
          </a:xfrm>
          <a:prstGeom prst="rect">
            <a:avLst/>
          </a:prstGeom>
        </p:spPr>
      </p:pic>
      <p:sp>
        <p:nvSpPr>
          <p:cNvPr id="10" name="TextBox 10"/>
          <p:cNvSpPr txBox="1"/>
          <p:nvPr/>
        </p:nvSpPr>
        <p:spPr>
          <a:xfrm>
            <a:off x="12041417" y="2413672"/>
            <a:ext cx="5460454" cy="551433"/>
          </a:xfrm>
          <a:prstGeom prst="rect">
            <a:avLst/>
          </a:prstGeom>
        </p:spPr>
        <p:txBody>
          <a:bodyPr wrap="square" lIns="0" tIns="0" rIns="0" bIns="0" rtlCol="0" anchor="t">
            <a:spAutoFit/>
          </a:bodyPr>
          <a:lstStyle/>
          <a:p>
            <a:pPr>
              <a:lnSpc>
                <a:spcPts val="4339"/>
              </a:lnSpc>
              <a:spcBef>
                <a:spcPct val="0"/>
              </a:spcBef>
            </a:pPr>
            <a:r>
              <a:rPr lang="en-US" sz="3099" spc="130" dirty="0">
                <a:solidFill>
                  <a:srgbClr val="000000"/>
                </a:solidFill>
                <a:latin typeface="Montserrat Semi-Bold Bold"/>
              </a:rPr>
              <a:t>UCBL - Lyon, </a:t>
            </a:r>
            <a:r>
              <a:rPr lang="en-US" sz="3099" spc="130" dirty="0" err="1">
                <a:solidFill>
                  <a:srgbClr val="000000"/>
                </a:solidFill>
                <a:latin typeface="Montserrat Semi-Bold Bold"/>
              </a:rPr>
              <a:t>Frankreich</a:t>
            </a:r>
            <a:endParaRPr lang="en-US" sz="3099" spc="130" dirty="0">
              <a:solidFill>
                <a:srgbClr val="000000"/>
              </a:solidFill>
              <a:latin typeface="Montserrat Semi-Bold Bold"/>
            </a:endParaRPr>
          </a:p>
        </p:txBody>
      </p:sp>
      <p:sp>
        <p:nvSpPr>
          <p:cNvPr id="11" name="TextBox 11"/>
          <p:cNvSpPr txBox="1"/>
          <p:nvPr/>
        </p:nvSpPr>
        <p:spPr>
          <a:xfrm>
            <a:off x="11684546" y="7271374"/>
            <a:ext cx="6603454" cy="538609"/>
          </a:xfrm>
          <a:prstGeom prst="rect">
            <a:avLst/>
          </a:prstGeom>
        </p:spPr>
        <p:txBody>
          <a:bodyPr wrap="square" lIns="0" tIns="0" rIns="0" bIns="0" rtlCol="0" anchor="t">
            <a:spAutoFit/>
          </a:bodyPr>
          <a:lstStyle/>
          <a:p>
            <a:pPr>
              <a:lnSpc>
                <a:spcPts val="4200"/>
              </a:lnSpc>
              <a:spcBef>
                <a:spcPct val="0"/>
              </a:spcBef>
            </a:pPr>
            <a:r>
              <a:rPr lang="en-US" sz="3000" spc="126" dirty="0">
                <a:solidFill>
                  <a:srgbClr val="000000"/>
                </a:solidFill>
                <a:latin typeface="Montserrat Semi-Bold Bold"/>
              </a:rPr>
              <a:t>EXELIA - </a:t>
            </a:r>
            <a:r>
              <a:rPr lang="en-US" sz="3000" spc="126" dirty="0" err="1">
                <a:solidFill>
                  <a:srgbClr val="000000"/>
                </a:solidFill>
                <a:latin typeface="Montserrat Semi-Bold Bold"/>
              </a:rPr>
              <a:t>Athen</a:t>
            </a:r>
            <a:r>
              <a:rPr lang="en-US" sz="3000" spc="126" dirty="0">
                <a:solidFill>
                  <a:srgbClr val="000000"/>
                </a:solidFill>
                <a:latin typeface="Montserrat Semi-Bold Bold"/>
              </a:rPr>
              <a:t>, </a:t>
            </a:r>
            <a:r>
              <a:rPr lang="en-US" sz="3000" spc="126" dirty="0" err="1">
                <a:solidFill>
                  <a:srgbClr val="000000"/>
                </a:solidFill>
                <a:latin typeface="Montserrat Semi-Bold Bold"/>
              </a:rPr>
              <a:t>Griechenland</a:t>
            </a:r>
            <a:endParaRPr lang="en-US" sz="3000" spc="126" dirty="0">
              <a:solidFill>
                <a:srgbClr val="000000"/>
              </a:solidFill>
              <a:latin typeface="Montserrat Semi-Bold Bold"/>
            </a:endParaRPr>
          </a:p>
        </p:txBody>
      </p:sp>
      <p:sp>
        <p:nvSpPr>
          <p:cNvPr id="12" name="TextBox 12"/>
          <p:cNvSpPr txBox="1"/>
          <p:nvPr/>
        </p:nvSpPr>
        <p:spPr>
          <a:xfrm>
            <a:off x="12112923" y="4145030"/>
            <a:ext cx="5765254" cy="551433"/>
          </a:xfrm>
          <a:prstGeom prst="rect">
            <a:avLst/>
          </a:prstGeom>
        </p:spPr>
        <p:txBody>
          <a:bodyPr wrap="square" lIns="0" tIns="0" rIns="0" bIns="0" rtlCol="0" anchor="t">
            <a:spAutoFit/>
          </a:bodyPr>
          <a:lstStyle/>
          <a:p>
            <a:pPr>
              <a:lnSpc>
                <a:spcPts val="4339"/>
              </a:lnSpc>
              <a:spcBef>
                <a:spcPct val="0"/>
              </a:spcBef>
            </a:pPr>
            <a:r>
              <a:rPr lang="en-US" sz="3099" spc="130" dirty="0">
                <a:solidFill>
                  <a:srgbClr val="000000"/>
                </a:solidFill>
                <a:latin typeface="Montserrat Semi-Bold Bold"/>
              </a:rPr>
              <a:t>ACADEMY - Rom, </a:t>
            </a:r>
            <a:r>
              <a:rPr lang="en-US" sz="3099" spc="130" dirty="0" err="1">
                <a:solidFill>
                  <a:srgbClr val="000000"/>
                </a:solidFill>
                <a:latin typeface="Montserrat Semi-Bold Bold"/>
              </a:rPr>
              <a:t>Italien</a:t>
            </a:r>
            <a:endParaRPr lang="en-US" sz="3099" spc="130" dirty="0">
              <a:solidFill>
                <a:srgbClr val="000000"/>
              </a:solidFill>
              <a:latin typeface="Montserrat Semi-Bold Bold"/>
            </a:endParaRPr>
          </a:p>
        </p:txBody>
      </p:sp>
      <p:sp>
        <p:nvSpPr>
          <p:cNvPr id="13" name="TextBox 13"/>
          <p:cNvSpPr txBox="1"/>
          <p:nvPr/>
        </p:nvSpPr>
        <p:spPr>
          <a:xfrm>
            <a:off x="12018169" y="5654905"/>
            <a:ext cx="5660231" cy="538609"/>
          </a:xfrm>
          <a:prstGeom prst="rect">
            <a:avLst/>
          </a:prstGeom>
        </p:spPr>
        <p:txBody>
          <a:bodyPr lIns="0" tIns="0" rIns="0" bIns="0" rtlCol="0" anchor="t">
            <a:spAutoFit/>
          </a:bodyPr>
          <a:lstStyle/>
          <a:p>
            <a:pPr>
              <a:lnSpc>
                <a:spcPts val="4200"/>
              </a:lnSpc>
              <a:spcBef>
                <a:spcPct val="0"/>
              </a:spcBef>
            </a:pPr>
            <a:r>
              <a:rPr lang="en-US" sz="3000" spc="126" dirty="0">
                <a:solidFill>
                  <a:srgbClr val="000000"/>
                </a:solidFill>
                <a:latin typeface="Montserrat Semi-Bold Bold"/>
              </a:rPr>
              <a:t>ANC - </a:t>
            </a:r>
            <a:r>
              <a:rPr lang="en-US" sz="3000" spc="126" dirty="0" err="1">
                <a:solidFill>
                  <a:srgbClr val="000000"/>
                </a:solidFill>
                <a:latin typeface="Montserrat Semi-Bold Bold"/>
              </a:rPr>
              <a:t>Bukarest</a:t>
            </a:r>
            <a:r>
              <a:rPr lang="en-US" sz="3000" spc="126" dirty="0">
                <a:solidFill>
                  <a:srgbClr val="000000"/>
                </a:solidFill>
                <a:latin typeface="Montserrat Semi-Bold Bold"/>
              </a:rPr>
              <a:t>, </a:t>
            </a:r>
            <a:r>
              <a:rPr lang="en-US" sz="3000" spc="126" dirty="0" err="1">
                <a:solidFill>
                  <a:srgbClr val="000000"/>
                </a:solidFill>
                <a:latin typeface="Montserrat Semi-Bold Bold"/>
              </a:rPr>
              <a:t>Rumänien</a:t>
            </a:r>
            <a:endParaRPr lang="en-US" sz="3000" spc="126" dirty="0">
              <a:solidFill>
                <a:srgbClr val="000000"/>
              </a:solidFill>
              <a:latin typeface="Montserrat Semi-Bold Bold"/>
            </a:endParaRPr>
          </a:p>
        </p:txBody>
      </p:sp>
    </p:spTree>
    <p:extLst>
      <p:ext uri="{BB962C8B-B14F-4D97-AF65-F5344CB8AC3E}">
        <p14:creationId xmlns:p14="http://schemas.microsoft.com/office/powerpoint/2010/main" val="1672451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alpha val="49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90600" y="6301138"/>
            <a:ext cx="1273763" cy="1273763"/>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006412" y="6301138"/>
            <a:ext cx="1273763" cy="1273763"/>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955859" y="6301138"/>
            <a:ext cx="1273763" cy="1273763"/>
          </a:xfrm>
          <a:prstGeom prst="rect">
            <a:avLst/>
          </a:prstGeom>
        </p:spPr>
      </p:pic>
      <p:pic>
        <p:nvPicPr>
          <p:cNvPr id="5" name="Picture 5"/>
          <p:cNvPicPr>
            <a:picLocks noChangeAspect="1"/>
          </p:cNvPicPr>
          <p:nvPr/>
        </p:nvPicPr>
        <p:blipFill>
          <a:blip r:embed="rId8"/>
          <a:srcRect b="3105"/>
          <a:stretch>
            <a:fillRect/>
          </a:stretch>
        </p:blipFill>
        <p:spPr>
          <a:xfrm>
            <a:off x="9531032" y="405588"/>
            <a:ext cx="8445068" cy="2440476"/>
          </a:xfrm>
          <a:prstGeom prst="rect">
            <a:avLst/>
          </a:prstGeom>
        </p:spPr>
      </p:pic>
      <p:pic>
        <p:nvPicPr>
          <p:cNvPr id="6" name="Picture 6"/>
          <p:cNvPicPr>
            <a:picLocks noChangeAspect="1"/>
          </p:cNvPicPr>
          <p:nvPr/>
        </p:nvPicPr>
        <p:blipFill>
          <a:blip r:embed="rId9"/>
          <a:srcRect/>
          <a:stretch>
            <a:fillRect/>
          </a:stretch>
        </p:blipFill>
        <p:spPr>
          <a:xfrm>
            <a:off x="13378222" y="6687309"/>
            <a:ext cx="4269263" cy="1227584"/>
          </a:xfrm>
          <a:prstGeom prst="rect">
            <a:avLst/>
          </a:prstGeom>
        </p:spPr>
      </p:pic>
      <p:sp>
        <p:nvSpPr>
          <p:cNvPr id="7" name="TextBox 7"/>
          <p:cNvSpPr txBox="1"/>
          <p:nvPr/>
        </p:nvSpPr>
        <p:spPr>
          <a:xfrm>
            <a:off x="914598" y="597125"/>
            <a:ext cx="4091814" cy="998030"/>
          </a:xfrm>
          <a:prstGeom prst="rect">
            <a:avLst/>
          </a:prstGeom>
        </p:spPr>
        <p:txBody>
          <a:bodyPr wrap="square" lIns="0" tIns="0" rIns="0" bIns="0" rtlCol="0" anchor="t">
            <a:spAutoFit/>
          </a:bodyPr>
          <a:lstStyle/>
          <a:p>
            <a:pPr algn="ctr">
              <a:lnSpc>
                <a:spcPts val="8400"/>
              </a:lnSpc>
            </a:pPr>
            <a:r>
              <a:rPr lang="en-US" sz="6000" dirty="0">
                <a:solidFill>
                  <a:srgbClr val="273755"/>
                </a:solidFill>
                <a:latin typeface="Montserrat Semi-Bold Bold"/>
              </a:rPr>
              <a:t>KONTAKT</a:t>
            </a:r>
          </a:p>
        </p:txBody>
      </p:sp>
      <p:sp>
        <p:nvSpPr>
          <p:cNvPr id="8" name="TextBox 8"/>
          <p:cNvSpPr txBox="1"/>
          <p:nvPr/>
        </p:nvSpPr>
        <p:spPr>
          <a:xfrm>
            <a:off x="990600" y="5422472"/>
            <a:ext cx="12027607" cy="514350"/>
          </a:xfrm>
          <a:prstGeom prst="rect">
            <a:avLst/>
          </a:prstGeom>
        </p:spPr>
        <p:txBody>
          <a:bodyPr lIns="0" tIns="0" rIns="0" bIns="0" rtlCol="0" anchor="t">
            <a:spAutoFit/>
          </a:bodyPr>
          <a:lstStyle/>
          <a:p>
            <a:pPr>
              <a:lnSpc>
                <a:spcPts val="4200"/>
              </a:lnSpc>
              <a:spcBef>
                <a:spcPct val="0"/>
              </a:spcBef>
            </a:pPr>
            <a:r>
              <a:rPr lang="en-US" sz="3000" spc="126" dirty="0">
                <a:solidFill>
                  <a:srgbClr val="000000"/>
                </a:solidFill>
                <a:latin typeface="Montserrat Semi-Bold Bold"/>
              </a:rPr>
              <a:t>FOLLOW US:</a:t>
            </a:r>
          </a:p>
        </p:txBody>
      </p:sp>
      <p:sp>
        <p:nvSpPr>
          <p:cNvPr id="9" name="TextBox 9"/>
          <p:cNvSpPr txBox="1"/>
          <p:nvPr/>
        </p:nvSpPr>
        <p:spPr>
          <a:xfrm>
            <a:off x="990600" y="1943100"/>
            <a:ext cx="8115300" cy="2693045"/>
          </a:xfrm>
          <a:prstGeom prst="rect">
            <a:avLst/>
          </a:prstGeom>
        </p:spPr>
        <p:txBody>
          <a:bodyPr wrap="square" lIns="0" tIns="0" rIns="0" bIns="0" rtlCol="0" anchor="t">
            <a:spAutoFit/>
          </a:bodyPr>
          <a:lstStyle/>
          <a:p>
            <a:pPr>
              <a:lnSpc>
                <a:spcPts val="4200"/>
              </a:lnSpc>
              <a:spcBef>
                <a:spcPct val="0"/>
              </a:spcBef>
            </a:pPr>
            <a:r>
              <a:rPr lang="en-US" sz="3000" spc="126" dirty="0" err="1">
                <a:solidFill>
                  <a:srgbClr val="000000"/>
                </a:solidFill>
                <a:latin typeface="Montserrat Semi-Bold"/>
              </a:rPr>
              <a:t>Parisa</a:t>
            </a:r>
            <a:r>
              <a:rPr lang="en-US" sz="3000" spc="126" dirty="0">
                <a:solidFill>
                  <a:srgbClr val="000000"/>
                </a:solidFill>
                <a:latin typeface="Montserrat Semi-Bold"/>
              </a:rPr>
              <a:t> </a:t>
            </a:r>
            <a:r>
              <a:rPr lang="en-US" sz="3000" spc="126" dirty="0" err="1">
                <a:solidFill>
                  <a:srgbClr val="000000"/>
                </a:solidFill>
                <a:latin typeface="Montserrat Semi-Bold"/>
              </a:rPr>
              <a:t>Ghodous</a:t>
            </a:r>
            <a:endParaRPr lang="en-US" sz="3000" spc="126" dirty="0">
              <a:solidFill>
                <a:srgbClr val="000000"/>
              </a:solidFill>
              <a:latin typeface="Montserrat Semi-Bold"/>
            </a:endParaRPr>
          </a:p>
          <a:p>
            <a:pPr>
              <a:lnSpc>
                <a:spcPts val="4200"/>
              </a:lnSpc>
              <a:spcBef>
                <a:spcPct val="0"/>
              </a:spcBef>
            </a:pPr>
            <a:r>
              <a:rPr lang="en-US" sz="3000" spc="126" dirty="0">
                <a:solidFill>
                  <a:srgbClr val="000000"/>
                </a:solidFill>
                <a:latin typeface="Montserrat Semi-Bold"/>
              </a:rPr>
              <a:t>Professor</a:t>
            </a:r>
          </a:p>
          <a:p>
            <a:pPr>
              <a:lnSpc>
                <a:spcPts val="4200"/>
              </a:lnSpc>
              <a:spcBef>
                <a:spcPct val="0"/>
              </a:spcBef>
            </a:pPr>
            <a:r>
              <a:rPr lang="en-US" sz="3000" spc="126" dirty="0">
                <a:solidFill>
                  <a:srgbClr val="000000"/>
                </a:solidFill>
                <a:latin typeface="Montserrat Semi-Bold"/>
              </a:rPr>
              <a:t>SOC, LIRIS UMR 5205</a:t>
            </a:r>
          </a:p>
          <a:p>
            <a:pPr>
              <a:lnSpc>
                <a:spcPts val="4200"/>
              </a:lnSpc>
              <a:spcBef>
                <a:spcPct val="0"/>
              </a:spcBef>
            </a:pPr>
            <a:r>
              <a:rPr lang="en-US" sz="3000" spc="126" dirty="0">
                <a:solidFill>
                  <a:srgbClr val="000000"/>
                </a:solidFill>
                <a:latin typeface="Montserrat Semi-Bold"/>
              </a:rPr>
              <a:t>University of Lyon I</a:t>
            </a:r>
          </a:p>
          <a:p>
            <a:pPr>
              <a:lnSpc>
                <a:spcPts val="4200"/>
              </a:lnSpc>
              <a:spcBef>
                <a:spcPct val="0"/>
              </a:spcBef>
            </a:pPr>
            <a:r>
              <a:rPr lang="en-US" sz="3000" spc="126" dirty="0">
                <a:solidFill>
                  <a:srgbClr val="000000"/>
                </a:solidFill>
                <a:latin typeface="Montserrat Semi-Bold"/>
              </a:rPr>
              <a:t>Email: parisa.ghodous@univ-lyon1.fr</a:t>
            </a:r>
          </a:p>
        </p:txBody>
      </p:sp>
      <p:sp>
        <p:nvSpPr>
          <p:cNvPr id="10" name="TextBox 10"/>
          <p:cNvSpPr txBox="1"/>
          <p:nvPr/>
        </p:nvSpPr>
        <p:spPr>
          <a:xfrm>
            <a:off x="990600" y="8264061"/>
            <a:ext cx="16656885" cy="1795363"/>
          </a:xfrm>
          <a:prstGeom prst="rect">
            <a:avLst/>
          </a:prstGeom>
        </p:spPr>
        <p:txBody>
          <a:bodyPr lIns="0" tIns="0" rIns="0" bIns="0" rtlCol="0" anchor="t">
            <a:spAutoFit/>
          </a:bodyPr>
          <a:lstStyle/>
          <a:p>
            <a:pPr algn="just">
              <a:lnSpc>
                <a:spcPts val="3500"/>
              </a:lnSpc>
              <a:spcBef>
                <a:spcPct val="0"/>
              </a:spcBef>
            </a:pPr>
            <a:r>
              <a:rPr lang="de-DE" sz="2500" spc="105" dirty="0">
                <a:solidFill>
                  <a:srgbClr val="000000"/>
                </a:solidFill>
                <a:latin typeface="Montserrat Classic"/>
              </a:rPr>
              <a:t>Die Unterstützung der Europäischen Kommission für die Erstellung dieser Veröffentlichung stellt keine Billigung des Inhalts dar, der ausschließlich die Meinung der Autoren wiedergibt, und die Kommission kann nicht für die Verwendung der darin enthaltenen Informationen verantwortlich gemacht werden.</a:t>
            </a:r>
            <a:endParaRPr lang="en-US" sz="2500" spc="105" dirty="0">
              <a:solidFill>
                <a:srgbClr val="000000"/>
              </a:solidFill>
              <a:latin typeface="Montserrat Classic"/>
            </a:endParaRPr>
          </a:p>
        </p:txBody>
      </p:sp>
    </p:spTree>
    <p:extLst>
      <p:ext uri="{BB962C8B-B14F-4D97-AF65-F5344CB8AC3E}">
        <p14:creationId xmlns:p14="http://schemas.microsoft.com/office/powerpoint/2010/main" val="2293313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alpha val="49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8000"/>
          </a:blip>
          <a:srcRect/>
          <a:stretch>
            <a:fillRect/>
          </a:stretch>
        </p:blipFill>
        <p:spPr>
          <a:xfrm>
            <a:off x="11265159" y="0"/>
            <a:ext cx="7022841" cy="10540850"/>
          </a:xfrm>
          <a:prstGeom prst="rect">
            <a:avLst/>
          </a:prstGeom>
        </p:spPr>
      </p:pic>
      <p:sp>
        <p:nvSpPr>
          <p:cNvPr id="3" name="AutoShape 3"/>
          <p:cNvSpPr/>
          <p:nvPr/>
        </p:nvSpPr>
        <p:spPr>
          <a:xfrm>
            <a:off x="649288" y="1028700"/>
            <a:ext cx="12353828" cy="8855430"/>
          </a:xfrm>
          <a:prstGeom prst="rect">
            <a:avLst/>
          </a:prstGeom>
          <a:solidFill>
            <a:srgbClr val="FFFFFF">
              <a:alpha val="94902"/>
            </a:srgbClr>
          </a:solidFill>
        </p:spPr>
      </p:sp>
      <p:sp>
        <p:nvSpPr>
          <p:cNvPr id="4" name="TextBox 4"/>
          <p:cNvSpPr txBox="1"/>
          <p:nvPr/>
        </p:nvSpPr>
        <p:spPr>
          <a:xfrm>
            <a:off x="7731826" y="4324239"/>
            <a:ext cx="5619750" cy="565150"/>
          </a:xfrm>
          <a:prstGeom prst="rect">
            <a:avLst/>
          </a:prstGeom>
        </p:spPr>
        <p:txBody>
          <a:bodyPr lIns="0" tIns="0" rIns="0" bIns="0" rtlCol="0" anchor="t">
            <a:spAutoFit/>
          </a:bodyPr>
          <a:lstStyle/>
          <a:p>
            <a:pPr>
              <a:lnSpc>
                <a:spcPts val="4550"/>
              </a:lnSpc>
            </a:pPr>
            <a:r>
              <a:rPr lang="en-US" sz="3500" spc="175">
                <a:solidFill>
                  <a:srgbClr val="191919"/>
                </a:solidFill>
                <a:latin typeface="Montserrat Classic Bold"/>
              </a:rPr>
              <a:t>BUDGET</a:t>
            </a:r>
          </a:p>
        </p:txBody>
      </p:sp>
      <p:sp>
        <p:nvSpPr>
          <p:cNvPr id="5" name="TextBox 5"/>
          <p:cNvSpPr txBox="1"/>
          <p:nvPr/>
        </p:nvSpPr>
        <p:spPr>
          <a:xfrm>
            <a:off x="7731826" y="5022739"/>
            <a:ext cx="5619750" cy="497840"/>
          </a:xfrm>
          <a:prstGeom prst="rect">
            <a:avLst/>
          </a:prstGeom>
        </p:spPr>
        <p:txBody>
          <a:bodyPr lIns="0" tIns="0" rIns="0" bIns="0" rtlCol="0" anchor="t">
            <a:spAutoFit/>
          </a:bodyPr>
          <a:lstStyle/>
          <a:p>
            <a:pPr>
              <a:lnSpc>
                <a:spcPts val="4060"/>
              </a:lnSpc>
            </a:pPr>
            <a:r>
              <a:rPr lang="en-US" sz="2900" spc="145">
                <a:solidFill>
                  <a:srgbClr val="191919"/>
                </a:solidFill>
                <a:latin typeface="Montserrat Classic"/>
              </a:rPr>
              <a:t>300K €</a:t>
            </a:r>
          </a:p>
        </p:txBody>
      </p:sp>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731826" y="3265113"/>
            <a:ext cx="737290" cy="737290"/>
          </a:xfrm>
          <a:prstGeom prst="rect">
            <a:avLst/>
          </a:prstGeom>
        </p:spPr>
      </p:pic>
      <p:grpSp>
        <p:nvGrpSpPr>
          <p:cNvPr id="7" name="Group 7"/>
          <p:cNvGrpSpPr/>
          <p:nvPr/>
        </p:nvGrpSpPr>
        <p:grpSpPr>
          <a:xfrm>
            <a:off x="7731826" y="6193410"/>
            <a:ext cx="5619750" cy="2233294"/>
            <a:chOff x="0" y="0"/>
            <a:chExt cx="7493000" cy="2977725"/>
          </a:xfrm>
        </p:grpSpPr>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0"/>
              <a:ext cx="1023670" cy="1023670"/>
            </a:xfrm>
            <a:prstGeom prst="rect">
              <a:avLst/>
            </a:prstGeom>
          </p:spPr>
        </p:pic>
        <p:sp>
          <p:nvSpPr>
            <p:cNvPr id="9" name="TextBox 9"/>
            <p:cNvSpPr txBox="1"/>
            <p:nvPr/>
          </p:nvSpPr>
          <p:spPr>
            <a:xfrm>
              <a:off x="0" y="1410079"/>
              <a:ext cx="7493000" cy="714725"/>
            </a:xfrm>
            <a:prstGeom prst="rect">
              <a:avLst/>
            </a:prstGeom>
          </p:spPr>
          <p:txBody>
            <a:bodyPr lIns="0" tIns="0" rIns="0" bIns="0" rtlCol="0" anchor="t">
              <a:spAutoFit/>
            </a:bodyPr>
            <a:lstStyle/>
            <a:p>
              <a:pPr>
                <a:lnSpc>
                  <a:spcPts val="4549"/>
                </a:lnSpc>
              </a:pPr>
              <a:r>
                <a:rPr lang="en-US" sz="3499" spc="174" dirty="0">
                  <a:solidFill>
                    <a:srgbClr val="191919"/>
                  </a:solidFill>
                  <a:latin typeface="Montserrat Classic Bold"/>
                </a:rPr>
                <a:t>FÖRDERPROGRAMM</a:t>
              </a:r>
            </a:p>
          </p:txBody>
        </p:sp>
        <p:sp>
          <p:nvSpPr>
            <p:cNvPr id="10" name="TextBox 10"/>
            <p:cNvSpPr txBox="1"/>
            <p:nvPr/>
          </p:nvSpPr>
          <p:spPr>
            <a:xfrm>
              <a:off x="0" y="2332988"/>
              <a:ext cx="7493000" cy="644737"/>
            </a:xfrm>
            <a:prstGeom prst="rect">
              <a:avLst/>
            </a:prstGeom>
          </p:spPr>
          <p:txBody>
            <a:bodyPr lIns="0" tIns="0" rIns="0" bIns="0" rtlCol="0" anchor="t">
              <a:spAutoFit/>
            </a:bodyPr>
            <a:lstStyle/>
            <a:p>
              <a:pPr>
                <a:lnSpc>
                  <a:spcPts val="4059"/>
                </a:lnSpc>
              </a:pPr>
              <a:r>
                <a:rPr lang="en-US" sz="2899" spc="144" dirty="0">
                  <a:solidFill>
                    <a:srgbClr val="191919"/>
                  </a:solidFill>
                  <a:latin typeface="Montserrat Classic"/>
                </a:rPr>
                <a:t>ERASMUS+</a:t>
              </a:r>
            </a:p>
          </p:txBody>
        </p:sp>
      </p:grpSp>
      <p:grpSp>
        <p:nvGrpSpPr>
          <p:cNvPr id="11" name="Group 11"/>
          <p:cNvGrpSpPr/>
          <p:nvPr/>
        </p:nvGrpSpPr>
        <p:grpSpPr>
          <a:xfrm>
            <a:off x="1335083" y="6193410"/>
            <a:ext cx="5619750" cy="3284167"/>
            <a:chOff x="0" y="0"/>
            <a:chExt cx="7493000" cy="4378889"/>
          </a:xfrm>
        </p:grpSpPr>
        <p:sp>
          <p:nvSpPr>
            <p:cNvPr id="12" name="TextBox 12"/>
            <p:cNvSpPr txBox="1"/>
            <p:nvPr/>
          </p:nvSpPr>
          <p:spPr>
            <a:xfrm>
              <a:off x="0" y="1424868"/>
              <a:ext cx="7493000" cy="693181"/>
            </a:xfrm>
            <a:prstGeom prst="rect">
              <a:avLst/>
            </a:prstGeom>
          </p:spPr>
          <p:txBody>
            <a:bodyPr lIns="0" tIns="0" rIns="0" bIns="0" rtlCol="0" anchor="t">
              <a:spAutoFit/>
            </a:bodyPr>
            <a:lstStyle/>
            <a:p>
              <a:pPr>
                <a:lnSpc>
                  <a:spcPts val="4549"/>
                </a:lnSpc>
              </a:pPr>
              <a:r>
                <a:rPr lang="en-US" sz="3499" spc="174" dirty="0">
                  <a:solidFill>
                    <a:srgbClr val="191919"/>
                  </a:solidFill>
                  <a:latin typeface="Montserrat Classic Bold"/>
                </a:rPr>
                <a:t>PROJEKTDAUER </a:t>
              </a:r>
            </a:p>
          </p:txBody>
        </p:sp>
        <p:sp>
          <p:nvSpPr>
            <p:cNvPr id="13" name="TextBox 13"/>
            <p:cNvSpPr txBox="1"/>
            <p:nvPr/>
          </p:nvSpPr>
          <p:spPr>
            <a:xfrm>
              <a:off x="0" y="2362552"/>
              <a:ext cx="7493000" cy="2016337"/>
            </a:xfrm>
            <a:prstGeom prst="rect">
              <a:avLst/>
            </a:prstGeom>
          </p:spPr>
          <p:txBody>
            <a:bodyPr lIns="0" tIns="0" rIns="0" bIns="0" rtlCol="0" anchor="t">
              <a:spAutoFit/>
            </a:bodyPr>
            <a:lstStyle/>
            <a:p>
              <a:pPr>
                <a:lnSpc>
                  <a:spcPts val="4059"/>
                </a:lnSpc>
              </a:pPr>
              <a:r>
                <a:rPr lang="en-US" sz="2899" spc="144" dirty="0">
                  <a:solidFill>
                    <a:srgbClr val="191919"/>
                  </a:solidFill>
                  <a:latin typeface="Montserrat Classic"/>
                </a:rPr>
                <a:t>28 </a:t>
              </a:r>
              <a:r>
                <a:rPr lang="en-US" sz="2899" spc="144" dirty="0" err="1">
                  <a:solidFill>
                    <a:srgbClr val="191919"/>
                  </a:solidFill>
                  <a:latin typeface="Montserrat Classic"/>
                </a:rPr>
                <a:t>Monate</a:t>
              </a:r>
              <a:r>
                <a:rPr lang="en-US" sz="2899" spc="144" dirty="0">
                  <a:solidFill>
                    <a:srgbClr val="191919"/>
                  </a:solidFill>
                  <a:latin typeface="Montserrat Classic"/>
                </a:rPr>
                <a:t> </a:t>
              </a:r>
            </a:p>
            <a:p>
              <a:pPr>
                <a:lnSpc>
                  <a:spcPts val="4059"/>
                </a:lnSpc>
              </a:pPr>
              <a:r>
                <a:rPr lang="en-US" sz="2899" spc="144" dirty="0" err="1">
                  <a:solidFill>
                    <a:srgbClr val="191919"/>
                  </a:solidFill>
                  <a:latin typeface="Montserrat Classic"/>
                </a:rPr>
                <a:t>Anfangsdatum</a:t>
              </a:r>
              <a:r>
                <a:rPr lang="en-US" sz="2899" spc="144" dirty="0">
                  <a:solidFill>
                    <a:srgbClr val="191919"/>
                  </a:solidFill>
                  <a:latin typeface="Montserrat Classic"/>
                </a:rPr>
                <a:t>: 01.09.2020</a:t>
              </a:r>
            </a:p>
            <a:p>
              <a:pPr>
                <a:lnSpc>
                  <a:spcPts val="4059"/>
                </a:lnSpc>
              </a:pPr>
              <a:r>
                <a:rPr lang="en-US" sz="2899" spc="144" dirty="0" err="1">
                  <a:solidFill>
                    <a:srgbClr val="191919"/>
                  </a:solidFill>
                  <a:latin typeface="Montserrat Classic"/>
                </a:rPr>
                <a:t>Enddatum</a:t>
              </a:r>
              <a:r>
                <a:rPr lang="en-US" sz="2899" spc="144" dirty="0">
                  <a:solidFill>
                    <a:srgbClr val="191919"/>
                  </a:solidFill>
                  <a:latin typeface="Montserrat Classic"/>
                </a:rPr>
                <a:t>: 31.12.2022</a:t>
              </a:r>
            </a:p>
          </p:txBody>
        </p:sp>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0" y="0"/>
              <a:ext cx="1131668" cy="1131668"/>
            </a:xfrm>
            <a:prstGeom prst="rect">
              <a:avLst/>
            </a:prstGeom>
          </p:spPr>
        </p:pic>
      </p:grpSp>
      <p:grpSp>
        <p:nvGrpSpPr>
          <p:cNvPr id="15" name="Group 15"/>
          <p:cNvGrpSpPr>
            <a:grpSpLocks noChangeAspect="1"/>
          </p:cNvGrpSpPr>
          <p:nvPr/>
        </p:nvGrpSpPr>
        <p:grpSpPr>
          <a:xfrm>
            <a:off x="1258883" y="3153616"/>
            <a:ext cx="896857" cy="839041"/>
            <a:chOff x="0" y="0"/>
            <a:chExt cx="1615440" cy="1511300"/>
          </a:xfrm>
        </p:grpSpPr>
        <p:sp>
          <p:nvSpPr>
            <p:cNvPr id="16" name="Freeform 16"/>
            <p:cNvSpPr/>
            <p:nvPr/>
          </p:nvSpPr>
          <p:spPr>
            <a:xfrm>
              <a:off x="-8890" y="-8890"/>
              <a:ext cx="1633220" cy="1530350"/>
            </a:xfrm>
            <a:custGeom>
              <a:avLst/>
              <a:gdLst/>
              <a:ahLst/>
              <a:cxnLst/>
              <a:rect l="l" t="t" r="r" b="b"/>
              <a:pathLst>
                <a:path w="1633220" h="1530350">
                  <a:moveTo>
                    <a:pt x="852170" y="36830"/>
                  </a:moveTo>
                  <a:lnTo>
                    <a:pt x="1010920" y="535940"/>
                  </a:lnTo>
                  <a:cubicBezTo>
                    <a:pt x="1014730" y="547370"/>
                    <a:pt x="1024890" y="553720"/>
                    <a:pt x="1036320" y="553720"/>
                  </a:cubicBezTo>
                  <a:lnTo>
                    <a:pt x="1597660" y="549910"/>
                  </a:lnTo>
                  <a:cubicBezTo>
                    <a:pt x="1623060" y="549910"/>
                    <a:pt x="1633220" y="581660"/>
                    <a:pt x="1612900" y="596900"/>
                  </a:cubicBezTo>
                  <a:lnTo>
                    <a:pt x="1155700" y="923290"/>
                  </a:lnTo>
                  <a:cubicBezTo>
                    <a:pt x="1146810" y="929640"/>
                    <a:pt x="1143000" y="942340"/>
                    <a:pt x="1146810" y="952500"/>
                  </a:cubicBezTo>
                  <a:lnTo>
                    <a:pt x="1324610" y="1484630"/>
                  </a:lnTo>
                  <a:cubicBezTo>
                    <a:pt x="1332230" y="1508760"/>
                    <a:pt x="1305560" y="1529080"/>
                    <a:pt x="1285240" y="1513840"/>
                  </a:cubicBezTo>
                  <a:lnTo>
                    <a:pt x="838200" y="1187450"/>
                  </a:lnTo>
                  <a:cubicBezTo>
                    <a:pt x="824230" y="1177290"/>
                    <a:pt x="807720" y="1177290"/>
                    <a:pt x="793750" y="1187450"/>
                  </a:cubicBezTo>
                  <a:lnTo>
                    <a:pt x="347980" y="1515110"/>
                  </a:lnTo>
                  <a:cubicBezTo>
                    <a:pt x="327660" y="1530350"/>
                    <a:pt x="299720" y="1510030"/>
                    <a:pt x="308610" y="1485900"/>
                  </a:cubicBezTo>
                  <a:lnTo>
                    <a:pt x="486410" y="953770"/>
                  </a:lnTo>
                  <a:cubicBezTo>
                    <a:pt x="490220" y="943610"/>
                    <a:pt x="486410" y="930910"/>
                    <a:pt x="477520" y="924560"/>
                  </a:cubicBezTo>
                  <a:lnTo>
                    <a:pt x="20320" y="598170"/>
                  </a:lnTo>
                  <a:cubicBezTo>
                    <a:pt x="0" y="582930"/>
                    <a:pt x="10160" y="551180"/>
                    <a:pt x="35560" y="551180"/>
                  </a:cubicBezTo>
                  <a:lnTo>
                    <a:pt x="596900" y="554990"/>
                  </a:lnTo>
                  <a:cubicBezTo>
                    <a:pt x="608330" y="554990"/>
                    <a:pt x="618490" y="547370"/>
                    <a:pt x="622300" y="537210"/>
                  </a:cubicBezTo>
                  <a:lnTo>
                    <a:pt x="779780" y="36830"/>
                  </a:lnTo>
                  <a:cubicBezTo>
                    <a:pt x="792480" y="0"/>
                    <a:pt x="840740" y="0"/>
                    <a:pt x="852170" y="36830"/>
                  </a:cubicBezTo>
                  <a:close/>
                </a:path>
              </a:pathLst>
            </a:custGeom>
            <a:solidFill>
              <a:srgbClr val="20345E"/>
            </a:solidFill>
          </p:spPr>
        </p:sp>
      </p:grpSp>
      <p:sp>
        <p:nvSpPr>
          <p:cNvPr id="17" name="TextBox 17"/>
          <p:cNvSpPr txBox="1"/>
          <p:nvPr/>
        </p:nvSpPr>
        <p:spPr>
          <a:xfrm>
            <a:off x="1335083" y="4324239"/>
            <a:ext cx="5619750" cy="577081"/>
          </a:xfrm>
          <a:prstGeom prst="rect">
            <a:avLst/>
          </a:prstGeom>
        </p:spPr>
        <p:txBody>
          <a:bodyPr lIns="0" tIns="0" rIns="0" bIns="0" rtlCol="0" anchor="t">
            <a:spAutoFit/>
          </a:bodyPr>
          <a:lstStyle/>
          <a:p>
            <a:pPr>
              <a:lnSpc>
                <a:spcPts val="4549"/>
              </a:lnSpc>
            </a:pPr>
            <a:r>
              <a:rPr lang="en-US" sz="3499" spc="174" dirty="0">
                <a:solidFill>
                  <a:srgbClr val="191919"/>
                </a:solidFill>
                <a:latin typeface="Montserrat Classic Bold"/>
              </a:rPr>
              <a:t>PROJEKTCODE</a:t>
            </a:r>
          </a:p>
        </p:txBody>
      </p:sp>
      <p:sp>
        <p:nvSpPr>
          <p:cNvPr id="18" name="TextBox 18"/>
          <p:cNvSpPr txBox="1"/>
          <p:nvPr/>
        </p:nvSpPr>
        <p:spPr>
          <a:xfrm>
            <a:off x="1335083" y="5022739"/>
            <a:ext cx="5619750" cy="497840"/>
          </a:xfrm>
          <a:prstGeom prst="rect">
            <a:avLst/>
          </a:prstGeom>
        </p:spPr>
        <p:txBody>
          <a:bodyPr lIns="0" tIns="0" rIns="0" bIns="0" rtlCol="0" anchor="t">
            <a:spAutoFit/>
          </a:bodyPr>
          <a:lstStyle/>
          <a:p>
            <a:pPr>
              <a:lnSpc>
                <a:spcPts val="4059"/>
              </a:lnSpc>
            </a:pPr>
            <a:r>
              <a:rPr lang="en-US" sz="2899" spc="144">
                <a:solidFill>
                  <a:srgbClr val="191919"/>
                </a:solidFill>
                <a:latin typeface="Montserrat Classic"/>
              </a:rPr>
              <a:t>2020-1-FR01-KA202-080386</a:t>
            </a:r>
          </a:p>
        </p:txBody>
      </p:sp>
      <p:sp>
        <p:nvSpPr>
          <p:cNvPr id="19" name="TextBox 19"/>
          <p:cNvSpPr txBox="1"/>
          <p:nvPr/>
        </p:nvSpPr>
        <p:spPr>
          <a:xfrm>
            <a:off x="1110335" y="120453"/>
            <a:ext cx="9632818" cy="2095500"/>
          </a:xfrm>
          <a:prstGeom prst="rect">
            <a:avLst/>
          </a:prstGeom>
        </p:spPr>
        <p:txBody>
          <a:bodyPr lIns="0" tIns="0" rIns="0" bIns="0" rtlCol="0" anchor="t">
            <a:spAutoFit/>
          </a:bodyPr>
          <a:lstStyle/>
          <a:p>
            <a:pPr>
              <a:lnSpc>
                <a:spcPts val="8400"/>
              </a:lnSpc>
              <a:spcBef>
                <a:spcPct val="0"/>
              </a:spcBef>
            </a:pPr>
            <a:r>
              <a:rPr lang="en-US" sz="6000" spc="252" dirty="0">
                <a:solidFill>
                  <a:srgbClr val="273755"/>
                </a:solidFill>
                <a:latin typeface="Montserrat Semi-Bold Bold"/>
              </a:rPr>
              <a:t>MACHINA - DETAILS ZUM PROJEKT</a:t>
            </a:r>
          </a:p>
        </p:txBody>
      </p:sp>
    </p:spTree>
    <p:extLst>
      <p:ext uri="{BB962C8B-B14F-4D97-AF65-F5344CB8AC3E}">
        <p14:creationId xmlns:p14="http://schemas.microsoft.com/office/powerpoint/2010/main" val="699386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41007" y="2593274"/>
            <a:ext cx="11984142" cy="7693726"/>
            <a:chOff x="0" y="0"/>
            <a:chExt cx="4053895" cy="2602569"/>
          </a:xfrm>
        </p:grpSpPr>
        <p:sp>
          <p:nvSpPr>
            <p:cNvPr id="3" name="Freeform 3"/>
            <p:cNvSpPr/>
            <p:nvPr/>
          </p:nvSpPr>
          <p:spPr>
            <a:xfrm>
              <a:off x="0" y="0"/>
              <a:ext cx="4053895" cy="2602569"/>
            </a:xfrm>
            <a:custGeom>
              <a:avLst/>
              <a:gdLst/>
              <a:ahLst/>
              <a:cxnLst/>
              <a:rect l="l" t="t" r="r" b="b"/>
              <a:pathLst>
                <a:path w="4053895" h="2602569">
                  <a:moveTo>
                    <a:pt x="0" y="0"/>
                  </a:moveTo>
                  <a:lnTo>
                    <a:pt x="4053895" y="0"/>
                  </a:lnTo>
                  <a:lnTo>
                    <a:pt x="4053895" y="2602569"/>
                  </a:lnTo>
                  <a:lnTo>
                    <a:pt x="0" y="2602569"/>
                  </a:lnTo>
                  <a:close/>
                </a:path>
              </a:pathLst>
            </a:custGeom>
            <a:solidFill>
              <a:srgbClr val="F6F6F6"/>
            </a:solidFill>
          </p:spPr>
        </p:sp>
      </p:grpSp>
      <p:sp>
        <p:nvSpPr>
          <p:cNvPr id="4" name="TextBox 4"/>
          <p:cNvSpPr txBox="1"/>
          <p:nvPr/>
        </p:nvSpPr>
        <p:spPr>
          <a:xfrm>
            <a:off x="6629401" y="2630082"/>
            <a:ext cx="11277600" cy="7540526"/>
          </a:xfrm>
          <a:prstGeom prst="rect">
            <a:avLst/>
          </a:prstGeom>
        </p:spPr>
        <p:txBody>
          <a:bodyPr wrap="square" lIns="0" tIns="0" rIns="0" bIns="0" rtlCol="0" anchor="t">
            <a:spAutoFit/>
          </a:bodyPr>
          <a:lstStyle/>
          <a:p>
            <a:pPr marL="647700" lvl="1" indent="-323850" algn="just">
              <a:lnSpc>
                <a:spcPts val="4200"/>
              </a:lnSpc>
              <a:buFont typeface="Arial"/>
              <a:buChar char="•"/>
            </a:pPr>
            <a:r>
              <a:rPr lang="de-DE" sz="2400" spc="126" dirty="0">
                <a:solidFill>
                  <a:srgbClr val="141414"/>
                </a:solidFill>
                <a:latin typeface="Montserrat Classic"/>
              </a:rPr>
              <a:t>Entwicklung eines gemeinsamen Lehrplans für die berufliche Bildung im Bereich ML, um IKT-Fachkräfte mit den gefragten technischen, nichttechnischen und Meta-(Soft-)Skills auszustatten.</a:t>
            </a:r>
          </a:p>
          <a:p>
            <a:pPr marL="647700" lvl="1" indent="-323850" algn="just">
              <a:lnSpc>
                <a:spcPts val="4200"/>
              </a:lnSpc>
              <a:buFont typeface="Arial"/>
              <a:buChar char="•"/>
            </a:pPr>
            <a:r>
              <a:rPr lang="de-DE" sz="2400" spc="126" dirty="0">
                <a:solidFill>
                  <a:srgbClr val="141414"/>
                </a:solidFill>
                <a:latin typeface="Montserrat Classic"/>
              </a:rPr>
              <a:t>Einführung flexibler Ausbildungsmethoden und innovativer, frei zugänglicher pädagogischer Ressourcen zur Unterstützung der Berufsbildung und des Erwerbs von ML-Fertigkeiten.</a:t>
            </a:r>
          </a:p>
          <a:p>
            <a:pPr marL="647700" lvl="1" indent="-323850" algn="just">
              <a:lnSpc>
                <a:spcPts val="4200"/>
              </a:lnSpc>
              <a:buFont typeface="Arial"/>
              <a:buChar char="•"/>
            </a:pPr>
            <a:r>
              <a:rPr lang="de-DE" sz="2400" spc="126" dirty="0">
                <a:solidFill>
                  <a:srgbClr val="141414"/>
                </a:solidFill>
                <a:latin typeface="Montserrat Classic"/>
              </a:rPr>
              <a:t>Förderung der Anerkennung und Integration von Anforderungen an ML-Fähigkeiten in sektorale Kompetenzrahmen und Zertifizierungssysteme.</a:t>
            </a:r>
          </a:p>
          <a:p>
            <a:pPr marL="647700" lvl="1" indent="-323850" algn="just">
              <a:lnSpc>
                <a:spcPts val="4200"/>
              </a:lnSpc>
              <a:buFont typeface="Arial"/>
              <a:buChar char="•"/>
            </a:pPr>
            <a:r>
              <a:rPr lang="de-DE" sz="2400" spc="126" dirty="0">
                <a:solidFill>
                  <a:srgbClr val="141414"/>
                </a:solidFill>
                <a:latin typeface="Montserrat Classic"/>
              </a:rPr>
              <a:t>Verbesserung der ML-Arbeitsmarkt- und Kompetenzinformationen auf EU-Ebene. </a:t>
            </a:r>
          </a:p>
          <a:p>
            <a:pPr marL="647700" lvl="1" indent="-323850" algn="just">
              <a:lnSpc>
                <a:spcPts val="4200"/>
              </a:lnSpc>
              <a:buFont typeface="Arial"/>
              <a:buChar char="•"/>
            </a:pPr>
            <a:r>
              <a:rPr lang="de-DE" sz="2400" spc="126" dirty="0">
                <a:solidFill>
                  <a:srgbClr val="141414"/>
                </a:solidFill>
                <a:latin typeface="Montserrat Classic"/>
              </a:rPr>
              <a:t>Das Projekt beginnt im September 2020 und wird im Dezember 2022 abgeschlossen sein.</a:t>
            </a:r>
            <a:endParaRPr lang="en-US" sz="2400" spc="126" dirty="0">
              <a:solidFill>
                <a:srgbClr val="141414"/>
              </a:solidFill>
              <a:latin typeface="Montserrat Classic"/>
            </a:endParaRPr>
          </a:p>
        </p:txBody>
      </p:sp>
      <p:pic>
        <p:nvPicPr>
          <p:cNvPr id="5" name="Picture 5"/>
          <p:cNvPicPr>
            <a:picLocks noChangeAspect="1"/>
          </p:cNvPicPr>
          <p:nvPr/>
        </p:nvPicPr>
        <p:blipFill>
          <a:blip r:embed="rId2"/>
          <a:srcRect l="6791"/>
          <a:stretch>
            <a:fillRect/>
          </a:stretch>
        </p:blipFill>
        <p:spPr>
          <a:xfrm>
            <a:off x="0" y="0"/>
            <a:ext cx="6503019" cy="10287000"/>
          </a:xfrm>
          <a:prstGeom prst="rect">
            <a:avLst/>
          </a:prstGeom>
        </p:spPr>
      </p:pic>
      <p:sp>
        <p:nvSpPr>
          <p:cNvPr id="6" name="TextBox 6"/>
          <p:cNvSpPr txBox="1"/>
          <p:nvPr/>
        </p:nvSpPr>
        <p:spPr>
          <a:xfrm>
            <a:off x="6284638" y="758028"/>
            <a:ext cx="12228413" cy="998030"/>
          </a:xfrm>
          <a:prstGeom prst="rect">
            <a:avLst/>
          </a:prstGeom>
        </p:spPr>
        <p:txBody>
          <a:bodyPr wrap="square" lIns="0" tIns="0" rIns="0" bIns="0" rtlCol="0" anchor="t">
            <a:spAutoFit/>
          </a:bodyPr>
          <a:lstStyle/>
          <a:p>
            <a:pPr algn="ctr">
              <a:lnSpc>
                <a:spcPts val="8400"/>
              </a:lnSpc>
              <a:spcBef>
                <a:spcPct val="0"/>
              </a:spcBef>
            </a:pPr>
            <a:r>
              <a:rPr lang="en-US" sz="6000" spc="252" dirty="0">
                <a:solidFill>
                  <a:srgbClr val="273755"/>
                </a:solidFill>
                <a:latin typeface="Montserrat Semi-Bold Bold"/>
              </a:rPr>
              <a:t>MACHINA PROJEKTZIELE</a:t>
            </a:r>
          </a:p>
        </p:txBody>
      </p:sp>
    </p:spTree>
    <p:extLst>
      <p:ext uri="{BB962C8B-B14F-4D97-AF65-F5344CB8AC3E}">
        <p14:creationId xmlns:p14="http://schemas.microsoft.com/office/powerpoint/2010/main" val="682341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2"/>
          <a:srcRect r="4823"/>
          <a:stretch/>
        </p:blipFill>
        <p:spPr>
          <a:xfrm>
            <a:off x="9265179" y="-7424"/>
            <a:ext cx="9022821" cy="10294424"/>
          </a:xfrm>
          <a:prstGeom prst="rect">
            <a:avLst/>
          </a:prstGeom>
        </p:spPr>
      </p:pic>
      <p:grpSp>
        <p:nvGrpSpPr>
          <p:cNvPr id="3" name="Group 3"/>
          <p:cNvGrpSpPr/>
          <p:nvPr/>
        </p:nvGrpSpPr>
        <p:grpSpPr>
          <a:xfrm>
            <a:off x="762000" y="2933700"/>
            <a:ext cx="10020300" cy="7094672"/>
            <a:chOff x="0" y="-209551"/>
            <a:chExt cx="13360400" cy="9459563"/>
          </a:xfrm>
        </p:grpSpPr>
        <p:sp>
          <p:nvSpPr>
            <p:cNvPr id="4" name="TextBox 4"/>
            <p:cNvSpPr txBox="1"/>
            <p:nvPr/>
          </p:nvSpPr>
          <p:spPr>
            <a:xfrm>
              <a:off x="0" y="3265468"/>
              <a:ext cx="13360400" cy="5984544"/>
            </a:xfrm>
            <a:prstGeom prst="rect">
              <a:avLst/>
            </a:prstGeom>
          </p:spPr>
          <p:txBody>
            <a:bodyPr wrap="square" lIns="0" tIns="0" rIns="0" bIns="0" rtlCol="0" anchor="t">
              <a:spAutoFit/>
            </a:bodyPr>
            <a:lstStyle/>
            <a:p>
              <a:pPr marL="863599" lvl="1" indent="-431800">
                <a:lnSpc>
                  <a:spcPts val="6959"/>
                </a:lnSpc>
                <a:buFont typeface="Arial"/>
                <a:buChar char="•"/>
              </a:pPr>
              <a:r>
                <a:rPr lang="en-US" sz="3999" spc="167" dirty="0" err="1">
                  <a:solidFill>
                    <a:srgbClr val="000000"/>
                  </a:solidFill>
                  <a:latin typeface="Montserrat Classic"/>
                </a:rPr>
                <a:t>Öffentliche</a:t>
              </a:r>
              <a:r>
                <a:rPr lang="en-US" sz="3999" spc="167" dirty="0">
                  <a:solidFill>
                    <a:srgbClr val="000000"/>
                  </a:solidFill>
                  <a:latin typeface="Montserrat Classic"/>
                </a:rPr>
                <a:t> </a:t>
              </a:r>
              <a:r>
                <a:rPr lang="en-US" sz="3999" spc="167" dirty="0" err="1">
                  <a:solidFill>
                    <a:srgbClr val="000000"/>
                  </a:solidFill>
                  <a:latin typeface="Montserrat Classic"/>
                </a:rPr>
                <a:t>Bildungs</a:t>
              </a:r>
              <a:r>
                <a:rPr lang="en-US" sz="3999" spc="167" dirty="0">
                  <a:solidFill>
                    <a:srgbClr val="000000"/>
                  </a:solidFill>
                  <a:latin typeface="Montserrat Classic"/>
                </a:rPr>
                <a:t>- und </a:t>
              </a:r>
              <a:r>
                <a:rPr lang="en-US" sz="3999" spc="167" dirty="0" err="1">
                  <a:solidFill>
                    <a:srgbClr val="000000"/>
                  </a:solidFill>
                  <a:latin typeface="Montserrat Classic"/>
                </a:rPr>
                <a:t>Akkreditierungsbehörden</a:t>
              </a:r>
              <a:r>
                <a:rPr lang="en-US" sz="3999" spc="167" dirty="0">
                  <a:solidFill>
                    <a:srgbClr val="000000"/>
                  </a:solidFill>
                  <a:latin typeface="Montserrat Classic"/>
                </a:rPr>
                <a:t>.</a:t>
              </a:r>
            </a:p>
            <a:p>
              <a:pPr marL="863599" lvl="1" indent="-431800">
                <a:lnSpc>
                  <a:spcPts val="6959"/>
                </a:lnSpc>
                <a:buFont typeface="Arial"/>
                <a:buChar char="•"/>
              </a:pPr>
              <a:r>
                <a:rPr lang="en-US" sz="3999" spc="167" dirty="0" err="1">
                  <a:solidFill>
                    <a:srgbClr val="000000"/>
                  </a:solidFill>
                  <a:latin typeface="Montserrat Classic"/>
                </a:rPr>
                <a:t>Bildungs</a:t>
              </a:r>
              <a:r>
                <a:rPr lang="en-US" sz="3999" spc="167" dirty="0">
                  <a:solidFill>
                    <a:srgbClr val="000000"/>
                  </a:solidFill>
                  <a:latin typeface="Montserrat Classic"/>
                </a:rPr>
                <a:t>-/</a:t>
              </a:r>
              <a:r>
                <a:rPr lang="en-US" sz="3999" spc="167" dirty="0" err="1">
                  <a:solidFill>
                    <a:srgbClr val="000000"/>
                  </a:solidFill>
                  <a:latin typeface="Montserrat Classic"/>
                </a:rPr>
                <a:t>Ausbildungsanbieter</a:t>
              </a:r>
              <a:r>
                <a:rPr lang="en-US" sz="3999" spc="167" dirty="0">
                  <a:solidFill>
                    <a:srgbClr val="000000"/>
                  </a:solidFill>
                  <a:latin typeface="Montserrat Classic"/>
                </a:rPr>
                <a:t>.</a:t>
              </a:r>
            </a:p>
            <a:p>
              <a:pPr marL="863599" lvl="1" indent="-431800">
                <a:lnSpc>
                  <a:spcPts val="6959"/>
                </a:lnSpc>
                <a:buFont typeface="Arial"/>
                <a:buChar char="•"/>
              </a:pPr>
              <a:r>
                <a:rPr lang="de-DE" sz="3999" spc="167" dirty="0">
                  <a:solidFill>
                    <a:srgbClr val="000000"/>
                  </a:solidFill>
                  <a:latin typeface="Montserrat Classic"/>
                </a:rPr>
                <a:t>IKT-Arbeitnehmer, die eine C-VET benötigen.</a:t>
              </a:r>
            </a:p>
          </p:txBody>
        </p:sp>
        <p:sp>
          <p:nvSpPr>
            <p:cNvPr id="5" name="TextBox 5"/>
            <p:cNvSpPr txBox="1"/>
            <p:nvPr/>
          </p:nvSpPr>
          <p:spPr>
            <a:xfrm>
              <a:off x="0" y="-209551"/>
              <a:ext cx="11430001" cy="3424185"/>
            </a:xfrm>
            <a:prstGeom prst="rect">
              <a:avLst/>
            </a:prstGeom>
          </p:spPr>
          <p:txBody>
            <a:bodyPr wrap="square" lIns="0" tIns="0" rIns="0" bIns="0" rtlCol="0" anchor="t">
              <a:spAutoFit/>
            </a:bodyPr>
            <a:lstStyle/>
            <a:p>
              <a:pPr marL="863599" lvl="1" indent="-431800">
                <a:lnSpc>
                  <a:spcPts val="6959"/>
                </a:lnSpc>
                <a:buFont typeface="Arial"/>
                <a:buChar char="•"/>
              </a:pPr>
              <a:r>
                <a:rPr lang="en-US" sz="3999" spc="167" dirty="0">
                  <a:solidFill>
                    <a:srgbClr val="000000"/>
                  </a:solidFill>
                  <a:latin typeface="Montserrat Classic"/>
                </a:rPr>
                <a:t>I-VET </a:t>
              </a:r>
              <a:r>
                <a:rPr lang="en-US" sz="3999" spc="167" dirty="0" err="1">
                  <a:solidFill>
                    <a:srgbClr val="000000"/>
                  </a:solidFill>
                  <a:latin typeface="Montserrat Classic"/>
                </a:rPr>
                <a:t>Auszubildende</a:t>
              </a:r>
              <a:r>
                <a:rPr lang="en-US" sz="3999" spc="167" dirty="0">
                  <a:solidFill>
                    <a:srgbClr val="000000"/>
                  </a:solidFill>
                  <a:latin typeface="Montserrat Classic"/>
                </a:rPr>
                <a:t>.</a:t>
              </a:r>
            </a:p>
            <a:p>
              <a:pPr marL="863599" lvl="1" indent="-431800">
                <a:lnSpc>
                  <a:spcPts val="6959"/>
                </a:lnSpc>
                <a:buFont typeface="Arial"/>
                <a:buChar char="•"/>
              </a:pPr>
              <a:r>
                <a:rPr lang="en-US" sz="3999" spc="167" dirty="0" err="1">
                  <a:solidFill>
                    <a:srgbClr val="000000"/>
                  </a:solidFill>
                  <a:latin typeface="Montserrat Classic"/>
                </a:rPr>
                <a:t>Branchenvertreter</a:t>
              </a:r>
              <a:r>
                <a:rPr lang="en-US" sz="3999" spc="167" dirty="0">
                  <a:solidFill>
                    <a:srgbClr val="000000"/>
                  </a:solidFill>
                  <a:latin typeface="Montserrat Classic"/>
                </a:rPr>
                <a:t> und </a:t>
              </a:r>
              <a:r>
                <a:rPr lang="en-US" sz="3999" spc="167" dirty="0" err="1">
                  <a:solidFill>
                    <a:srgbClr val="000000"/>
                  </a:solidFill>
                  <a:latin typeface="Montserrat Classic"/>
                </a:rPr>
                <a:t>Sozialpartner</a:t>
              </a:r>
              <a:r>
                <a:rPr lang="en-US" sz="3999" spc="167" dirty="0">
                  <a:solidFill>
                    <a:srgbClr val="000000"/>
                  </a:solidFill>
                  <a:latin typeface="Montserrat Classic"/>
                </a:rPr>
                <a:t>.</a:t>
              </a:r>
            </a:p>
          </p:txBody>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46584" y="1943100"/>
            <a:ext cx="7315200" cy="452212"/>
          </a:xfrm>
          <a:prstGeom prst="rect">
            <a:avLst/>
          </a:prstGeom>
        </p:spPr>
      </p:pic>
      <p:sp>
        <p:nvSpPr>
          <p:cNvPr id="7" name="TextBox 7"/>
          <p:cNvSpPr txBox="1"/>
          <p:nvPr/>
        </p:nvSpPr>
        <p:spPr>
          <a:xfrm>
            <a:off x="76200" y="865882"/>
            <a:ext cx="8361395" cy="998030"/>
          </a:xfrm>
          <a:prstGeom prst="rect">
            <a:avLst/>
          </a:prstGeom>
        </p:spPr>
        <p:txBody>
          <a:bodyPr wrap="square" lIns="0" tIns="0" rIns="0" bIns="0" rtlCol="0" anchor="t">
            <a:spAutoFit/>
          </a:bodyPr>
          <a:lstStyle/>
          <a:p>
            <a:pPr algn="ctr">
              <a:lnSpc>
                <a:spcPts val="8400"/>
              </a:lnSpc>
              <a:spcBef>
                <a:spcPct val="0"/>
              </a:spcBef>
            </a:pPr>
            <a:r>
              <a:rPr lang="en-US" sz="6000" spc="252" dirty="0">
                <a:solidFill>
                  <a:srgbClr val="20345E"/>
                </a:solidFill>
                <a:latin typeface="Montserrat Semi-Bold Bold"/>
              </a:rPr>
              <a:t>ZIELGRUPPE</a:t>
            </a:r>
          </a:p>
        </p:txBody>
      </p:sp>
    </p:spTree>
    <p:extLst>
      <p:ext uri="{BB962C8B-B14F-4D97-AF65-F5344CB8AC3E}">
        <p14:creationId xmlns:p14="http://schemas.microsoft.com/office/powerpoint/2010/main" val="1685111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654553" y="4431298"/>
            <a:ext cx="7077085" cy="7959233"/>
          </a:xfrm>
          <a:prstGeom prst="rect">
            <a:avLst/>
          </a:prstGeom>
        </p:spPr>
      </p:pic>
      <p:pic>
        <p:nvPicPr>
          <p:cNvPr id="3" name="Picture 3"/>
          <p:cNvPicPr>
            <a:picLocks noChangeAspect="1"/>
          </p:cNvPicPr>
          <p:nvPr/>
        </p:nvPicPr>
        <p:blipFill>
          <a:blip r:embed="rId3"/>
          <a:srcRect/>
          <a:stretch>
            <a:fillRect/>
          </a:stretch>
        </p:blipFill>
        <p:spPr>
          <a:xfrm>
            <a:off x="819470" y="4883992"/>
            <a:ext cx="4714289" cy="5152228"/>
          </a:xfrm>
          <a:prstGeom prst="rect">
            <a:avLst/>
          </a:prstGeom>
        </p:spPr>
      </p:pic>
      <p:pic>
        <p:nvPicPr>
          <p:cNvPr id="4" name="Picture 4"/>
          <p:cNvPicPr>
            <a:picLocks noChangeAspect="1"/>
          </p:cNvPicPr>
          <p:nvPr/>
        </p:nvPicPr>
        <p:blipFill>
          <a:blip r:embed="rId4"/>
          <a:srcRect/>
          <a:stretch>
            <a:fillRect/>
          </a:stretch>
        </p:blipFill>
        <p:spPr>
          <a:xfrm rot="1308866">
            <a:off x="4160931" y="4558652"/>
            <a:ext cx="810817" cy="650680"/>
          </a:xfrm>
          <a:prstGeom prst="rect">
            <a:avLst/>
          </a:prstGeom>
        </p:spPr>
      </p:pic>
      <p:pic>
        <p:nvPicPr>
          <p:cNvPr id="5" name="Picture 5"/>
          <p:cNvPicPr>
            <a:picLocks noChangeAspect="1"/>
          </p:cNvPicPr>
          <p:nvPr/>
        </p:nvPicPr>
        <p:blipFill>
          <a:blip r:embed="rId5"/>
          <a:srcRect/>
          <a:stretch>
            <a:fillRect/>
          </a:stretch>
        </p:blipFill>
        <p:spPr>
          <a:xfrm rot="-1067478">
            <a:off x="5250717" y="5306935"/>
            <a:ext cx="590291" cy="610909"/>
          </a:xfrm>
          <a:prstGeom prst="rect">
            <a:avLst/>
          </a:prstGeom>
        </p:spPr>
      </p:pic>
      <p:pic>
        <p:nvPicPr>
          <p:cNvPr id="6" name="Picture 6"/>
          <p:cNvPicPr>
            <a:picLocks noChangeAspect="1"/>
          </p:cNvPicPr>
          <p:nvPr/>
        </p:nvPicPr>
        <p:blipFill rotWithShape="1">
          <a:blip r:embed="rId6"/>
          <a:srcRect l="6276"/>
          <a:stretch/>
        </p:blipFill>
        <p:spPr>
          <a:xfrm>
            <a:off x="0" y="-412997"/>
            <a:ext cx="6631761" cy="2883394"/>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4079309" y="5973998"/>
            <a:ext cx="7530971" cy="122378"/>
          </a:xfrm>
          <a:prstGeom prst="rect">
            <a:avLst/>
          </a:prstGeom>
        </p:spPr>
      </p:pic>
      <p:grpSp>
        <p:nvGrpSpPr>
          <p:cNvPr id="8" name="Group 8"/>
          <p:cNvGrpSpPr/>
          <p:nvPr/>
        </p:nvGrpSpPr>
        <p:grpSpPr>
          <a:xfrm>
            <a:off x="7488582" y="1382972"/>
            <a:ext cx="10187020" cy="8110415"/>
            <a:chOff x="278973" y="-171449"/>
            <a:chExt cx="13582694" cy="10813887"/>
          </a:xfrm>
        </p:grpSpPr>
        <p:sp>
          <p:nvSpPr>
            <p:cNvPr id="9" name="TextBox 9"/>
            <p:cNvSpPr txBox="1"/>
            <p:nvPr/>
          </p:nvSpPr>
          <p:spPr>
            <a:xfrm>
              <a:off x="278973" y="-171449"/>
              <a:ext cx="1676045" cy="1436291"/>
            </a:xfrm>
            <a:prstGeom prst="rect">
              <a:avLst/>
            </a:prstGeom>
          </p:spPr>
          <p:txBody>
            <a:bodyPr lIns="0" tIns="0" rIns="0" bIns="0" rtlCol="0" anchor="t">
              <a:spAutoFit/>
            </a:bodyPr>
            <a:lstStyle/>
            <a:p>
              <a:pPr>
                <a:lnSpc>
                  <a:spcPts val="8399"/>
                </a:lnSpc>
              </a:pPr>
              <a:r>
                <a:rPr lang="en-US" sz="5999" b="1" dirty="0">
                  <a:solidFill>
                    <a:srgbClr val="20345E"/>
                  </a:solidFill>
                  <a:latin typeface="Montserrat Classic" panose="020B0604020202020204" charset="0"/>
                </a:rPr>
                <a:t>O1</a:t>
              </a:r>
            </a:p>
          </p:txBody>
        </p:sp>
        <p:sp>
          <p:nvSpPr>
            <p:cNvPr id="10" name="TextBox 10"/>
            <p:cNvSpPr txBox="1"/>
            <p:nvPr/>
          </p:nvSpPr>
          <p:spPr>
            <a:xfrm>
              <a:off x="2416017" y="223608"/>
              <a:ext cx="10890580" cy="718145"/>
            </a:xfrm>
            <a:prstGeom prst="rect">
              <a:avLst/>
            </a:prstGeom>
          </p:spPr>
          <p:txBody>
            <a:bodyPr lIns="0" tIns="0" rIns="0" bIns="0" rtlCol="0" anchor="t">
              <a:spAutoFit/>
            </a:bodyPr>
            <a:lstStyle/>
            <a:p>
              <a:pPr marL="0" lvl="0" indent="0" algn="l">
                <a:lnSpc>
                  <a:spcPts val="4199"/>
                </a:lnSpc>
                <a:spcBef>
                  <a:spcPct val="0"/>
                </a:spcBef>
              </a:pPr>
              <a:r>
                <a:rPr lang="en-US" sz="2999" dirty="0" err="1">
                  <a:solidFill>
                    <a:srgbClr val="000000"/>
                  </a:solidFill>
                  <a:latin typeface="Montserrat Classic Bold"/>
                </a:rPr>
                <a:t>Maschinelles</a:t>
              </a:r>
              <a:r>
                <a:rPr lang="en-US" sz="2999" dirty="0">
                  <a:solidFill>
                    <a:srgbClr val="000000"/>
                  </a:solidFill>
                  <a:latin typeface="Montserrat Classic Bold"/>
                </a:rPr>
                <a:t> </a:t>
              </a:r>
              <a:r>
                <a:rPr lang="en-US" sz="2999" dirty="0" err="1">
                  <a:solidFill>
                    <a:srgbClr val="000000"/>
                  </a:solidFill>
                  <a:latin typeface="Montserrat Classic Bold"/>
                </a:rPr>
                <a:t>Lernen</a:t>
              </a:r>
              <a:r>
                <a:rPr lang="en-US" sz="2999" dirty="0">
                  <a:solidFill>
                    <a:srgbClr val="000000"/>
                  </a:solidFill>
                  <a:latin typeface="Montserrat Classic Bold"/>
                </a:rPr>
                <a:t> (ML) </a:t>
              </a:r>
              <a:r>
                <a:rPr lang="en-US" sz="2999" dirty="0" err="1">
                  <a:solidFill>
                    <a:srgbClr val="000000"/>
                  </a:solidFill>
                  <a:latin typeface="Montserrat Classic Bold"/>
                </a:rPr>
                <a:t>Lernergebnisse</a:t>
              </a:r>
              <a:endParaRPr lang="en-US" sz="2999" dirty="0">
                <a:solidFill>
                  <a:srgbClr val="000000"/>
                </a:solidFill>
                <a:latin typeface="Montserrat Classic Bold"/>
              </a:endParaRPr>
            </a:p>
          </p:txBody>
        </p:sp>
        <p:sp>
          <p:nvSpPr>
            <p:cNvPr id="11" name="TextBox 11"/>
            <p:cNvSpPr txBox="1"/>
            <p:nvPr/>
          </p:nvSpPr>
          <p:spPr>
            <a:xfrm>
              <a:off x="278973" y="4045250"/>
              <a:ext cx="1676045" cy="1276247"/>
            </a:xfrm>
            <a:prstGeom prst="rect">
              <a:avLst/>
            </a:prstGeom>
          </p:spPr>
          <p:txBody>
            <a:bodyPr lIns="0" tIns="0" rIns="0" bIns="0" rtlCol="0" anchor="t">
              <a:spAutoFit/>
            </a:bodyPr>
            <a:lstStyle/>
            <a:p>
              <a:pPr>
                <a:lnSpc>
                  <a:spcPts val="8399"/>
                </a:lnSpc>
              </a:pPr>
              <a:r>
                <a:rPr lang="en-US" sz="5999" b="1" dirty="0">
                  <a:solidFill>
                    <a:srgbClr val="20345E"/>
                  </a:solidFill>
                  <a:latin typeface="Montserrat Classic" panose="020B0604020202020204" charset="0"/>
                </a:rPr>
                <a:t>O3</a:t>
              </a:r>
            </a:p>
          </p:txBody>
        </p:sp>
        <p:sp>
          <p:nvSpPr>
            <p:cNvPr id="12" name="TextBox 12"/>
            <p:cNvSpPr txBox="1"/>
            <p:nvPr/>
          </p:nvSpPr>
          <p:spPr>
            <a:xfrm>
              <a:off x="2416017" y="4143980"/>
              <a:ext cx="10890580" cy="1436291"/>
            </a:xfrm>
            <a:prstGeom prst="rect">
              <a:avLst/>
            </a:prstGeom>
          </p:spPr>
          <p:txBody>
            <a:bodyPr lIns="0" tIns="0" rIns="0" bIns="0" rtlCol="0" anchor="t">
              <a:spAutoFit/>
            </a:bodyPr>
            <a:lstStyle/>
            <a:p>
              <a:pPr marL="0" lvl="0" indent="0" algn="just">
                <a:lnSpc>
                  <a:spcPts val="4199"/>
                </a:lnSpc>
                <a:spcBef>
                  <a:spcPct val="0"/>
                </a:spcBef>
              </a:pPr>
              <a:r>
                <a:rPr lang="en-US" sz="2999" dirty="0">
                  <a:solidFill>
                    <a:srgbClr val="000000"/>
                  </a:solidFill>
                  <a:latin typeface="Montserrat Classic Bold"/>
                </a:rPr>
                <a:t>Vocational Open Online Course (VOOC) -</a:t>
              </a:r>
              <a:r>
                <a:rPr lang="en-US" sz="2999" dirty="0" err="1">
                  <a:solidFill>
                    <a:srgbClr val="000000"/>
                  </a:solidFill>
                  <a:latin typeface="Montserrat Classic Bold"/>
                </a:rPr>
                <a:t>Infrastrukturen</a:t>
              </a:r>
              <a:endParaRPr lang="en-US" sz="2999" dirty="0">
                <a:solidFill>
                  <a:srgbClr val="000000"/>
                </a:solidFill>
                <a:latin typeface="Montserrat Classic Bold"/>
              </a:endParaRPr>
            </a:p>
          </p:txBody>
        </p:sp>
        <p:sp>
          <p:nvSpPr>
            <p:cNvPr id="13" name="TextBox 13"/>
            <p:cNvSpPr txBox="1"/>
            <p:nvPr/>
          </p:nvSpPr>
          <p:spPr>
            <a:xfrm>
              <a:off x="278973" y="6111171"/>
              <a:ext cx="1676045" cy="1436291"/>
            </a:xfrm>
            <a:prstGeom prst="rect">
              <a:avLst/>
            </a:prstGeom>
          </p:spPr>
          <p:txBody>
            <a:bodyPr lIns="0" tIns="0" rIns="0" bIns="0" rtlCol="0" anchor="t">
              <a:spAutoFit/>
            </a:bodyPr>
            <a:lstStyle/>
            <a:p>
              <a:pPr>
                <a:lnSpc>
                  <a:spcPts val="8399"/>
                </a:lnSpc>
              </a:pPr>
              <a:r>
                <a:rPr lang="en-US" sz="5999" b="1" dirty="0">
                  <a:solidFill>
                    <a:srgbClr val="EF9F4E"/>
                  </a:solidFill>
                  <a:latin typeface="Montserrat Classic" panose="020B0604020202020204" charset="0"/>
                </a:rPr>
                <a:t>O4</a:t>
              </a:r>
            </a:p>
          </p:txBody>
        </p:sp>
        <p:sp>
          <p:nvSpPr>
            <p:cNvPr id="14" name="TextBox 14"/>
            <p:cNvSpPr txBox="1"/>
            <p:nvPr/>
          </p:nvSpPr>
          <p:spPr>
            <a:xfrm>
              <a:off x="2361578" y="6297919"/>
              <a:ext cx="10890580" cy="2872581"/>
            </a:xfrm>
            <a:prstGeom prst="rect">
              <a:avLst/>
            </a:prstGeom>
          </p:spPr>
          <p:txBody>
            <a:bodyPr lIns="0" tIns="0" rIns="0" bIns="0" rtlCol="0" anchor="t">
              <a:spAutoFit/>
            </a:bodyPr>
            <a:lstStyle/>
            <a:p>
              <a:pPr marL="0" lvl="0" indent="0" algn="just">
                <a:lnSpc>
                  <a:spcPts val="4199"/>
                </a:lnSpc>
                <a:spcBef>
                  <a:spcPct val="0"/>
                </a:spcBef>
              </a:pPr>
              <a:r>
                <a:rPr lang="en-US" sz="2999" dirty="0" err="1">
                  <a:solidFill>
                    <a:srgbClr val="000000"/>
                  </a:solidFill>
                  <a:latin typeface="Montserrat Classic Bold"/>
                </a:rPr>
                <a:t>Rahmen</a:t>
              </a:r>
              <a:r>
                <a:rPr lang="en-US" sz="2999" dirty="0">
                  <a:solidFill>
                    <a:srgbClr val="000000"/>
                  </a:solidFill>
                  <a:latin typeface="Montserrat Classic Bold"/>
                </a:rPr>
                <a:t> </a:t>
              </a:r>
              <a:r>
                <a:rPr lang="en-US" sz="2999" dirty="0" err="1">
                  <a:solidFill>
                    <a:srgbClr val="000000"/>
                  </a:solidFill>
                  <a:latin typeface="Montserrat Classic Bold"/>
                </a:rPr>
                <a:t>für</a:t>
              </a:r>
              <a:r>
                <a:rPr lang="en-US" sz="2999" dirty="0">
                  <a:solidFill>
                    <a:srgbClr val="000000"/>
                  </a:solidFill>
                  <a:latin typeface="Montserrat Classic Bold"/>
                </a:rPr>
                <a:t> die </a:t>
              </a:r>
              <a:r>
                <a:rPr lang="en-US" sz="2999" dirty="0" err="1">
                  <a:solidFill>
                    <a:srgbClr val="000000"/>
                  </a:solidFill>
                  <a:latin typeface="Montserrat Classic Bold"/>
                </a:rPr>
                <a:t>Anerkennung</a:t>
              </a:r>
              <a:r>
                <a:rPr lang="en-US" sz="2999" dirty="0">
                  <a:solidFill>
                    <a:srgbClr val="000000"/>
                  </a:solidFill>
                  <a:latin typeface="Montserrat Classic Bold"/>
                </a:rPr>
                <a:t> und Integration von ML-</a:t>
              </a:r>
              <a:r>
                <a:rPr lang="en-US" sz="2999" dirty="0" err="1">
                  <a:solidFill>
                    <a:srgbClr val="000000"/>
                  </a:solidFill>
                  <a:latin typeface="Montserrat Classic Bold"/>
                </a:rPr>
                <a:t>Fähigkeiten</a:t>
              </a:r>
              <a:r>
                <a:rPr lang="en-US" sz="2999" dirty="0">
                  <a:solidFill>
                    <a:srgbClr val="000000"/>
                  </a:solidFill>
                  <a:latin typeface="Montserrat Classic Bold"/>
                </a:rPr>
                <a:t> und –</a:t>
              </a:r>
              <a:r>
                <a:rPr lang="en-US" sz="2999" dirty="0" err="1">
                  <a:solidFill>
                    <a:srgbClr val="000000"/>
                  </a:solidFill>
                  <a:latin typeface="Montserrat Classic Bold"/>
                </a:rPr>
                <a:t>Anforderugen</a:t>
              </a:r>
              <a:r>
                <a:rPr lang="en-US" sz="2999" dirty="0">
                  <a:solidFill>
                    <a:srgbClr val="000000"/>
                  </a:solidFill>
                  <a:latin typeface="Montserrat Classic Bold"/>
                </a:rPr>
                <a:t> in </a:t>
              </a:r>
              <a:r>
                <a:rPr lang="en-US" sz="2999" dirty="0" err="1">
                  <a:solidFill>
                    <a:srgbClr val="000000"/>
                  </a:solidFill>
                  <a:latin typeface="Montserrat Classic Bold"/>
                </a:rPr>
                <a:t>Zertifizierungs</a:t>
              </a:r>
              <a:r>
                <a:rPr lang="en-US" sz="2999" dirty="0">
                  <a:solidFill>
                    <a:srgbClr val="000000"/>
                  </a:solidFill>
                  <a:latin typeface="Montserrat Classic Bold"/>
                </a:rPr>
                <a:t>- und </a:t>
              </a:r>
              <a:r>
                <a:rPr lang="en-US" sz="2999" dirty="0" err="1">
                  <a:solidFill>
                    <a:srgbClr val="000000"/>
                  </a:solidFill>
                  <a:latin typeface="Montserrat Classic Bold"/>
                </a:rPr>
                <a:t>Standardisierungssysteme</a:t>
              </a:r>
              <a:endParaRPr lang="en-US" sz="2999" dirty="0">
                <a:solidFill>
                  <a:srgbClr val="000000"/>
                </a:solidFill>
                <a:latin typeface="Montserrat Classic Bold"/>
              </a:endParaRPr>
            </a:p>
          </p:txBody>
        </p:sp>
        <p:sp>
          <p:nvSpPr>
            <p:cNvPr id="15" name="TextBox 15"/>
            <p:cNvSpPr txBox="1"/>
            <p:nvPr/>
          </p:nvSpPr>
          <p:spPr>
            <a:xfrm>
              <a:off x="278973" y="1844650"/>
              <a:ext cx="1676045" cy="1263423"/>
            </a:xfrm>
            <a:prstGeom prst="rect">
              <a:avLst/>
            </a:prstGeom>
          </p:spPr>
          <p:txBody>
            <a:bodyPr lIns="0" tIns="0" rIns="0" bIns="0" rtlCol="0" anchor="t">
              <a:spAutoFit/>
            </a:bodyPr>
            <a:lstStyle/>
            <a:p>
              <a:pPr>
                <a:lnSpc>
                  <a:spcPts val="8259"/>
                </a:lnSpc>
              </a:pPr>
              <a:r>
                <a:rPr lang="en-US" sz="5999" b="1" dirty="0">
                  <a:solidFill>
                    <a:srgbClr val="EF9F4E"/>
                  </a:solidFill>
                  <a:latin typeface="Montserrat Classic" panose="020B0604020202020204" charset="0"/>
                </a:rPr>
                <a:t>O2</a:t>
              </a:r>
            </a:p>
          </p:txBody>
        </p:sp>
        <p:sp>
          <p:nvSpPr>
            <p:cNvPr id="16" name="TextBox 16"/>
            <p:cNvSpPr txBox="1"/>
            <p:nvPr/>
          </p:nvSpPr>
          <p:spPr>
            <a:xfrm>
              <a:off x="2416017" y="1925383"/>
              <a:ext cx="10890580" cy="1436291"/>
            </a:xfrm>
            <a:prstGeom prst="rect">
              <a:avLst/>
            </a:prstGeom>
          </p:spPr>
          <p:txBody>
            <a:bodyPr lIns="0" tIns="0" rIns="0" bIns="0" rtlCol="0" anchor="t">
              <a:spAutoFit/>
            </a:bodyPr>
            <a:lstStyle/>
            <a:p>
              <a:pPr marL="0" lvl="0" indent="0" algn="just">
                <a:lnSpc>
                  <a:spcPts val="4200"/>
                </a:lnSpc>
                <a:spcBef>
                  <a:spcPct val="0"/>
                </a:spcBef>
              </a:pPr>
              <a:r>
                <a:rPr lang="en-US" sz="3000" dirty="0">
                  <a:solidFill>
                    <a:srgbClr val="000000"/>
                  </a:solidFill>
                  <a:latin typeface="Montserrat Classic Bold"/>
                </a:rPr>
                <a:t>MACHINA-</a:t>
              </a:r>
              <a:r>
                <a:rPr lang="en-US" sz="3000" dirty="0" err="1">
                  <a:solidFill>
                    <a:srgbClr val="000000"/>
                  </a:solidFill>
                  <a:latin typeface="Montserrat Classic Bold"/>
                </a:rPr>
                <a:t>Lehrplanstruktur</a:t>
              </a:r>
              <a:r>
                <a:rPr lang="en-US" sz="3000" dirty="0">
                  <a:solidFill>
                    <a:srgbClr val="000000"/>
                  </a:solidFill>
                  <a:latin typeface="Montserrat Classic Bold"/>
                </a:rPr>
                <a:t> und </a:t>
              </a:r>
              <a:r>
                <a:rPr lang="en-US" sz="3000" dirty="0" err="1">
                  <a:solidFill>
                    <a:srgbClr val="000000"/>
                  </a:solidFill>
                  <a:latin typeface="Montserrat Classic Bold"/>
                </a:rPr>
                <a:t>offene</a:t>
              </a:r>
              <a:r>
                <a:rPr lang="en-US" sz="3000" dirty="0">
                  <a:solidFill>
                    <a:srgbClr val="000000"/>
                  </a:solidFill>
                  <a:latin typeface="Montserrat Classic Bold"/>
                </a:rPr>
                <a:t> </a:t>
              </a:r>
              <a:r>
                <a:rPr lang="en-US" sz="3000" dirty="0" err="1">
                  <a:solidFill>
                    <a:srgbClr val="000000"/>
                  </a:solidFill>
                  <a:latin typeface="Montserrat Classic Bold"/>
                </a:rPr>
                <a:t>Bildungsressourcen</a:t>
              </a:r>
              <a:endParaRPr lang="en-US" sz="3000" dirty="0">
                <a:solidFill>
                  <a:srgbClr val="000000"/>
                </a:solidFill>
                <a:latin typeface="Montserrat Classic Bold"/>
              </a:endParaRPr>
            </a:p>
          </p:txBody>
        </p:sp>
        <p:sp>
          <p:nvSpPr>
            <p:cNvPr id="17" name="TextBox 17"/>
            <p:cNvSpPr txBox="1"/>
            <p:nvPr/>
          </p:nvSpPr>
          <p:spPr>
            <a:xfrm>
              <a:off x="3721848" y="9627929"/>
              <a:ext cx="10139819" cy="718145"/>
            </a:xfrm>
            <a:prstGeom prst="rect">
              <a:avLst/>
            </a:prstGeom>
          </p:spPr>
          <p:txBody>
            <a:bodyPr lIns="0" tIns="0" rIns="0" bIns="0" rtlCol="0" anchor="t">
              <a:spAutoFit/>
            </a:bodyPr>
            <a:lstStyle/>
            <a:p>
              <a:pPr marL="0" lvl="0" indent="0" algn="l">
                <a:lnSpc>
                  <a:spcPts val="4199"/>
                </a:lnSpc>
                <a:spcBef>
                  <a:spcPct val="0"/>
                </a:spcBef>
              </a:pPr>
              <a:r>
                <a:rPr lang="en-US" sz="2999" dirty="0">
                  <a:solidFill>
                    <a:srgbClr val="000000"/>
                  </a:solidFill>
                  <a:latin typeface="Montserrat Classic"/>
                </a:rPr>
                <a:t>MACHINA </a:t>
              </a:r>
              <a:r>
                <a:rPr lang="en-US" sz="2999" dirty="0" err="1">
                  <a:solidFill>
                    <a:srgbClr val="000000"/>
                  </a:solidFill>
                  <a:latin typeface="Montserrat Classic"/>
                </a:rPr>
                <a:t>Nationale</a:t>
              </a:r>
              <a:r>
                <a:rPr lang="en-US" sz="2999" dirty="0">
                  <a:solidFill>
                    <a:srgbClr val="000000"/>
                  </a:solidFill>
                  <a:latin typeface="Montserrat Classic"/>
                </a:rPr>
                <a:t> </a:t>
              </a:r>
              <a:r>
                <a:rPr lang="en-US" sz="2999" dirty="0" err="1">
                  <a:solidFill>
                    <a:srgbClr val="000000"/>
                  </a:solidFill>
                  <a:latin typeface="Montserrat Classic"/>
                </a:rPr>
                <a:t>Informationstage</a:t>
              </a:r>
              <a:endParaRPr lang="en-US" sz="2999" dirty="0">
                <a:solidFill>
                  <a:srgbClr val="000000"/>
                </a:solidFill>
                <a:latin typeface="Montserrat Classic"/>
              </a:endParaRPr>
            </a:p>
          </p:txBody>
        </p:sp>
        <p:sp>
          <p:nvSpPr>
            <p:cNvPr id="18" name="TextBox 18"/>
            <p:cNvSpPr txBox="1"/>
            <p:nvPr/>
          </p:nvSpPr>
          <p:spPr>
            <a:xfrm>
              <a:off x="278973" y="9331566"/>
              <a:ext cx="3442875" cy="1310872"/>
            </a:xfrm>
            <a:prstGeom prst="rect">
              <a:avLst/>
            </a:prstGeom>
          </p:spPr>
          <p:txBody>
            <a:bodyPr lIns="0" tIns="0" rIns="0" bIns="0" rtlCol="0" anchor="t">
              <a:spAutoFit/>
            </a:bodyPr>
            <a:lstStyle/>
            <a:p>
              <a:pPr>
                <a:lnSpc>
                  <a:spcPts val="8399"/>
                </a:lnSpc>
              </a:pPr>
              <a:r>
                <a:rPr lang="en-US" sz="5999" b="1" dirty="0">
                  <a:solidFill>
                    <a:srgbClr val="20345E"/>
                  </a:solidFill>
                  <a:latin typeface="Montserrat Classic" panose="020B0604020202020204" charset="0"/>
                </a:rPr>
                <a:t>E1-E5</a:t>
              </a:r>
            </a:p>
          </p:txBody>
        </p:sp>
      </p:grpSp>
      <p:sp>
        <p:nvSpPr>
          <p:cNvPr id="19" name="TextBox 19"/>
          <p:cNvSpPr txBox="1"/>
          <p:nvPr/>
        </p:nvSpPr>
        <p:spPr>
          <a:xfrm>
            <a:off x="1479878" y="1365497"/>
            <a:ext cx="4692321" cy="2154436"/>
          </a:xfrm>
          <a:prstGeom prst="rect">
            <a:avLst/>
          </a:prstGeom>
        </p:spPr>
        <p:txBody>
          <a:bodyPr wrap="square" lIns="0" tIns="0" rIns="0" bIns="0" rtlCol="0" anchor="t">
            <a:spAutoFit/>
          </a:bodyPr>
          <a:lstStyle/>
          <a:p>
            <a:pPr algn="just">
              <a:lnSpc>
                <a:spcPts val="8400"/>
              </a:lnSpc>
              <a:spcBef>
                <a:spcPct val="0"/>
              </a:spcBef>
            </a:pPr>
            <a:r>
              <a:rPr lang="en-US" sz="6000" spc="252" dirty="0">
                <a:solidFill>
                  <a:srgbClr val="20345E"/>
                </a:solidFill>
                <a:latin typeface="Montserrat Semi-Bold Bold"/>
              </a:rPr>
              <a:t>MAIN </a:t>
            </a:r>
          </a:p>
          <a:p>
            <a:pPr algn="just">
              <a:lnSpc>
                <a:spcPts val="8400"/>
              </a:lnSpc>
              <a:spcBef>
                <a:spcPct val="0"/>
              </a:spcBef>
            </a:pPr>
            <a:r>
              <a:rPr lang="en-US" sz="6000" spc="252" dirty="0">
                <a:solidFill>
                  <a:srgbClr val="20345E"/>
                </a:solidFill>
                <a:latin typeface="Montserrat Semi-Bold Bold"/>
              </a:rPr>
              <a:t>OUTPUTS</a:t>
            </a:r>
          </a:p>
        </p:txBody>
      </p:sp>
      <p:pic>
        <p:nvPicPr>
          <p:cNvPr id="20" name="Picture 2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800000">
            <a:off x="10375013" y="9800673"/>
            <a:ext cx="7530971" cy="122378"/>
          </a:xfrm>
          <a:prstGeom prst="rect">
            <a:avLst/>
          </a:prstGeom>
        </p:spPr>
      </p:pic>
    </p:spTree>
    <p:extLst>
      <p:ext uri="{BB962C8B-B14F-4D97-AF65-F5344CB8AC3E}">
        <p14:creationId xmlns:p14="http://schemas.microsoft.com/office/powerpoint/2010/main" val="2543178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alpha val="49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396008" y="0"/>
            <a:ext cx="10886283" cy="10074760"/>
          </a:xfrm>
          <a:prstGeom prst="rect">
            <a:avLst/>
          </a:prstGeom>
        </p:spPr>
      </p:pic>
      <p:grpSp>
        <p:nvGrpSpPr>
          <p:cNvPr id="3" name="Group 3"/>
          <p:cNvGrpSpPr/>
          <p:nvPr/>
        </p:nvGrpSpPr>
        <p:grpSpPr>
          <a:xfrm>
            <a:off x="1407453" y="4489626"/>
            <a:ext cx="3977375" cy="5077739"/>
            <a:chOff x="0" y="0"/>
            <a:chExt cx="5303166" cy="6770318"/>
          </a:xfrm>
        </p:grpSpPr>
        <p:grpSp>
          <p:nvGrpSpPr>
            <p:cNvPr id="4" name="Group 4"/>
            <p:cNvGrpSpPr/>
            <p:nvPr/>
          </p:nvGrpSpPr>
          <p:grpSpPr>
            <a:xfrm>
              <a:off x="0" y="0"/>
              <a:ext cx="5303166" cy="6770318"/>
              <a:chOff x="0" y="0"/>
              <a:chExt cx="1526041" cy="1948229"/>
            </a:xfrm>
          </p:grpSpPr>
          <p:sp>
            <p:nvSpPr>
              <p:cNvPr id="5" name="Freeform 5"/>
              <p:cNvSpPr/>
              <p:nvPr/>
            </p:nvSpPr>
            <p:spPr>
              <a:xfrm>
                <a:off x="41910" y="43180"/>
                <a:ext cx="1477781" cy="1899969"/>
              </a:xfrm>
              <a:custGeom>
                <a:avLst/>
                <a:gdLst/>
                <a:ahLst/>
                <a:cxnLst/>
                <a:rect l="l" t="t" r="r" b="b"/>
                <a:pathLst>
                  <a:path w="1477781" h="1899969">
                    <a:moveTo>
                      <a:pt x="0" y="0"/>
                    </a:moveTo>
                    <a:lnTo>
                      <a:pt x="1477781" y="0"/>
                    </a:lnTo>
                    <a:lnTo>
                      <a:pt x="1477781" y="1899969"/>
                    </a:lnTo>
                    <a:lnTo>
                      <a:pt x="0" y="1899969"/>
                    </a:lnTo>
                    <a:close/>
                  </a:path>
                </a:pathLst>
              </a:custGeom>
              <a:solidFill>
                <a:srgbClr val="D9D9D9"/>
              </a:solidFill>
            </p:spPr>
          </p:sp>
          <p:sp>
            <p:nvSpPr>
              <p:cNvPr id="6" name="Freeform 6"/>
              <p:cNvSpPr/>
              <p:nvPr/>
            </p:nvSpPr>
            <p:spPr>
              <a:xfrm>
                <a:off x="35560" y="35560"/>
                <a:ext cx="1490481" cy="1912669"/>
              </a:xfrm>
              <a:custGeom>
                <a:avLst/>
                <a:gdLst/>
                <a:ahLst/>
                <a:cxnLst/>
                <a:rect l="l" t="t" r="r" b="b"/>
                <a:pathLst>
                  <a:path w="1490481" h="1912669">
                    <a:moveTo>
                      <a:pt x="1490481" y="1912669"/>
                    </a:moveTo>
                    <a:lnTo>
                      <a:pt x="0" y="1912669"/>
                    </a:lnTo>
                    <a:lnTo>
                      <a:pt x="0" y="0"/>
                    </a:lnTo>
                    <a:lnTo>
                      <a:pt x="1490480" y="0"/>
                    </a:lnTo>
                    <a:lnTo>
                      <a:pt x="1490480" y="1912669"/>
                    </a:lnTo>
                    <a:close/>
                    <a:moveTo>
                      <a:pt x="12700" y="1899969"/>
                    </a:moveTo>
                    <a:lnTo>
                      <a:pt x="1477780" y="1899969"/>
                    </a:lnTo>
                    <a:lnTo>
                      <a:pt x="1477780" y="12700"/>
                    </a:lnTo>
                    <a:lnTo>
                      <a:pt x="12700" y="12700"/>
                    </a:lnTo>
                    <a:lnTo>
                      <a:pt x="12700" y="1899969"/>
                    </a:lnTo>
                    <a:close/>
                  </a:path>
                </a:pathLst>
              </a:custGeom>
              <a:solidFill>
                <a:srgbClr val="F6F6F6"/>
              </a:solidFill>
            </p:spPr>
          </p:sp>
          <p:sp>
            <p:nvSpPr>
              <p:cNvPr id="7" name="Freeform 7"/>
              <p:cNvSpPr/>
              <p:nvPr/>
            </p:nvSpPr>
            <p:spPr>
              <a:xfrm>
                <a:off x="0" y="0"/>
                <a:ext cx="1477781" cy="1899969"/>
              </a:xfrm>
              <a:custGeom>
                <a:avLst/>
                <a:gdLst/>
                <a:ahLst/>
                <a:cxnLst/>
                <a:rect l="l" t="t" r="r" b="b"/>
                <a:pathLst>
                  <a:path w="1477781" h="1899969">
                    <a:moveTo>
                      <a:pt x="0" y="0"/>
                    </a:moveTo>
                    <a:lnTo>
                      <a:pt x="1477781" y="0"/>
                    </a:lnTo>
                    <a:lnTo>
                      <a:pt x="1477781" y="1899969"/>
                    </a:lnTo>
                    <a:lnTo>
                      <a:pt x="0" y="1899969"/>
                    </a:lnTo>
                    <a:close/>
                  </a:path>
                </a:pathLst>
              </a:custGeom>
              <a:solidFill>
                <a:srgbClr val="FFFFFF"/>
              </a:solidFill>
            </p:spPr>
          </p:sp>
        </p:grpSp>
        <p:pic>
          <p:nvPicPr>
            <p:cNvPr id="8" name="Picture 8"/>
            <p:cNvPicPr>
              <a:picLocks noChangeAspect="1"/>
            </p:cNvPicPr>
            <p:nvPr/>
          </p:nvPicPr>
          <p:blipFill>
            <a:blip r:embed="rId4"/>
            <a:srcRect r="5694" b="5305"/>
            <a:stretch>
              <a:fillRect/>
            </a:stretch>
          </p:blipFill>
          <p:spPr>
            <a:xfrm>
              <a:off x="288772" y="130622"/>
              <a:ext cx="4475677" cy="6320602"/>
            </a:xfrm>
            <a:prstGeom prst="rect">
              <a:avLst/>
            </a:prstGeom>
          </p:spPr>
        </p:pic>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490275" y="3827471"/>
            <a:ext cx="10886283" cy="1007476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929403" y="-5585134"/>
            <a:ext cx="10886283" cy="10074760"/>
          </a:xfrm>
          <a:prstGeom prst="rect">
            <a:avLst/>
          </a:prstGeom>
        </p:spPr>
      </p:pic>
      <p:grpSp>
        <p:nvGrpSpPr>
          <p:cNvPr id="11" name="Group 11"/>
          <p:cNvGrpSpPr/>
          <p:nvPr/>
        </p:nvGrpSpPr>
        <p:grpSpPr>
          <a:xfrm>
            <a:off x="7160148" y="4489626"/>
            <a:ext cx="3977375" cy="5077739"/>
            <a:chOff x="0" y="0"/>
            <a:chExt cx="5303166" cy="6770318"/>
          </a:xfrm>
        </p:grpSpPr>
        <p:grpSp>
          <p:nvGrpSpPr>
            <p:cNvPr id="12" name="Group 12"/>
            <p:cNvGrpSpPr/>
            <p:nvPr/>
          </p:nvGrpSpPr>
          <p:grpSpPr>
            <a:xfrm>
              <a:off x="0" y="0"/>
              <a:ext cx="5303166" cy="6770318"/>
              <a:chOff x="0" y="0"/>
              <a:chExt cx="1526041" cy="1948229"/>
            </a:xfrm>
          </p:grpSpPr>
          <p:sp>
            <p:nvSpPr>
              <p:cNvPr id="13" name="Freeform 13"/>
              <p:cNvSpPr/>
              <p:nvPr/>
            </p:nvSpPr>
            <p:spPr>
              <a:xfrm>
                <a:off x="41910" y="43180"/>
                <a:ext cx="1477781" cy="1899969"/>
              </a:xfrm>
              <a:custGeom>
                <a:avLst/>
                <a:gdLst/>
                <a:ahLst/>
                <a:cxnLst/>
                <a:rect l="l" t="t" r="r" b="b"/>
                <a:pathLst>
                  <a:path w="1477781" h="1899969">
                    <a:moveTo>
                      <a:pt x="0" y="0"/>
                    </a:moveTo>
                    <a:lnTo>
                      <a:pt x="1477781" y="0"/>
                    </a:lnTo>
                    <a:lnTo>
                      <a:pt x="1477781" y="1899969"/>
                    </a:lnTo>
                    <a:lnTo>
                      <a:pt x="0" y="1899969"/>
                    </a:lnTo>
                    <a:close/>
                  </a:path>
                </a:pathLst>
              </a:custGeom>
              <a:solidFill>
                <a:srgbClr val="D9D9D9"/>
              </a:solidFill>
            </p:spPr>
          </p:sp>
          <p:sp>
            <p:nvSpPr>
              <p:cNvPr id="14" name="Freeform 14"/>
              <p:cNvSpPr/>
              <p:nvPr/>
            </p:nvSpPr>
            <p:spPr>
              <a:xfrm>
                <a:off x="35560" y="35560"/>
                <a:ext cx="1490481" cy="1912669"/>
              </a:xfrm>
              <a:custGeom>
                <a:avLst/>
                <a:gdLst/>
                <a:ahLst/>
                <a:cxnLst/>
                <a:rect l="l" t="t" r="r" b="b"/>
                <a:pathLst>
                  <a:path w="1490481" h="1912669">
                    <a:moveTo>
                      <a:pt x="1490481" y="1912669"/>
                    </a:moveTo>
                    <a:lnTo>
                      <a:pt x="0" y="1912669"/>
                    </a:lnTo>
                    <a:lnTo>
                      <a:pt x="0" y="0"/>
                    </a:lnTo>
                    <a:lnTo>
                      <a:pt x="1490480" y="0"/>
                    </a:lnTo>
                    <a:lnTo>
                      <a:pt x="1490480" y="1912669"/>
                    </a:lnTo>
                    <a:close/>
                    <a:moveTo>
                      <a:pt x="12700" y="1899969"/>
                    </a:moveTo>
                    <a:lnTo>
                      <a:pt x="1477780" y="1899969"/>
                    </a:lnTo>
                    <a:lnTo>
                      <a:pt x="1477780" y="12700"/>
                    </a:lnTo>
                    <a:lnTo>
                      <a:pt x="12700" y="12700"/>
                    </a:lnTo>
                    <a:lnTo>
                      <a:pt x="12700" y="1899969"/>
                    </a:lnTo>
                    <a:close/>
                  </a:path>
                </a:pathLst>
              </a:custGeom>
              <a:solidFill>
                <a:srgbClr val="F6F6F6"/>
              </a:solidFill>
            </p:spPr>
          </p:sp>
          <p:sp>
            <p:nvSpPr>
              <p:cNvPr id="15" name="Freeform 15"/>
              <p:cNvSpPr/>
              <p:nvPr/>
            </p:nvSpPr>
            <p:spPr>
              <a:xfrm>
                <a:off x="0" y="0"/>
                <a:ext cx="1477781" cy="1899969"/>
              </a:xfrm>
              <a:custGeom>
                <a:avLst/>
                <a:gdLst/>
                <a:ahLst/>
                <a:cxnLst/>
                <a:rect l="l" t="t" r="r" b="b"/>
                <a:pathLst>
                  <a:path w="1477781" h="1899969">
                    <a:moveTo>
                      <a:pt x="0" y="0"/>
                    </a:moveTo>
                    <a:lnTo>
                      <a:pt x="1477781" y="0"/>
                    </a:lnTo>
                    <a:lnTo>
                      <a:pt x="1477781" y="1899969"/>
                    </a:lnTo>
                    <a:lnTo>
                      <a:pt x="0" y="1899969"/>
                    </a:lnTo>
                    <a:close/>
                  </a:path>
                </a:pathLst>
              </a:custGeom>
              <a:solidFill>
                <a:srgbClr val="FFFFFF"/>
              </a:solidFill>
            </p:spPr>
          </p:sp>
        </p:grpSp>
        <p:pic>
          <p:nvPicPr>
            <p:cNvPr id="16" name="Picture 16"/>
            <p:cNvPicPr>
              <a:picLocks noChangeAspect="1"/>
            </p:cNvPicPr>
            <p:nvPr/>
          </p:nvPicPr>
          <p:blipFill>
            <a:blip r:embed="rId5"/>
            <a:srcRect l="2584" t="675" r="2723" b="2001"/>
            <a:stretch>
              <a:fillRect/>
            </a:stretch>
          </p:blipFill>
          <p:spPr>
            <a:xfrm>
              <a:off x="498360" y="273609"/>
              <a:ext cx="4306447" cy="6223101"/>
            </a:xfrm>
            <a:prstGeom prst="rect">
              <a:avLst/>
            </a:prstGeom>
          </p:spPr>
        </p:pic>
      </p:grpSp>
      <p:grpSp>
        <p:nvGrpSpPr>
          <p:cNvPr id="17" name="Group 17"/>
          <p:cNvGrpSpPr/>
          <p:nvPr/>
        </p:nvGrpSpPr>
        <p:grpSpPr>
          <a:xfrm>
            <a:off x="12903172" y="4489626"/>
            <a:ext cx="3977375" cy="5077739"/>
            <a:chOff x="0" y="0"/>
            <a:chExt cx="5303166" cy="6770318"/>
          </a:xfrm>
        </p:grpSpPr>
        <p:grpSp>
          <p:nvGrpSpPr>
            <p:cNvPr id="18" name="Group 18"/>
            <p:cNvGrpSpPr/>
            <p:nvPr/>
          </p:nvGrpSpPr>
          <p:grpSpPr>
            <a:xfrm>
              <a:off x="0" y="0"/>
              <a:ext cx="5303166" cy="6770318"/>
              <a:chOff x="0" y="0"/>
              <a:chExt cx="1526041" cy="1948229"/>
            </a:xfrm>
          </p:grpSpPr>
          <p:sp>
            <p:nvSpPr>
              <p:cNvPr id="19" name="Freeform 19"/>
              <p:cNvSpPr/>
              <p:nvPr/>
            </p:nvSpPr>
            <p:spPr>
              <a:xfrm>
                <a:off x="41910" y="43180"/>
                <a:ext cx="1477781" cy="1899969"/>
              </a:xfrm>
              <a:custGeom>
                <a:avLst/>
                <a:gdLst/>
                <a:ahLst/>
                <a:cxnLst/>
                <a:rect l="l" t="t" r="r" b="b"/>
                <a:pathLst>
                  <a:path w="1477781" h="1899969">
                    <a:moveTo>
                      <a:pt x="0" y="0"/>
                    </a:moveTo>
                    <a:lnTo>
                      <a:pt x="1477781" y="0"/>
                    </a:lnTo>
                    <a:lnTo>
                      <a:pt x="1477781" y="1899969"/>
                    </a:lnTo>
                    <a:lnTo>
                      <a:pt x="0" y="1899969"/>
                    </a:lnTo>
                    <a:close/>
                  </a:path>
                </a:pathLst>
              </a:custGeom>
              <a:solidFill>
                <a:srgbClr val="D9D9D9"/>
              </a:solidFill>
            </p:spPr>
          </p:sp>
          <p:sp>
            <p:nvSpPr>
              <p:cNvPr id="20" name="Freeform 20"/>
              <p:cNvSpPr/>
              <p:nvPr/>
            </p:nvSpPr>
            <p:spPr>
              <a:xfrm>
                <a:off x="35560" y="35560"/>
                <a:ext cx="1490481" cy="1912669"/>
              </a:xfrm>
              <a:custGeom>
                <a:avLst/>
                <a:gdLst/>
                <a:ahLst/>
                <a:cxnLst/>
                <a:rect l="l" t="t" r="r" b="b"/>
                <a:pathLst>
                  <a:path w="1490481" h="1912669">
                    <a:moveTo>
                      <a:pt x="1490481" y="1912669"/>
                    </a:moveTo>
                    <a:lnTo>
                      <a:pt x="0" y="1912669"/>
                    </a:lnTo>
                    <a:lnTo>
                      <a:pt x="0" y="0"/>
                    </a:lnTo>
                    <a:lnTo>
                      <a:pt x="1490480" y="0"/>
                    </a:lnTo>
                    <a:lnTo>
                      <a:pt x="1490480" y="1912669"/>
                    </a:lnTo>
                    <a:close/>
                    <a:moveTo>
                      <a:pt x="12700" y="1899969"/>
                    </a:moveTo>
                    <a:lnTo>
                      <a:pt x="1477780" y="1899969"/>
                    </a:lnTo>
                    <a:lnTo>
                      <a:pt x="1477780" y="12700"/>
                    </a:lnTo>
                    <a:lnTo>
                      <a:pt x="12700" y="12700"/>
                    </a:lnTo>
                    <a:lnTo>
                      <a:pt x="12700" y="1899969"/>
                    </a:lnTo>
                    <a:close/>
                  </a:path>
                </a:pathLst>
              </a:custGeom>
              <a:solidFill>
                <a:srgbClr val="F6F6F6"/>
              </a:solidFill>
            </p:spPr>
          </p:sp>
          <p:sp>
            <p:nvSpPr>
              <p:cNvPr id="21" name="Freeform 21"/>
              <p:cNvSpPr/>
              <p:nvPr/>
            </p:nvSpPr>
            <p:spPr>
              <a:xfrm>
                <a:off x="0" y="0"/>
                <a:ext cx="1477781" cy="1899969"/>
              </a:xfrm>
              <a:custGeom>
                <a:avLst/>
                <a:gdLst/>
                <a:ahLst/>
                <a:cxnLst/>
                <a:rect l="l" t="t" r="r" b="b"/>
                <a:pathLst>
                  <a:path w="1477781" h="1899969">
                    <a:moveTo>
                      <a:pt x="0" y="0"/>
                    </a:moveTo>
                    <a:lnTo>
                      <a:pt x="1477781" y="0"/>
                    </a:lnTo>
                    <a:lnTo>
                      <a:pt x="1477781" y="1899969"/>
                    </a:lnTo>
                    <a:lnTo>
                      <a:pt x="0" y="1899969"/>
                    </a:lnTo>
                    <a:close/>
                  </a:path>
                </a:pathLst>
              </a:custGeom>
              <a:solidFill>
                <a:srgbClr val="FFFFFF"/>
              </a:solidFill>
            </p:spPr>
          </p:sp>
        </p:grpSp>
        <p:pic>
          <p:nvPicPr>
            <p:cNvPr id="22" name="Picture 22"/>
            <p:cNvPicPr>
              <a:picLocks noChangeAspect="1"/>
            </p:cNvPicPr>
            <p:nvPr/>
          </p:nvPicPr>
          <p:blipFill>
            <a:blip r:embed="rId6"/>
            <a:srcRect r="308" b="2214"/>
            <a:stretch>
              <a:fillRect/>
            </a:stretch>
          </p:blipFill>
          <p:spPr>
            <a:xfrm>
              <a:off x="178063" y="144373"/>
              <a:ext cx="4931758" cy="6338010"/>
            </a:xfrm>
            <a:prstGeom prst="rect">
              <a:avLst/>
            </a:prstGeom>
          </p:spPr>
        </p:pic>
      </p:grpSp>
      <p:grpSp>
        <p:nvGrpSpPr>
          <p:cNvPr id="23" name="Group 23"/>
          <p:cNvGrpSpPr/>
          <p:nvPr/>
        </p:nvGrpSpPr>
        <p:grpSpPr>
          <a:xfrm>
            <a:off x="0" y="818140"/>
            <a:ext cx="18435077" cy="421120"/>
            <a:chOff x="0" y="0"/>
            <a:chExt cx="6671512" cy="152400"/>
          </a:xfrm>
        </p:grpSpPr>
        <p:sp>
          <p:nvSpPr>
            <p:cNvPr id="24" name="Freeform 24"/>
            <p:cNvSpPr/>
            <p:nvPr/>
          </p:nvSpPr>
          <p:spPr>
            <a:xfrm>
              <a:off x="0" y="0"/>
              <a:ext cx="6671512" cy="152400"/>
            </a:xfrm>
            <a:custGeom>
              <a:avLst/>
              <a:gdLst/>
              <a:ahLst/>
              <a:cxnLst/>
              <a:rect l="l" t="t" r="r" b="b"/>
              <a:pathLst>
                <a:path w="6671512" h="152400">
                  <a:moveTo>
                    <a:pt x="0" y="0"/>
                  </a:moveTo>
                  <a:lnTo>
                    <a:pt x="6671512" y="0"/>
                  </a:lnTo>
                  <a:lnTo>
                    <a:pt x="6671512" y="152400"/>
                  </a:lnTo>
                  <a:lnTo>
                    <a:pt x="0" y="152400"/>
                  </a:lnTo>
                  <a:close/>
                </a:path>
              </a:pathLst>
            </a:custGeom>
            <a:solidFill>
              <a:srgbClr val="FFFFFF"/>
            </a:solidFill>
          </p:spPr>
        </p:sp>
      </p:grpSp>
      <p:grpSp>
        <p:nvGrpSpPr>
          <p:cNvPr id="25" name="Group 25"/>
          <p:cNvGrpSpPr/>
          <p:nvPr/>
        </p:nvGrpSpPr>
        <p:grpSpPr>
          <a:xfrm>
            <a:off x="-147077" y="10074760"/>
            <a:ext cx="18582155" cy="424480"/>
            <a:chOff x="0" y="0"/>
            <a:chExt cx="6671512" cy="152400"/>
          </a:xfrm>
        </p:grpSpPr>
        <p:sp>
          <p:nvSpPr>
            <p:cNvPr id="26" name="Freeform 26"/>
            <p:cNvSpPr/>
            <p:nvPr/>
          </p:nvSpPr>
          <p:spPr>
            <a:xfrm>
              <a:off x="0" y="0"/>
              <a:ext cx="6671512" cy="152400"/>
            </a:xfrm>
            <a:custGeom>
              <a:avLst/>
              <a:gdLst/>
              <a:ahLst/>
              <a:cxnLst/>
              <a:rect l="l" t="t" r="r" b="b"/>
              <a:pathLst>
                <a:path w="6671512" h="152400">
                  <a:moveTo>
                    <a:pt x="0" y="0"/>
                  </a:moveTo>
                  <a:lnTo>
                    <a:pt x="6671512" y="0"/>
                  </a:lnTo>
                  <a:lnTo>
                    <a:pt x="6671512" y="152400"/>
                  </a:lnTo>
                  <a:lnTo>
                    <a:pt x="0" y="152400"/>
                  </a:lnTo>
                  <a:close/>
                </a:path>
              </a:pathLst>
            </a:custGeom>
            <a:solidFill>
              <a:srgbClr val="FFFFFF"/>
            </a:solidFill>
          </p:spPr>
        </p:sp>
      </p:grpSp>
      <p:pic>
        <p:nvPicPr>
          <p:cNvPr id="27" name="Picture 2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897589">
            <a:off x="12207862" y="913615"/>
            <a:ext cx="1909945" cy="1144596"/>
          </a:xfrm>
          <a:prstGeom prst="rect">
            <a:avLst/>
          </a:prstGeom>
        </p:spPr>
      </p:pic>
      <p:sp>
        <p:nvSpPr>
          <p:cNvPr id="28" name="TextBox 28"/>
          <p:cNvSpPr txBox="1"/>
          <p:nvPr/>
        </p:nvSpPr>
        <p:spPr>
          <a:xfrm>
            <a:off x="1235769" y="2601921"/>
            <a:ext cx="4320742" cy="1225550"/>
          </a:xfrm>
          <a:prstGeom prst="rect">
            <a:avLst/>
          </a:prstGeom>
        </p:spPr>
        <p:txBody>
          <a:bodyPr lIns="0" tIns="0" rIns="0" bIns="0" rtlCol="0" anchor="t">
            <a:spAutoFit/>
          </a:bodyPr>
          <a:lstStyle/>
          <a:p>
            <a:pPr algn="ctr">
              <a:lnSpc>
                <a:spcPts val="4900"/>
              </a:lnSpc>
              <a:spcBef>
                <a:spcPct val="0"/>
              </a:spcBef>
            </a:pPr>
            <a:r>
              <a:rPr lang="en-US" sz="3500" spc="147" dirty="0">
                <a:latin typeface="Montserrat Classic"/>
                <a:hlinkClick r:id="rId9"/>
              </a:rPr>
              <a:t>Machine Learning Outcomes</a:t>
            </a:r>
            <a:endParaRPr lang="en-US" sz="3500" spc="147" dirty="0">
              <a:latin typeface="Montserrat Classic"/>
            </a:endParaRPr>
          </a:p>
        </p:txBody>
      </p:sp>
      <p:sp>
        <p:nvSpPr>
          <p:cNvPr id="29" name="TextBox 29"/>
          <p:cNvSpPr txBox="1"/>
          <p:nvPr/>
        </p:nvSpPr>
        <p:spPr>
          <a:xfrm>
            <a:off x="769174" y="496295"/>
            <a:ext cx="11323320" cy="1077218"/>
          </a:xfrm>
          <a:prstGeom prst="rect">
            <a:avLst/>
          </a:prstGeom>
        </p:spPr>
        <p:txBody>
          <a:bodyPr wrap="square" lIns="0" tIns="0" rIns="0" bIns="0" rtlCol="0" anchor="t">
            <a:spAutoFit/>
          </a:bodyPr>
          <a:lstStyle/>
          <a:p>
            <a:pPr algn="ctr">
              <a:lnSpc>
                <a:spcPts val="8400"/>
              </a:lnSpc>
              <a:spcBef>
                <a:spcPct val="0"/>
              </a:spcBef>
            </a:pPr>
            <a:r>
              <a:rPr lang="en-US" sz="6000" spc="252" dirty="0">
                <a:solidFill>
                  <a:srgbClr val="273755"/>
                </a:solidFill>
                <a:latin typeface="Montserrat Semi-Bold Bold"/>
              </a:rPr>
              <a:t>ACTIVITÄTSFORTSCHRITT</a:t>
            </a:r>
          </a:p>
        </p:txBody>
      </p:sp>
      <p:sp>
        <p:nvSpPr>
          <p:cNvPr id="30" name="TextBox 30"/>
          <p:cNvSpPr txBox="1"/>
          <p:nvPr/>
        </p:nvSpPr>
        <p:spPr>
          <a:xfrm>
            <a:off x="6969691" y="2601921"/>
            <a:ext cx="4358288" cy="1225550"/>
          </a:xfrm>
          <a:prstGeom prst="rect">
            <a:avLst/>
          </a:prstGeom>
        </p:spPr>
        <p:txBody>
          <a:bodyPr lIns="0" tIns="0" rIns="0" bIns="0" rtlCol="0" anchor="t">
            <a:spAutoFit/>
          </a:bodyPr>
          <a:lstStyle/>
          <a:p>
            <a:pPr algn="ctr">
              <a:lnSpc>
                <a:spcPts val="4900"/>
              </a:lnSpc>
              <a:spcBef>
                <a:spcPct val="0"/>
              </a:spcBef>
            </a:pPr>
            <a:r>
              <a:rPr lang="en-US" sz="3500" u="sng" spc="147" dirty="0">
                <a:solidFill>
                  <a:srgbClr val="000000"/>
                </a:solidFill>
                <a:latin typeface="Montserrat Classic"/>
                <a:hlinkClick r:id="rId9"/>
              </a:rPr>
              <a:t>Open Educational Resources</a:t>
            </a:r>
            <a:endParaRPr lang="en-US" sz="3500" u="sng" spc="147" dirty="0">
              <a:solidFill>
                <a:srgbClr val="000000"/>
              </a:solidFill>
              <a:latin typeface="Montserrat Classic"/>
            </a:endParaRPr>
          </a:p>
        </p:txBody>
      </p:sp>
      <p:sp>
        <p:nvSpPr>
          <p:cNvPr id="31" name="TextBox 31"/>
          <p:cNvSpPr txBox="1"/>
          <p:nvPr/>
        </p:nvSpPr>
        <p:spPr>
          <a:xfrm>
            <a:off x="12903172" y="2601921"/>
            <a:ext cx="3977375" cy="1225550"/>
          </a:xfrm>
          <a:prstGeom prst="rect">
            <a:avLst/>
          </a:prstGeom>
        </p:spPr>
        <p:txBody>
          <a:bodyPr lIns="0" tIns="0" rIns="0" bIns="0" rtlCol="0" anchor="t">
            <a:spAutoFit/>
          </a:bodyPr>
          <a:lstStyle/>
          <a:p>
            <a:pPr algn="ctr">
              <a:lnSpc>
                <a:spcPts val="4900"/>
              </a:lnSpc>
            </a:pPr>
            <a:r>
              <a:rPr lang="en-US" sz="3500" u="sng" spc="147" dirty="0">
                <a:solidFill>
                  <a:srgbClr val="000000"/>
                </a:solidFill>
                <a:latin typeface="Montserrat Classic"/>
                <a:hlinkClick r:id="rId9"/>
              </a:rPr>
              <a:t>Trainer</a:t>
            </a:r>
          </a:p>
          <a:p>
            <a:pPr algn="ctr">
              <a:lnSpc>
                <a:spcPts val="4900"/>
              </a:lnSpc>
              <a:spcBef>
                <a:spcPct val="0"/>
              </a:spcBef>
            </a:pPr>
            <a:r>
              <a:rPr lang="en-US" sz="3500" u="sng" spc="147" dirty="0">
                <a:solidFill>
                  <a:srgbClr val="000000"/>
                </a:solidFill>
                <a:latin typeface="Montserrat Classic"/>
                <a:hlinkClick r:id="rId9"/>
              </a:rPr>
              <a:t>Handbook</a:t>
            </a:r>
            <a:endParaRPr lang="en-US" sz="3500" u="sng" spc="147" dirty="0">
              <a:solidFill>
                <a:srgbClr val="000000"/>
              </a:solidFill>
              <a:latin typeface="Montserrat Classic"/>
            </a:endParaRPr>
          </a:p>
        </p:txBody>
      </p:sp>
    </p:spTree>
    <p:extLst>
      <p:ext uri="{BB962C8B-B14F-4D97-AF65-F5344CB8AC3E}">
        <p14:creationId xmlns:p14="http://schemas.microsoft.com/office/powerpoint/2010/main" val="3963902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390285" cy="2469535"/>
          </a:xfrm>
        </p:grpSpPr>
        <p:sp>
          <p:nvSpPr>
            <p:cNvPr id="3" name="Freeform 3"/>
            <p:cNvSpPr/>
            <p:nvPr/>
          </p:nvSpPr>
          <p:spPr>
            <a:xfrm>
              <a:off x="0" y="0"/>
              <a:ext cx="4390285" cy="2469536"/>
            </a:xfrm>
            <a:custGeom>
              <a:avLst/>
              <a:gdLst/>
              <a:ahLst/>
              <a:cxnLst/>
              <a:rect l="l" t="t" r="r" b="b"/>
              <a:pathLst>
                <a:path w="4390285" h="2469536">
                  <a:moveTo>
                    <a:pt x="0" y="0"/>
                  </a:moveTo>
                  <a:lnTo>
                    <a:pt x="4390285" y="0"/>
                  </a:lnTo>
                  <a:lnTo>
                    <a:pt x="4390285" y="2469536"/>
                  </a:lnTo>
                  <a:lnTo>
                    <a:pt x="0" y="2469536"/>
                  </a:lnTo>
                  <a:close/>
                </a:path>
              </a:pathLst>
            </a:custGeom>
            <a:solidFill>
              <a:srgbClr val="F6F6F6"/>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96357" y="-673120"/>
            <a:ext cx="13003244" cy="8874714"/>
          </a:xfrm>
          <a:prstGeom prst="rect">
            <a:avLst/>
          </a:prstGeom>
        </p:spPr>
      </p:pic>
      <p:pic>
        <p:nvPicPr>
          <p:cNvPr id="5" name="Picture 5"/>
          <p:cNvPicPr>
            <a:picLocks noChangeAspect="1"/>
          </p:cNvPicPr>
          <p:nvPr/>
        </p:nvPicPr>
        <p:blipFill>
          <a:blip r:embed="rId4"/>
          <a:srcRect/>
          <a:stretch>
            <a:fillRect/>
          </a:stretch>
        </p:blipFill>
        <p:spPr>
          <a:xfrm>
            <a:off x="11047700" y="5096773"/>
            <a:ext cx="6544747" cy="3887726"/>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59443" b="41568"/>
          <a:stretch>
            <a:fillRect/>
          </a:stretch>
        </p:blipFill>
        <p:spPr>
          <a:xfrm>
            <a:off x="10768175" y="4767027"/>
            <a:ext cx="2966782" cy="1942903"/>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74242" t="36440"/>
          <a:stretch>
            <a:fillRect/>
          </a:stretch>
        </p:blipFill>
        <p:spPr>
          <a:xfrm>
            <a:off x="15946282" y="7144889"/>
            <a:ext cx="1884213" cy="2113411"/>
          </a:xfrm>
          <a:prstGeom prst="rect">
            <a:avLst/>
          </a:prstGeom>
        </p:spPr>
      </p:pic>
      <p:pic>
        <p:nvPicPr>
          <p:cNvPr id="8" name="Picture 8"/>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14083"/>
          <a:stretch/>
        </p:blipFill>
        <p:spPr>
          <a:xfrm rot="-9396287">
            <a:off x="10610659" y="-4629299"/>
            <a:ext cx="9660898" cy="7800910"/>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96357" y="1943100"/>
            <a:ext cx="7315200" cy="1542842"/>
          </a:xfrm>
          <a:prstGeom prst="rect">
            <a:avLst/>
          </a:prstGeom>
        </p:spPr>
      </p:pic>
      <p:grpSp>
        <p:nvGrpSpPr>
          <p:cNvPr id="10" name="Group 10"/>
          <p:cNvGrpSpPr/>
          <p:nvPr/>
        </p:nvGrpSpPr>
        <p:grpSpPr>
          <a:xfrm>
            <a:off x="0" y="9811493"/>
            <a:ext cx="18288000" cy="475507"/>
            <a:chOff x="0" y="0"/>
            <a:chExt cx="6186311" cy="160850"/>
          </a:xfrm>
        </p:grpSpPr>
        <p:sp>
          <p:nvSpPr>
            <p:cNvPr id="11" name="Freeform 11"/>
            <p:cNvSpPr/>
            <p:nvPr/>
          </p:nvSpPr>
          <p:spPr>
            <a:xfrm>
              <a:off x="0" y="0"/>
              <a:ext cx="6186311" cy="160850"/>
            </a:xfrm>
            <a:custGeom>
              <a:avLst/>
              <a:gdLst/>
              <a:ahLst/>
              <a:cxnLst/>
              <a:rect l="l" t="t" r="r" b="b"/>
              <a:pathLst>
                <a:path w="6186311" h="160850">
                  <a:moveTo>
                    <a:pt x="0" y="0"/>
                  </a:moveTo>
                  <a:lnTo>
                    <a:pt x="6186311" y="0"/>
                  </a:lnTo>
                  <a:lnTo>
                    <a:pt x="6186311" y="160850"/>
                  </a:lnTo>
                  <a:lnTo>
                    <a:pt x="0" y="160850"/>
                  </a:lnTo>
                  <a:close/>
                </a:path>
              </a:pathLst>
            </a:custGeom>
            <a:solidFill>
              <a:srgbClr val="FFFFFF"/>
            </a:solidFill>
          </p:spPr>
        </p:sp>
      </p:grpSp>
      <p:sp>
        <p:nvSpPr>
          <p:cNvPr id="12" name="TextBox 12"/>
          <p:cNvSpPr txBox="1"/>
          <p:nvPr/>
        </p:nvSpPr>
        <p:spPr>
          <a:xfrm>
            <a:off x="-3505200" y="2665658"/>
            <a:ext cx="19039758" cy="638123"/>
          </a:xfrm>
          <a:prstGeom prst="rect">
            <a:avLst/>
          </a:prstGeom>
        </p:spPr>
        <p:txBody>
          <a:bodyPr lIns="0" tIns="0" rIns="0" bIns="0" rtlCol="0" anchor="t">
            <a:spAutoFit/>
          </a:bodyPr>
          <a:lstStyle/>
          <a:p>
            <a:pPr algn="ctr">
              <a:lnSpc>
                <a:spcPts val="5599"/>
              </a:lnSpc>
              <a:spcBef>
                <a:spcPct val="0"/>
              </a:spcBef>
            </a:pPr>
            <a:r>
              <a:rPr lang="en-US" sz="3999" dirty="0">
                <a:solidFill>
                  <a:srgbClr val="000000"/>
                </a:solidFill>
                <a:latin typeface="Montserrat Classic Bold"/>
              </a:rPr>
              <a:t>MACHINA-</a:t>
            </a:r>
            <a:r>
              <a:rPr lang="en-US" sz="3999" dirty="0" err="1">
                <a:solidFill>
                  <a:srgbClr val="000000"/>
                </a:solidFill>
                <a:latin typeface="Montserrat Classic Bold"/>
              </a:rPr>
              <a:t>Lehrplanmerkmale</a:t>
            </a:r>
            <a:endParaRPr lang="en-US" sz="3999" dirty="0">
              <a:solidFill>
                <a:srgbClr val="000000"/>
              </a:solidFill>
              <a:latin typeface="Montserrat Classic Bold"/>
            </a:endParaRPr>
          </a:p>
        </p:txBody>
      </p:sp>
      <p:sp>
        <p:nvSpPr>
          <p:cNvPr id="13" name="TextBox 13"/>
          <p:cNvSpPr txBox="1"/>
          <p:nvPr/>
        </p:nvSpPr>
        <p:spPr>
          <a:xfrm>
            <a:off x="1488208" y="4153046"/>
            <a:ext cx="8496495" cy="4847481"/>
          </a:xfrm>
          <a:prstGeom prst="rect">
            <a:avLst/>
          </a:prstGeom>
        </p:spPr>
        <p:txBody>
          <a:bodyPr wrap="square" lIns="0" tIns="0" rIns="0" bIns="0" rtlCol="0" anchor="t">
            <a:spAutoFit/>
          </a:bodyPr>
          <a:lstStyle/>
          <a:p>
            <a:pPr marL="777240" lvl="1" indent="-388620">
              <a:lnSpc>
                <a:spcPts val="6300"/>
              </a:lnSpc>
              <a:buFont typeface="Arial"/>
              <a:buChar char="•"/>
            </a:pPr>
            <a:r>
              <a:rPr lang="de-DE" sz="3600" dirty="0">
                <a:solidFill>
                  <a:srgbClr val="000000"/>
                </a:solidFill>
                <a:latin typeface="Montserrat Classic"/>
              </a:rPr>
              <a:t>EQF Niveau 5</a:t>
            </a:r>
          </a:p>
          <a:p>
            <a:pPr marL="777240" lvl="1" indent="-388620">
              <a:lnSpc>
                <a:spcPts val="6300"/>
              </a:lnSpc>
              <a:buFont typeface="Arial"/>
              <a:buChar char="•"/>
            </a:pPr>
            <a:r>
              <a:rPr lang="de-DE" sz="3600" dirty="0">
                <a:solidFill>
                  <a:srgbClr val="000000"/>
                </a:solidFill>
                <a:latin typeface="Montserrat Classic"/>
              </a:rPr>
              <a:t>6 Lerneinheiten</a:t>
            </a:r>
          </a:p>
          <a:p>
            <a:pPr marL="777240" lvl="1" indent="-388620">
              <a:lnSpc>
                <a:spcPts val="6300"/>
              </a:lnSpc>
              <a:buFont typeface="Arial"/>
              <a:buChar char="•"/>
            </a:pPr>
            <a:r>
              <a:rPr lang="de-DE" sz="3600" dirty="0">
                <a:solidFill>
                  <a:srgbClr val="000000"/>
                </a:solidFill>
                <a:latin typeface="Montserrat Classic"/>
              </a:rPr>
              <a:t>27 Lektionen</a:t>
            </a:r>
          </a:p>
          <a:p>
            <a:pPr marL="777240" lvl="1" indent="-388620">
              <a:lnSpc>
                <a:spcPts val="6300"/>
              </a:lnSpc>
              <a:buFont typeface="Arial"/>
              <a:buChar char="•"/>
            </a:pPr>
            <a:r>
              <a:rPr lang="de-DE" sz="3600" dirty="0">
                <a:solidFill>
                  <a:srgbClr val="000000"/>
                </a:solidFill>
                <a:latin typeface="Montserrat Classic"/>
              </a:rPr>
              <a:t>509 Stunden Dauer</a:t>
            </a:r>
          </a:p>
          <a:p>
            <a:pPr marL="777240" lvl="1" indent="-388620">
              <a:lnSpc>
                <a:spcPts val="6300"/>
              </a:lnSpc>
              <a:buFont typeface="Arial"/>
              <a:buChar char="•"/>
            </a:pPr>
            <a:r>
              <a:rPr lang="de-DE" sz="3600" dirty="0">
                <a:solidFill>
                  <a:srgbClr val="000000"/>
                </a:solidFill>
                <a:latin typeface="Montserrat Classic"/>
              </a:rPr>
              <a:t>Englisch, Französisch, Deutsch, Griechisch, Rumänisch, Italienisch</a:t>
            </a:r>
            <a:endParaRPr lang="en-US" sz="3600" dirty="0">
              <a:solidFill>
                <a:srgbClr val="000000"/>
              </a:solidFill>
              <a:latin typeface="Montserrat Classic"/>
            </a:endParaRPr>
          </a:p>
        </p:txBody>
      </p:sp>
      <p:sp>
        <p:nvSpPr>
          <p:cNvPr id="15" name="TextBox 29"/>
          <p:cNvSpPr txBox="1"/>
          <p:nvPr/>
        </p:nvSpPr>
        <p:spPr>
          <a:xfrm>
            <a:off x="762000" y="891950"/>
            <a:ext cx="11323320" cy="1077218"/>
          </a:xfrm>
          <a:prstGeom prst="rect">
            <a:avLst/>
          </a:prstGeom>
        </p:spPr>
        <p:txBody>
          <a:bodyPr wrap="square" lIns="0" tIns="0" rIns="0" bIns="0" rtlCol="0" anchor="t">
            <a:spAutoFit/>
          </a:bodyPr>
          <a:lstStyle/>
          <a:p>
            <a:pPr algn="ctr">
              <a:lnSpc>
                <a:spcPts val="8400"/>
              </a:lnSpc>
              <a:spcBef>
                <a:spcPct val="0"/>
              </a:spcBef>
            </a:pPr>
            <a:r>
              <a:rPr lang="en-US" sz="6000" spc="252" dirty="0">
                <a:solidFill>
                  <a:srgbClr val="273755"/>
                </a:solidFill>
                <a:latin typeface="Montserrat Semi-Bold Bold"/>
              </a:rPr>
              <a:t>ACTIVITÄTSFORTSCHRITT</a:t>
            </a:r>
          </a:p>
        </p:txBody>
      </p:sp>
    </p:spTree>
    <p:extLst>
      <p:ext uri="{BB962C8B-B14F-4D97-AF65-F5344CB8AC3E}">
        <p14:creationId xmlns:p14="http://schemas.microsoft.com/office/powerpoint/2010/main" val="168294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390285" cy="2469535"/>
          </a:xfrm>
        </p:grpSpPr>
        <p:sp>
          <p:nvSpPr>
            <p:cNvPr id="3" name="Freeform 3"/>
            <p:cNvSpPr/>
            <p:nvPr/>
          </p:nvSpPr>
          <p:spPr>
            <a:xfrm>
              <a:off x="0" y="0"/>
              <a:ext cx="4390285" cy="2469536"/>
            </a:xfrm>
            <a:custGeom>
              <a:avLst/>
              <a:gdLst/>
              <a:ahLst/>
              <a:cxnLst/>
              <a:rect l="l" t="t" r="r" b="b"/>
              <a:pathLst>
                <a:path w="4390285" h="2469536">
                  <a:moveTo>
                    <a:pt x="0" y="0"/>
                  </a:moveTo>
                  <a:lnTo>
                    <a:pt x="4390285" y="0"/>
                  </a:lnTo>
                  <a:lnTo>
                    <a:pt x="4390285" y="2469536"/>
                  </a:lnTo>
                  <a:lnTo>
                    <a:pt x="0" y="2469536"/>
                  </a:lnTo>
                  <a:close/>
                </a:path>
              </a:pathLst>
            </a:custGeom>
            <a:solidFill>
              <a:srgbClr val="F6F6F6"/>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8454"/>
          <a:stretch>
            <a:fillRect/>
          </a:stretch>
        </p:blipFill>
        <p:spPr>
          <a:xfrm>
            <a:off x="14586582" y="3413268"/>
            <a:ext cx="3701418" cy="6157573"/>
          </a:xfrm>
          <a:prstGeom prst="rect">
            <a:avLst/>
          </a:prstGeom>
        </p:spPr>
      </p:pic>
      <p:grpSp>
        <p:nvGrpSpPr>
          <p:cNvPr id="5" name="Group 5"/>
          <p:cNvGrpSpPr/>
          <p:nvPr/>
        </p:nvGrpSpPr>
        <p:grpSpPr>
          <a:xfrm>
            <a:off x="0" y="15375"/>
            <a:ext cx="18288000" cy="2777834"/>
            <a:chOff x="0" y="0"/>
            <a:chExt cx="6186311" cy="939662"/>
          </a:xfrm>
        </p:grpSpPr>
        <p:sp>
          <p:nvSpPr>
            <p:cNvPr id="6" name="Freeform 6"/>
            <p:cNvSpPr/>
            <p:nvPr/>
          </p:nvSpPr>
          <p:spPr>
            <a:xfrm>
              <a:off x="0" y="0"/>
              <a:ext cx="6186311" cy="939662"/>
            </a:xfrm>
            <a:custGeom>
              <a:avLst/>
              <a:gdLst/>
              <a:ahLst/>
              <a:cxnLst/>
              <a:rect l="l" t="t" r="r" b="b"/>
              <a:pathLst>
                <a:path w="6186311" h="939662">
                  <a:moveTo>
                    <a:pt x="0" y="0"/>
                  </a:moveTo>
                  <a:lnTo>
                    <a:pt x="6186311" y="0"/>
                  </a:lnTo>
                  <a:lnTo>
                    <a:pt x="6186311" y="939662"/>
                  </a:lnTo>
                  <a:lnTo>
                    <a:pt x="0" y="939662"/>
                  </a:lnTo>
                  <a:close/>
                </a:path>
              </a:pathLst>
            </a:custGeom>
            <a:solidFill>
              <a:srgbClr val="20345E"/>
            </a:solidFill>
          </p:spPr>
        </p:sp>
      </p:grpSp>
      <p:sp>
        <p:nvSpPr>
          <p:cNvPr id="7" name="TextBox 7"/>
          <p:cNvSpPr txBox="1"/>
          <p:nvPr/>
        </p:nvSpPr>
        <p:spPr>
          <a:xfrm>
            <a:off x="10668000" y="1712419"/>
            <a:ext cx="7342882" cy="756617"/>
          </a:xfrm>
          <a:prstGeom prst="rect">
            <a:avLst/>
          </a:prstGeom>
        </p:spPr>
        <p:txBody>
          <a:bodyPr wrap="square" lIns="0" tIns="0" rIns="0" bIns="0" rtlCol="0" anchor="t">
            <a:spAutoFit/>
          </a:bodyPr>
          <a:lstStyle/>
          <a:p>
            <a:pPr algn="ctr">
              <a:lnSpc>
                <a:spcPts val="5879"/>
              </a:lnSpc>
              <a:spcBef>
                <a:spcPct val="0"/>
              </a:spcBef>
            </a:pPr>
            <a:r>
              <a:rPr lang="en-US" sz="4199" spc="176" dirty="0" err="1">
                <a:solidFill>
                  <a:srgbClr val="F4F4F4"/>
                </a:solidFill>
                <a:latin typeface="Montserrat Classic Bold"/>
              </a:rPr>
              <a:t>Aufbau</a:t>
            </a:r>
            <a:r>
              <a:rPr lang="en-US" sz="4199" spc="176" dirty="0">
                <a:solidFill>
                  <a:srgbClr val="F4F4F4"/>
                </a:solidFill>
                <a:latin typeface="Montserrat Classic Bold"/>
              </a:rPr>
              <a:t> des </a:t>
            </a:r>
            <a:r>
              <a:rPr lang="en-US" sz="4199" spc="176" dirty="0" err="1">
                <a:solidFill>
                  <a:srgbClr val="F4F4F4"/>
                </a:solidFill>
                <a:latin typeface="Montserrat Classic Bold"/>
              </a:rPr>
              <a:t>Lehrplans</a:t>
            </a:r>
            <a:endParaRPr lang="en-US" sz="4199" spc="176" dirty="0">
              <a:solidFill>
                <a:srgbClr val="F4F4F4"/>
              </a:solidFill>
              <a:latin typeface="Montserrat Classic Bold"/>
            </a:endParaRPr>
          </a:p>
        </p:txBody>
      </p:sp>
      <p:sp>
        <p:nvSpPr>
          <p:cNvPr id="8" name="TextBox 8"/>
          <p:cNvSpPr txBox="1"/>
          <p:nvPr/>
        </p:nvSpPr>
        <p:spPr>
          <a:xfrm>
            <a:off x="-76061" y="594884"/>
            <a:ext cx="13362786" cy="994952"/>
          </a:xfrm>
          <a:prstGeom prst="rect">
            <a:avLst/>
          </a:prstGeom>
        </p:spPr>
        <p:txBody>
          <a:bodyPr wrap="square" lIns="0" tIns="0" rIns="0" bIns="0" rtlCol="0" anchor="t">
            <a:spAutoFit/>
          </a:bodyPr>
          <a:lstStyle/>
          <a:p>
            <a:pPr algn="ctr">
              <a:lnSpc>
                <a:spcPts val="8400"/>
              </a:lnSpc>
              <a:spcBef>
                <a:spcPct val="0"/>
              </a:spcBef>
            </a:pPr>
            <a:r>
              <a:rPr lang="en-US" sz="6000" spc="252" dirty="0">
                <a:solidFill>
                  <a:schemeClr val="bg1"/>
                </a:solidFill>
                <a:latin typeface="Montserrat Semi-Bold Bold"/>
              </a:rPr>
              <a:t>ACTIVITÄTSFORTSCHRITT</a:t>
            </a:r>
          </a:p>
        </p:txBody>
      </p:sp>
      <p:sp>
        <p:nvSpPr>
          <p:cNvPr id="9" name="TextBox 9"/>
          <p:cNvSpPr txBox="1"/>
          <p:nvPr/>
        </p:nvSpPr>
        <p:spPr>
          <a:xfrm>
            <a:off x="1731213" y="4651830"/>
            <a:ext cx="9925546" cy="524503"/>
          </a:xfrm>
          <a:prstGeom prst="rect">
            <a:avLst/>
          </a:prstGeom>
        </p:spPr>
        <p:txBody>
          <a:bodyPr lIns="0" tIns="0" rIns="0" bIns="0" rtlCol="0" anchor="t">
            <a:spAutoFit/>
          </a:bodyPr>
          <a:lstStyle/>
          <a:p>
            <a:pPr>
              <a:lnSpc>
                <a:spcPts val="4620"/>
              </a:lnSpc>
              <a:spcBef>
                <a:spcPct val="0"/>
              </a:spcBef>
            </a:pPr>
            <a:r>
              <a:rPr lang="en-US" sz="3300" spc="138" dirty="0" err="1">
                <a:solidFill>
                  <a:srgbClr val="000000"/>
                </a:solidFill>
                <a:latin typeface="Montserrat Classic"/>
              </a:rPr>
              <a:t>Lerneinheit</a:t>
            </a:r>
            <a:r>
              <a:rPr lang="en-US" sz="3300" spc="138" dirty="0">
                <a:solidFill>
                  <a:srgbClr val="000000"/>
                </a:solidFill>
                <a:latin typeface="Montserrat Classic"/>
              </a:rPr>
              <a:t> 2: </a:t>
            </a:r>
            <a:r>
              <a:rPr lang="en-US" sz="3300" spc="138" dirty="0" err="1">
                <a:solidFill>
                  <a:srgbClr val="000000"/>
                </a:solidFill>
                <a:latin typeface="Montserrat Classic"/>
              </a:rPr>
              <a:t>Mathematische</a:t>
            </a:r>
            <a:r>
              <a:rPr lang="en-US" sz="3300" spc="138" dirty="0">
                <a:solidFill>
                  <a:srgbClr val="000000"/>
                </a:solidFill>
                <a:latin typeface="Montserrat Classic"/>
              </a:rPr>
              <a:t> </a:t>
            </a:r>
            <a:r>
              <a:rPr lang="en-US" sz="3300" spc="138" dirty="0" err="1">
                <a:solidFill>
                  <a:srgbClr val="000000"/>
                </a:solidFill>
                <a:latin typeface="Montserrat Classic"/>
              </a:rPr>
              <a:t>Grundlagen</a:t>
            </a:r>
            <a:endParaRPr lang="en-US" sz="3300" spc="138" dirty="0">
              <a:solidFill>
                <a:srgbClr val="000000"/>
              </a:solidFill>
              <a:latin typeface="Montserrat Classic"/>
            </a:endParaRPr>
          </a:p>
        </p:txBody>
      </p:sp>
      <p:sp>
        <p:nvSpPr>
          <p:cNvPr id="10" name="TextBox 10"/>
          <p:cNvSpPr txBox="1"/>
          <p:nvPr/>
        </p:nvSpPr>
        <p:spPr>
          <a:xfrm>
            <a:off x="1731213" y="5534141"/>
            <a:ext cx="13885776" cy="589905"/>
          </a:xfrm>
          <a:prstGeom prst="rect">
            <a:avLst/>
          </a:prstGeom>
        </p:spPr>
        <p:txBody>
          <a:bodyPr wrap="square" lIns="0" tIns="0" rIns="0" bIns="0" rtlCol="0" anchor="t">
            <a:spAutoFit/>
          </a:bodyPr>
          <a:lstStyle/>
          <a:p>
            <a:pPr>
              <a:lnSpc>
                <a:spcPts val="4620"/>
              </a:lnSpc>
              <a:spcBef>
                <a:spcPct val="0"/>
              </a:spcBef>
            </a:pPr>
            <a:r>
              <a:rPr lang="de-DE" sz="3300" spc="138" dirty="0">
                <a:solidFill>
                  <a:srgbClr val="000000"/>
                </a:solidFill>
                <a:latin typeface="Montserrat Classic"/>
              </a:rPr>
              <a:t>Lerneinheit 3: ML-Algorithmen, -Programme, -Protokolle</a:t>
            </a:r>
            <a:endParaRPr lang="en-US" sz="3300" spc="138" dirty="0">
              <a:solidFill>
                <a:srgbClr val="000000"/>
              </a:solidFill>
              <a:latin typeface="Montserrat Classic"/>
            </a:endParaRPr>
          </a:p>
        </p:txBody>
      </p:sp>
      <p:sp>
        <p:nvSpPr>
          <p:cNvPr id="11" name="TextBox 11"/>
          <p:cNvSpPr txBox="1"/>
          <p:nvPr/>
        </p:nvSpPr>
        <p:spPr>
          <a:xfrm>
            <a:off x="1723192" y="6448747"/>
            <a:ext cx="10948454" cy="589905"/>
          </a:xfrm>
          <a:prstGeom prst="rect">
            <a:avLst/>
          </a:prstGeom>
        </p:spPr>
        <p:txBody>
          <a:bodyPr wrap="square" lIns="0" tIns="0" rIns="0" bIns="0" rtlCol="0" anchor="t">
            <a:spAutoFit/>
          </a:bodyPr>
          <a:lstStyle/>
          <a:p>
            <a:pPr>
              <a:lnSpc>
                <a:spcPts val="4620"/>
              </a:lnSpc>
              <a:spcBef>
                <a:spcPct val="0"/>
              </a:spcBef>
            </a:pPr>
            <a:r>
              <a:rPr lang="de-DE" sz="3300" spc="138" dirty="0">
                <a:solidFill>
                  <a:srgbClr val="000000"/>
                </a:solidFill>
                <a:latin typeface="Montserrat Classic"/>
              </a:rPr>
              <a:t>Lerneinheit 4: </a:t>
            </a:r>
            <a:r>
              <a:rPr lang="de-DE" sz="3300" spc="138" dirty="0" err="1">
                <a:solidFill>
                  <a:srgbClr val="000000"/>
                </a:solidFill>
                <a:latin typeface="Montserrat Classic"/>
              </a:rPr>
              <a:t>Deep</a:t>
            </a:r>
            <a:r>
              <a:rPr lang="de-DE" sz="3300" spc="138" dirty="0">
                <a:solidFill>
                  <a:srgbClr val="000000"/>
                </a:solidFill>
                <a:latin typeface="Montserrat Classic"/>
              </a:rPr>
              <a:t> Learning (Fortgeschrittene)</a:t>
            </a:r>
            <a:endParaRPr lang="en-US" sz="3300" spc="138" dirty="0">
              <a:solidFill>
                <a:srgbClr val="000000"/>
              </a:solidFill>
              <a:latin typeface="Montserrat Classic"/>
            </a:endParaRPr>
          </a:p>
        </p:txBody>
      </p:sp>
      <p:sp>
        <p:nvSpPr>
          <p:cNvPr id="12" name="TextBox 12"/>
          <p:cNvSpPr txBox="1"/>
          <p:nvPr/>
        </p:nvSpPr>
        <p:spPr>
          <a:xfrm>
            <a:off x="1713706" y="7468603"/>
            <a:ext cx="7430294" cy="524503"/>
          </a:xfrm>
          <a:prstGeom prst="rect">
            <a:avLst/>
          </a:prstGeom>
        </p:spPr>
        <p:txBody>
          <a:bodyPr lIns="0" tIns="0" rIns="0" bIns="0" rtlCol="0" anchor="t">
            <a:spAutoFit/>
          </a:bodyPr>
          <a:lstStyle/>
          <a:p>
            <a:pPr>
              <a:lnSpc>
                <a:spcPts val="4620"/>
              </a:lnSpc>
              <a:spcBef>
                <a:spcPct val="0"/>
              </a:spcBef>
            </a:pPr>
            <a:r>
              <a:rPr lang="en-US" sz="3300" spc="138" dirty="0" err="1">
                <a:solidFill>
                  <a:srgbClr val="000000"/>
                </a:solidFill>
                <a:latin typeface="Montserrat Classic"/>
              </a:rPr>
              <a:t>Lerneinheit</a:t>
            </a:r>
            <a:r>
              <a:rPr lang="en-US" sz="3300" spc="138" dirty="0">
                <a:solidFill>
                  <a:srgbClr val="000000"/>
                </a:solidFill>
                <a:latin typeface="Montserrat Classic"/>
              </a:rPr>
              <a:t> 5: </a:t>
            </a:r>
            <a:r>
              <a:rPr lang="en-US" sz="3300" spc="138" dirty="0" err="1">
                <a:solidFill>
                  <a:srgbClr val="000000"/>
                </a:solidFill>
                <a:latin typeface="Montserrat Classic"/>
              </a:rPr>
              <a:t>Kommunikation</a:t>
            </a:r>
            <a:endParaRPr lang="en-US" sz="3300" spc="138" dirty="0">
              <a:solidFill>
                <a:srgbClr val="000000"/>
              </a:solidFill>
              <a:latin typeface="Montserrat Classic"/>
            </a:endParaRPr>
          </a:p>
        </p:txBody>
      </p:sp>
      <p:sp>
        <p:nvSpPr>
          <p:cNvPr id="13" name="TextBox 13"/>
          <p:cNvSpPr txBox="1"/>
          <p:nvPr/>
        </p:nvSpPr>
        <p:spPr>
          <a:xfrm>
            <a:off x="1739234" y="8456433"/>
            <a:ext cx="13424566" cy="1179810"/>
          </a:xfrm>
          <a:prstGeom prst="rect">
            <a:avLst/>
          </a:prstGeom>
        </p:spPr>
        <p:txBody>
          <a:bodyPr wrap="square" lIns="0" tIns="0" rIns="0" bIns="0" rtlCol="0" anchor="t">
            <a:spAutoFit/>
          </a:bodyPr>
          <a:lstStyle/>
          <a:p>
            <a:pPr algn="just">
              <a:lnSpc>
                <a:spcPts val="4620"/>
              </a:lnSpc>
              <a:spcBef>
                <a:spcPct val="0"/>
              </a:spcBef>
            </a:pPr>
            <a:r>
              <a:rPr lang="de-DE" sz="3300" spc="138" dirty="0">
                <a:solidFill>
                  <a:srgbClr val="000000"/>
                </a:solidFill>
                <a:latin typeface="Montserrat Classic"/>
              </a:rPr>
              <a:t>Lerneinheit 6: Gesetzgebung, Ethik, Projektmanagement</a:t>
            </a:r>
          </a:p>
          <a:p>
            <a:pPr algn="just">
              <a:lnSpc>
                <a:spcPts val="4620"/>
              </a:lnSpc>
              <a:spcBef>
                <a:spcPct val="0"/>
              </a:spcBef>
            </a:pPr>
            <a:r>
              <a:rPr lang="de-DE" sz="3300" spc="138" dirty="0">
                <a:solidFill>
                  <a:srgbClr val="000000"/>
                </a:solidFill>
                <a:latin typeface="Montserrat Classic"/>
              </a:rPr>
              <a:t>mit Bezug zu ML</a:t>
            </a:r>
            <a:endParaRPr lang="en-US" sz="3300" spc="138" dirty="0">
              <a:solidFill>
                <a:srgbClr val="000000"/>
              </a:solidFill>
              <a:latin typeface="Montserrat Classic"/>
            </a:endParaRPr>
          </a:p>
        </p:txBody>
      </p:sp>
      <p:sp>
        <p:nvSpPr>
          <p:cNvPr id="14" name="TextBox 14"/>
          <p:cNvSpPr txBox="1"/>
          <p:nvPr/>
        </p:nvSpPr>
        <p:spPr>
          <a:xfrm>
            <a:off x="1735224" y="3695973"/>
            <a:ext cx="11555512" cy="536044"/>
          </a:xfrm>
          <a:prstGeom prst="rect">
            <a:avLst/>
          </a:prstGeom>
        </p:spPr>
        <p:txBody>
          <a:bodyPr lIns="0" tIns="0" rIns="0" bIns="0" rtlCol="0" anchor="t">
            <a:spAutoFit/>
          </a:bodyPr>
          <a:lstStyle/>
          <a:p>
            <a:pPr>
              <a:lnSpc>
                <a:spcPts val="4620"/>
              </a:lnSpc>
              <a:spcBef>
                <a:spcPct val="0"/>
              </a:spcBef>
            </a:pPr>
            <a:r>
              <a:rPr lang="de-DE" sz="3300" spc="138" dirty="0">
                <a:solidFill>
                  <a:srgbClr val="000000"/>
                </a:solidFill>
                <a:latin typeface="Montserrat Classic"/>
              </a:rPr>
              <a:t>Lerneinheit 1: ML-Grundlagen für IKT-Fachleute</a:t>
            </a:r>
            <a:endParaRPr lang="en-US" sz="3300" spc="138" dirty="0">
              <a:solidFill>
                <a:srgbClr val="000000"/>
              </a:solidFill>
              <a:latin typeface="Montserrat Classic"/>
            </a:endParaRPr>
          </a:p>
        </p:txBody>
      </p:sp>
      <p:sp>
        <p:nvSpPr>
          <p:cNvPr id="15" name="AutoShape 15"/>
          <p:cNvSpPr/>
          <p:nvPr/>
        </p:nvSpPr>
        <p:spPr>
          <a:xfrm>
            <a:off x="-1826380" y="4000500"/>
            <a:ext cx="3050176" cy="0"/>
          </a:xfrm>
          <a:prstGeom prst="line">
            <a:avLst/>
          </a:prstGeom>
          <a:ln w="76200" cap="rnd">
            <a:solidFill>
              <a:srgbClr val="20345E"/>
            </a:solidFill>
            <a:prstDash val="solid"/>
            <a:headEnd type="oval" w="lg" len="lg"/>
            <a:tailEnd type="oval" w="lg" len="lg"/>
          </a:ln>
        </p:spPr>
      </p:sp>
      <p:sp>
        <p:nvSpPr>
          <p:cNvPr id="16" name="AutoShape 16"/>
          <p:cNvSpPr/>
          <p:nvPr/>
        </p:nvSpPr>
        <p:spPr>
          <a:xfrm>
            <a:off x="-1826380" y="6743700"/>
            <a:ext cx="3050176" cy="0"/>
          </a:xfrm>
          <a:prstGeom prst="line">
            <a:avLst/>
          </a:prstGeom>
          <a:ln w="76200" cap="rnd">
            <a:solidFill>
              <a:srgbClr val="20345E"/>
            </a:solidFill>
            <a:prstDash val="solid"/>
            <a:headEnd type="oval" w="lg" len="lg"/>
            <a:tailEnd type="oval" w="lg" len="lg"/>
          </a:ln>
        </p:spPr>
      </p:sp>
      <p:sp>
        <p:nvSpPr>
          <p:cNvPr id="17" name="AutoShape 17"/>
          <p:cNvSpPr/>
          <p:nvPr/>
        </p:nvSpPr>
        <p:spPr>
          <a:xfrm>
            <a:off x="-1826380" y="7734300"/>
            <a:ext cx="3050176" cy="0"/>
          </a:xfrm>
          <a:prstGeom prst="line">
            <a:avLst/>
          </a:prstGeom>
          <a:ln w="76200" cap="rnd">
            <a:solidFill>
              <a:srgbClr val="20345E"/>
            </a:solidFill>
            <a:prstDash val="solid"/>
            <a:headEnd type="oval" w="lg" len="lg"/>
            <a:tailEnd type="oval" w="lg" len="lg"/>
          </a:ln>
        </p:spPr>
      </p:sp>
      <p:sp>
        <p:nvSpPr>
          <p:cNvPr id="18" name="AutoShape 18"/>
          <p:cNvSpPr/>
          <p:nvPr/>
        </p:nvSpPr>
        <p:spPr>
          <a:xfrm>
            <a:off x="-1826380" y="8724900"/>
            <a:ext cx="3050176" cy="0"/>
          </a:xfrm>
          <a:prstGeom prst="line">
            <a:avLst/>
          </a:prstGeom>
          <a:ln w="76200" cap="rnd">
            <a:solidFill>
              <a:srgbClr val="20345E"/>
            </a:solidFill>
            <a:prstDash val="solid"/>
            <a:headEnd type="oval" w="lg" len="lg"/>
            <a:tailEnd type="oval" w="lg" len="lg"/>
          </a:ln>
        </p:spPr>
      </p:sp>
      <p:sp>
        <p:nvSpPr>
          <p:cNvPr id="19" name="AutoShape 19"/>
          <p:cNvSpPr/>
          <p:nvPr/>
        </p:nvSpPr>
        <p:spPr>
          <a:xfrm>
            <a:off x="-1826380" y="5829300"/>
            <a:ext cx="3050176" cy="0"/>
          </a:xfrm>
          <a:prstGeom prst="line">
            <a:avLst/>
          </a:prstGeom>
          <a:ln w="76200" cap="rnd">
            <a:solidFill>
              <a:srgbClr val="20345E"/>
            </a:solidFill>
            <a:prstDash val="solid"/>
            <a:headEnd type="oval" w="lg" len="lg"/>
            <a:tailEnd type="oval" w="lg" len="lg"/>
          </a:ln>
        </p:spPr>
      </p:sp>
      <p:sp>
        <p:nvSpPr>
          <p:cNvPr id="20" name="AutoShape 20"/>
          <p:cNvSpPr/>
          <p:nvPr/>
        </p:nvSpPr>
        <p:spPr>
          <a:xfrm>
            <a:off x="-1826380" y="4914900"/>
            <a:ext cx="3050176" cy="0"/>
          </a:xfrm>
          <a:prstGeom prst="line">
            <a:avLst/>
          </a:prstGeom>
          <a:ln w="76200" cap="rnd">
            <a:solidFill>
              <a:srgbClr val="20345E"/>
            </a:solidFill>
            <a:prstDash val="solid"/>
            <a:headEnd type="oval" w="lg" len="lg"/>
            <a:tailEnd type="oval" w="lg" len="lg"/>
          </a:ln>
        </p:spPr>
      </p:sp>
    </p:spTree>
    <p:extLst>
      <p:ext uri="{BB962C8B-B14F-4D97-AF65-F5344CB8AC3E}">
        <p14:creationId xmlns:p14="http://schemas.microsoft.com/office/powerpoint/2010/main" val="2823276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950" y="-64461"/>
            <a:ext cx="18288000" cy="10287000"/>
            <a:chOff x="0" y="0"/>
            <a:chExt cx="4390285" cy="2469535"/>
          </a:xfrm>
        </p:grpSpPr>
        <p:sp>
          <p:nvSpPr>
            <p:cNvPr id="3" name="Freeform 3"/>
            <p:cNvSpPr/>
            <p:nvPr/>
          </p:nvSpPr>
          <p:spPr>
            <a:xfrm>
              <a:off x="0" y="0"/>
              <a:ext cx="4390285" cy="2469536"/>
            </a:xfrm>
            <a:custGeom>
              <a:avLst/>
              <a:gdLst/>
              <a:ahLst/>
              <a:cxnLst/>
              <a:rect l="l" t="t" r="r" b="b"/>
              <a:pathLst>
                <a:path w="4390285" h="2469536">
                  <a:moveTo>
                    <a:pt x="0" y="0"/>
                  </a:moveTo>
                  <a:lnTo>
                    <a:pt x="4390285" y="0"/>
                  </a:lnTo>
                  <a:lnTo>
                    <a:pt x="4390285" y="2469536"/>
                  </a:lnTo>
                  <a:lnTo>
                    <a:pt x="0" y="2469536"/>
                  </a:lnTo>
                  <a:close/>
                </a:path>
              </a:pathLst>
            </a:custGeom>
            <a:solidFill>
              <a:srgbClr val="F6F6F6"/>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505824">
            <a:off x="-1476898" y="-1107395"/>
            <a:ext cx="10154077" cy="8787892"/>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08543" y="996278"/>
            <a:ext cx="3006634" cy="260210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825405">
            <a:off x="4074654" y="7418261"/>
            <a:ext cx="9508173" cy="8228892"/>
          </a:xfrm>
          <a:prstGeom prst="rect">
            <a:avLst/>
          </a:prstGeom>
        </p:spPr>
      </p:pic>
      <p:pic>
        <p:nvPicPr>
          <p:cNvPr id="7" name="Picture 7"/>
          <p:cNvPicPr>
            <a:picLocks noChangeAspect="1"/>
          </p:cNvPicPr>
          <p:nvPr/>
        </p:nvPicPr>
        <p:blipFill>
          <a:blip r:embed="rId6"/>
          <a:srcRect/>
          <a:stretch>
            <a:fillRect/>
          </a:stretch>
        </p:blipFill>
        <p:spPr>
          <a:xfrm>
            <a:off x="1360039" y="1889008"/>
            <a:ext cx="5241354" cy="7369292"/>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74242" t="36440"/>
          <a:stretch>
            <a:fillRect/>
          </a:stretch>
        </p:blipFill>
        <p:spPr>
          <a:xfrm flipH="1">
            <a:off x="1028700" y="7508645"/>
            <a:ext cx="1884213" cy="2113411"/>
          </a:xfrm>
          <a:prstGeom prst="rect">
            <a:avLst/>
          </a:prstGeom>
        </p:spPr>
      </p:pic>
      <p:sp>
        <p:nvSpPr>
          <p:cNvPr id="9" name="TextBox 9"/>
          <p:cNvSpPr txBox="1"/>
          <p:nvPr/>
        </p:nvSpPr>
        <p:spPr>
          <a:xfrm>
            <a:off x="9161950" y="3078975"/>
            <a:ext cx="7987903" cy="638123"/>
          </a:xfrm>
          <a:prstGeom prst="rect">
            <a:avLst/>
          </a:prstGeom>
        </p:spPr>
        <p:txBody>
          <a:bodyPr lIns="0" tIns="0" rIns="0" bIns="0" rtlCol="0" anchor="t">
            <a:spAutoFit/>
          </a:bodyPr>
          <a:lstStyle/>
          <a:p>
            <a:pPr algn="ctr">
              <a:lnSpc>
                <a:spcPts val="5599"/>
              </a:lnSpc>
              <a:spcBef>
                <a:spcPct val="0"/>
              </a:spcBef>
            </a:pPr>
            <a:r>
              <a:rPr lang="en-US" sz="4000" spc="167" dirty="0" err="1">
                <a:solidFill>
                  <a:srgbClr val="000000"/>
                </a:solidFill>
                <a:latin typeface="Montserrat Classic Bold"/>
              </a:rPr>
              <a:t>Offene</a:t>
            </a:r>
            <a:r>
              <a:rPr lang="en-US" sz="4000" spc="167" dirty="0">
                <a:solidFill>
                  <a:srgbClr val="000000"/>
                </a:solidFill>
                <a:latin typeface="Montserrat Classic Bold"/>
              </a:rPr>
              <a:t> </a:t>
            </a:r>
            <a:r>
              <a:rPr lang="en-US" sz="4000" spc="167" dirty="0" err="1">
                <a:solidFill>
                  <a:srgbClr val="000000"/>
                </a:solidFill>
                <a:latin typeface="Montserrat Classic Bold"/>
              </a:rPr>
              <a:t>Bildungsressourcen</a:t>
            </a:r>
            <a:endParaRPr lang="en-US" sz="4000" spc="167" dirty="0">
              <a:solidFill>
                <a:srgbClr val="000000"/>
              </a:solidFill>
              <a:latin typeface="Montserrat Classic Bold"/>
            </a:endParaRPr>
          </a:p>
        </p:txBody>
      </p:sp>
      <p:sp>
        <p:nvSpPr>
          <p:cNvPr id="11" name="TextBox 11"/>
          <p:cNvSpPr txBox="1"/>
          <p:nvPr/>
        </p:nvSpPr>
        <p:spPr>
          <a:xfrm>
            <a:off x="9601761" y="4521560"/>
            <a:ext cx="7343180" cy="4539704"/>
          </a:xfrm>
          <a:prstGeom prst="rect">
            <a:avLst/>
          </a:prstGeom>
        </p:spPr>
        <p:txBody>
          <a:bodyPr lIns="0" tIns="0" rIns="0" bIns="0" rtlCol="0" anchor="t">
            <a:spAutoFit/>
          </a:bodyPr>
          <a:lstStyle/>
          <a:p>
            <a:pPr marL="571500" indent="-571500">
              <a:lnSpc>
                <a:spcPts val="5904"/>
              </a:lnSpc>
              <a:buFont typeface="Arial" panose="020B0604020202020204" pitchFamily="34" charset="0"/>
              <a:buChar char="•"/>
            </a:pPr>
            <a:r>
              <a:rPr lang="de-DE" sz="3600" spc="151" dirty="0">
                <a:solidFill>
                  <a:srgbClr val="000000"/>
                </a:solidFill>
                <a:latin typeface="Montserrat Classic"/>
              </a:rPr>
              <a:t>122 Seiten Vorlesungsskript</a:t>
            </a:r>
          </a:p>
          <a:p>
            <a:pPr marL="571500" indent="-571500">
              <a:lnSpc>
                <a:spcPts val="5904"/>
              </a:lnSpc>
              <a:buFont typeface="Arial" panose="020B0604020202020204" pitchFamily="34" charset="0"/>
              <a:buChar char="•"/>
            </a:pPr>
            <a:r>
              <a:rPr lang="de-DE" sz="3600" spc="151" dirty="0">
                <a:solidFill>
                  <a:srgbClr val="000000"/>
                </a:solidFill>
                <a:latin typeface="Montserrat Classic"/>
              </a:rPr>
              <a:t>371 Präsentationsfolien</a:t>
            </a:r>
          </a:p>
          <a:p>
            <a:pPr marL="571500" indent="-571500">
              <a:lnSpc>
                <a:spcPts val="5904"/>
              </a:lnSpc>
              <a:buFont typeface="Arial" panose="020B0604020202020204" pitchFamily="34" charset="0"/>
              <a:buChar char="•"/>
            </a:pPr>
            <a:r>
              <a:rPr lang="de-DE" sz="3600" spc="151" dirty="0">
                <a:solidFill>
                  <a:srgbClr val="000000"/>
                </a:solidFill>
                <a:latin typeface="Montserrat Classic"/>
              </a:rPr>
              <a:t>76 Fragen und Antworten</a:t>
            </a:r>
          </a:p>
          <a:p>
            <a:pPr marL="571500" indent="-571500">
              <a:lnSpc>
                <a:spcPts val="5904"/>
              </a:lnSpc>
              <a:buFont typeface="Arial" panose="020B0604020202020204" pitchFamily="34" charset="0"/>
              <a:buChar char="•"/>
            </a:pPr>
            <a:r>
              <a:rPr lang="de-DE" sz="3600" spc="151" dirty="0">
                <a:solidFill>
                  <a:srgbClr val="000000"/>
                </a:solidFill>
                <a:latin typeface="Montserrat Classic"/>
              </a:rPr>
              <a:t>12 Case Studies</a:t>
            </a:r>
          </a:p>
          <a:p>
            <a:pPr marL="571500" indent="-571500">
              <a:lnSpc>
                <a:spcPts val="5904"/>
              </a:lnSpc>
              <a:buFont typeface="Arial" panose="020B0604020202020204" pitchFamily="34" charset="0"/>
              <a:buChar char="•"/>
            </a:pPr>
            <a:r>
              <a:rPr lang="de-DE" sz="3600" spc="151" dirty="0">
                <a:solidFill>
                  <a:srgbClr val="000000"/>
                </a:solidFill>
                <a:latin typeface="Montserrat Classic"/>
              </a:rPr>
              <a:t>13 praktische Übungen</a:t>
            </a:r>
          </a:p>
          <a:p>
            <a:pPr marL="571500" indent="-571500">
              <a:lnSpc>
                <a:spcPts val="5904"/>
              </a:lnSpc>
              <a:buFont typeface="Arial" panose="020B0604020202020204" pitchFamily="34" charset="0"/>
              <a:buChar char="•"/>
            </a:pPr>
            <a:r>
              <a:rPr lang="de-DE" sz="3600" spc="151" dirty="0">
                <a:solidFill>
                  <a:srgbClr val="000000"/>
                </a:solidFill>
                <a:latin typeface="Montserrat Classic"/>
              </a:rPr>
              <a:t>84 Multiple-Choice-Fragen</a:t>
            </a:r>
            <a:endParaRPr lang="en-US" sz="3600" spc="151" dirty="0">
              <a:solidFill>
                <a:srgbClr val="000000"/>
              </a:solidFill>
              <a:latin typeface="Montserrat Classic"/>
            </a:endParaRPr>
          </a:p>
        </p:txBody>
      </p:sp>
      <p:sp>
        <p:nvSpPr>
          <p:cNvPr id="12" name="TextBox 29"/>
          <p:cNvSpPr txBox="1"/>
          <p:nvPr/>
        </p:nvSpPr>
        <p:spPr>
          <a:xfrm>
            <a:off x="6781800" y="919122"/>
            <a:ext cx="11323320" cy="1077218"/>
          </a:xfrm>
          <a:prstGeom prst="rect">
            <a:avLst/>
          </a:prstGeom>
        </p:spPr>
        <p:txBody>
          <a:bodyPr wrap="square" lIns="0" tIns="0" rIns="0" bIns="0" rtlCol="0" anchor="t">
            <a:spAutoFit/>
          </a:bodyPr>
          <a:lstStyle/>
          <a:p>
            <a:pPr algn="ctr">
              <a:lnSpc>
                <a:spcPts val="8400"/>
              </a:lnSpc>
              <a:spcBef>
                <a:spcPct val="0"/>
              </a:spcBef>
            </a:pPr>
            <a:r>
              <a:rPr lang="en-US" sz="6000" spc="252" dirty="0">
                <a:solidFill>
                  <a:srgbClr val="273755"/>
                </a:solidFill>
                <a:latin typeface="Montserrat Semi-Bold Bold"/>
              </a:rPr>
              <a:t>ACTIVITÄTSFORTSCHRITT</a:t>
            </a:r>
          </a:p>
        </p:txBody>
      </p:sp>
    </p:spTree>
    <p:extLst>
      <p:ext uri="{BB962C8B-B14F-4D97-AF65-F5344CB8AC3E}">
        <p14:creationId xmlns:p14="http://schemas.microsoft.com/office/powerpoint/2010/main" val="22972421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671</Words>
  <Application>Microsoft Office PowerPoint</Application>
  <PresentationFormat>Custom</PresentationFormat>
  <Paragraphs>110</Paragraphs>
  <Slides>16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Montserrat Semi-Bold Bold</vt:lpstr>
      <vt:lpstr>Arial</vt:lpstr>
      <vt:lpstr>Calibri</vt:lpstr>
      <vt:lpstr>Montserrat Classic</vt:lpstr>
      <vt:lpstr>Montserrat Semi-Bold</vt:lpstr>
      <vt:lpstr>Montserrat Classic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Das 5. Projekttreffen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Outcomes</dc:title>
  <dc:creator>Nosyk Kateryna</dc:creator>
  <cp:lastModifiedBy>Abdul Rahman Hakmeh</cp:lastModifiedBy>
  <cp:revision>35</cp:revision>
  <dcterms:created xsi:type="dcterms:W3CDTF">2006-08-16T00:00:00Z</dcterms:created>
  <dcterms:modified xsi:type="dcterms:W3CDTF">2022-08-04T13:59:01Z</dcterms:modified>
  <dc:identifier>DAFHy6iLeog</dc:identifier>
</cp:coreProperties>
</file>