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69" r:id="rId4"/>
    <p:sldId id="270" r:id="rId5"/>
    <p:sldId id="271" r:id="rId6"/>
    <p:sldId id="275" r:id="rId7"/>
    <p:sldId id="272" r:id="rId8"/>
    <p:sldId id="274" r:id="rId9"/>
    <p:sldId id="273" r:id="rId10"/>
    <p:sldId id="276" r:id="rId11"/>
    <p:sldId id="278" r:id="rId12"/>
    <p:sldId id="277" r:id="rId13"/>
    <p:sldId id="284" r:id="rId14"/>
    <p:sldId id="285" r:id="rId15"/>
    <p:sldId id="286" r:id="rId16"/>
    <p:sldId id="287" r:id="rId17"/>
  </p:sldIdLst>
  <p:sldSz cx="18288000" cy="10287000"/>
  <p:notesSz cx="6858000" cy="9144000"/>
  <p:embeddedFontLst>
    <p:embeddedFont>
      <p:font typeface="Aileron Heavy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Classic Bold" panose="020B0604020202020204" charset="0"/>
      <p:regular r:id="rId24"/>
    </p:embeddedFont>
    <p:embeddedFont>
      <p:font typeface="Montserrat Semi-Bold Bold" panose="020B0604020202020204" charset="0"/>
      <p:regular r:id="rId25"/>
    </p:embeddedFont>
    <p:embeddedFont>
      <p:font typeface="Montserrat Classic" panose="020B0604020202020204" charset="0"/>
      <p:regular r:id="rId26"/>
    </p:embeddedFont>
    <p:embeddedFont>
      <p:font typeface="Montserrat Semi-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95309-9F96-42AB-B3CC-5BAD54B1E7DE}" type="datetimeFigureOut">
              <a:rPr lang="de-DE" smtClean="0"/>
              <a:pPr/>
              <a:t>31.08.2022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E74DF-813F-4744-A2DF-5AE4FB76F1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25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74DF-813F-4744-A2DF-5AE4FB76F1C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94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E74DF-813F-4744-A2DF-5AE4FB76F1C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5.png"/><Relationship Id="rId10" Type="http://schemas.openxmlformats.org/officeDocument/2006/relationships/hyperlink" Target="https://www.youtube.com/channel/UCGtk5B_Q_fznEVCIJ3zpuyQ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s://machina.univ-lyon1.fr/index.php/resources-and-output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2.svg"/><Relationship Id="rId9" Type="http://schemas.openxmlformats.org/officeDocument/2006/relationships/hyperlink" Target="https://www.openlearning.com/courses/machine-learning-skills-for-ict-professionals/?cl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70.sv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3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s://machina.univ-lyon1.fr/index.php/resources-and-output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9.sv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4.png"/><Relationship Id="rId10" Type="http://schemas.openxmlformats.org/officeDocument/2006/relationships/image" Target="../media/image23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33283" y="0"/>
            <a:ext cx="12354717" cy="5687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64996"/>
            <a:ext cx="7232633" cy="2157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3606" y="9002922"/>
            <a:ext cx="4484394" cy="12840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59328" y="3918001"/>
            <a:ext cx="683625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2"/>
              </a:lnSpc>
              <a:spcBef>
                <a:spcPct val="0"/>
              </a:spcBef>
            </a:pPr>
            <a:r>
              <a:rPr lang="en-US" sz="3502" b="1" spc="49" dirty="0" err="1" smtClean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Abilitati</a:t>
            </a:r>
            <a:r>
              <a:rPr lang="en-US" sz="3502" b="1" spc="49" dirty="0" smtClean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2" b="1" spc="49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502" b="1" spc="49" dirty="0" err="1" smtClean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invatare</a:t>
            </a:r>
            <a:r>
              <a:rPr lang="en-US" sz="3502" b="1" spc="49" dirty="0" smtClean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automata </a:t>
            </a:r>
            <a:r>
              <a:rPr lang="en-US" sz="3502" b="1" spc="49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</a:t>
            </a:r>
            <a:r>
              <a:rPr lang="en-US" sz="3502" b="1" spc="49" dirty="0" err="1" smtClean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profesionistii</a:t>
            </a:r>
            <a:r>
              <a:rPr lang="en-US" sz="3502" b="1" spc="49" dirty="0" smtClean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2" b="1" spc="49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71572" y="6215070"/>
            <a:ext cx="15135398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 spc="243" dirty="0" smtClean="0">
                <a:solidFill>
                  <a:srgbClr val="20345E"/>
                </a:solidFill>
                <a:latin typeface="Montserrat Semi-Bold Bold"/>
              </a:rPr>
              <a:t>RAPORTUL DE PROGRES AL PROIECTULUI </a:t>
            </a:r>
            <a:r>
              <a:rPr lang="ro-RO" sz="5800" b="1" spc="243" dirty="0" smtClean="0">
                <a:solidFill>
                  <a:srgbClr val="20345E"/>
                </a:solidFill>
                <a:latin typeface="Montserrat Semi-Bold Bold"/>
              </a:rPr>
              <a:t>s</a:t>
            </a:r>
            <a:r>
              <a:rPr lang="en-US" sz="5800" spc="243" dirty="0" smtClean="0">
                <a:solidFill>
                  <a:srgbClr val="20345E"/>
                </a:solidFill>
                <a:latin typeface="Montserrat Semi-Bold Bold"/>
              </a:rPr>
              <a:t>I </a:t>
            </a:r>
            <a:r>
              <a:rPr lang="en-US" sz="5800" spc="243" dirty="0" smtClean="0">
                <a:solidFill>
                  <a:srgbClr val="20345E"/>
                </a:solidFill>
                <a:latin typeface="Montserrat Semi-Bold Bold"/>
              </a:rPr>
              <a:t>REZULTATELE CELUI DE-AL </a:t>
            </a:r>
            <a:r>
              <a:rPr lang="ro-RO" sz="5800" spc="243" dirty="0" smtClean="0">
                <a:solidFill>
                  <a:srgbClr val="20345E"/>
                </a:solidFill>
                <a:latin typeface="Montserrat Semi-Bold Bold"/>
              </a:rPr>
              <a:t>PATRULEA </a:t>
            </a:r>
            <a:r>
              <a:rPr lang="en-US" sz="5800" spc="243" dirty="0" smtClean="0">
                <a:solidFill>
                  <a:srgbClr val="20345E"/>
                </a:solidFill>
                <a:latin typeface="Montserrat Semi-Bold Bold"/>
              </a:rPr>
              <a:t>SEMESTRU</a:t>
            </a:r>
            <a:endParaRPr lang="en-US" sz="5800" spc="243" dirty="0">
              <a:solidFill>
                <a:srgbClr val="20345E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39746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454754"/>
            <a:ext cx="3977375" cy="5077739"/>
            <a:chOff x="0" y="0"/>
            <a:chExt cx="1526041" cy="1948229"/>
          </a:xfrm>
        </p:grpSpPr>
        <p:sp>
          <p:nvSpPr>
            <p:cNvPr id="3" name="Freeform 3"/>
            <p:cNvSpPr/>
            <p:nvPr/>
          </p:nvSpPr>
          <p:spPr>
            <a:xfrm>
              <a:off x="41910" y="43180"/>
              <a:ext cx="1477781" cy="1899969"/>
            </a:xfrm>
            <a:custGeom>
              <a:avLst/>
              <a:gdLst/>
              <a:ahLst/>
              <a:cxnLst/>
              <a:rect l="l" t="t" r="r" b="b"/>
              <a:pathLst>
                <a:path w="1477781" h="1899969">
                  <a:moveTo>
                    <a:pt x="0" y="0"/>
                  </a:moveTo>
                  <a:lnTo>
                    <a:pt x="1477781" y="0"/>
                  </a:lnTo>
                  <a:lnTo>
                    <a:pt x="1477781" y="1899969"/>
                  </a:lnTo>
                  <a:lnTo>
                    <a:pt x="0" y="189996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5560" y="35560"/>
              <a:ext cx="1490481" cy="1912669"/>
            </a:xfrm>
            <a:custGeom>
              <a:avLst/>
              <a:gdLst/>
              <a:ahLst/>
              <a:cxnLst/>
              <a:rect l="l" t="t" r="r" b="b"/>
              <a:pathLst>
                <a:path w="1490481" h="1912669">
                  <a:moveTo>
                    <a:pt x="1490481" y="1912669"/>
                  </a:moveTo>
                  <a:lnTo>
                    <a:pt x="0" y="1912669"/>
                  </a:lnTo>
                  <a:lnTo>
                    <a:pt x="0" y="0"/>
                  </a:lnTo>
                  <a:lnTo>
                    <a:pt x="1490480" y="0"/>
                  </a:lnTo>
                  <a:lnTo>
                    <a:pt x="1490480" y="1912669"/>
                  </a:lnTo>
                  <a:close/>
                  <a:moveTo>
                    <a:pt x="12700" y="1899969"/>
                  </a:moveTo>
                  <a:lnTo>
                    <a:pt x="1477780" y="1899969"/>
                  </a:lnTo>
                  <a:lnTo>
                    <a:pt x="1477780" y="12700"/>
                  </a:lnTo>
                  <a:lnTo>
                    <a:pt x="12700" y="12700"/>
                  </a:lnTo>
                  <a:lnTo>
                    <a:pt x="12700" y="1899969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77781" cy="1899969"/>
            </a:xfrm>
            <a:custGeom>
              <a:avLst/>
              <a:gdLst/>
              <a:ahLst/>
              <a:cxnLst/>
              <a:rect l="l" t="t" r="r" b="b"/>
              <a:pathLst>
                <a:path w="1477781" h="1899969">
                  <a:moveTo>
                    <a:pt x="0" y="0"/>
                  </a:moveTo>
                  <a:lnTo>
                    <a:pt x="1477781" y="0"/>
                  </a:lnTo>
                  <a:lnTo>
                    <a:pt x="1477781" y="1899969"/>
                  </a:lnTo>
                  <a:lnTo>
                    <a:pt x="0" y="18999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805448" y="4454754"/>
            <a:ext cx="3977375" cy="5077739"/>
            <a:chOff x="0" y="0"/>
            <a:chExt cx="1526041" cy="1948229"/>
          </a:xfrm>
        </p:grpSpPr>
        <p:sp>
          <p:nvSpPr>
            <p:cNvPr id="7" name="Freeform 7"/>
            <p:cNvSpPr/>
            <p:nvPr/>
          </p:nvSpPr>
          <p:spPr>
            <a:xfrm>
              <a:off x="41910" y="43180"/>
              <a:ext cx="1477781" cy="1899969"/>
            </a:xfrm>
            <a:custGeom>
              <a:avLst/>
              <a:gdLst/>
              <a:ahLst/>
              <a:cxnLst/>
              <a:rect l="l" t="t" r="r" b="b"/>
              <a:pathLst>
                <a:path w="1477781" h="1899969">
                  <a:moveTo>
                    <a:pt x="0" y="0"/>
                  </a:moveTo>
                  <a:lnTo>
                    <a:pt x="1477781" y="0"/>
                  </a:lnTo>
                  <a:lnTo>
                    <a:pt x="1477781" y="1899969"/>
                  </a:lnTo>
                  <a:lnTo>
                    <a:pt x="0" y="1899969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5560" y="35560"/>
              <a:ext cx="1490481" cy="1912669"/>
            </a:xfrm>
            <a:custGeom>
              <a:avLst/>
              <a:gdLst/>
              <a:ahLst/>
              <a:cxnLst/>
              <a:rect l="l" t="t" r="r" b="b"/>
              <a:pathLst>
                <a:path w="1490481" h="1912669">
                  <a:moveTo>
                    <a:pt x="1490481" y="1912669"/>
                  </a:moveTo>
                  <a:lnTo>
                    <a:pt x="0" y="1912669"/>
                  </a:lnTo>
                  <a:lnTo>
                    <a:pt x="0" y="0"/>
                  </a:lnTo>
                  <a:lnTo>
                    <a:pt x="1490480" y="0"/>
                  </a:lnTo>
                  <a:lnTo>
                    <a:pt x="1490480" y="1912669"/>
                  </a:lnTo>
                  <a:close/>
                  <a:moveTo>
                    <a:pt x="12700" y="1899969"/>
                  </a:moveTo>
                  <a:lnTo>
                    <a:pt x="1477780" y="1899969"/>
                  </a:lnTo>
                  <a:lnTo>
                    <a:pt x="1477780" y="12700"/>
                  </a:lnTo>
                  <a:lnTo>
                    <a:pt x="12700" y="12700"/>
                  </a:lnTo>
                  <a:lnTo>
                    <a:pt x="12700" y="1899969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477781" cy="1899969"/>
            </a:xfrm>
            <a:custGeom>
              <a:avLst/>
              <a:gdLst/>
              <a:ahLst/>
              <a:cxnLst/>
              <a:rect l="l" t="t" r="r" b="b"/>
              <a:pathLst>
                <a:path w="1477781" h="1899969">
                  <a:moveTo>
                    <a:pt x="0" y="0"/>
                  </a:moveTo>
                  <a:lnTo>
                    <a:pt x="1477781" y="0"/>
                  </a:lnTo>
                  <a:lnTo>
                    <a:pt x="1477781" y="1899969"/>
                  </a:lnTo>
                  <a:lnTo>
                    <a:pt x="0" y="189996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582196" y="5216409"/>
            <a:ext cx="7177217" cy="4316084"/>
            <a:chOff x="0" y="0"/>
            <a:chExt cx="2726550" cy="1639635"/>
          </a:xfrm>
        </p:grpSpPr>
        <p:sp>
          <p:nvSpPr>
            <p:cNvPr id="11" name="Freeform 11"/>
            <p:cNvSpPr/>
            <p:nvPr/>
          </p:nvSpPr>
          <p:spPr>
            <a:xfrm>
              <a:off x="41910" y="43180"/>
              <a:ext cx="2678290" cy="1591375"/>
            </a:xfrm>
            <a:custGeom>
              <a:avLst/>
              <a:gdLst/>
              <a:ahLst/>
              <a:cxnLst/>
              <a:rect l="l" t="t" r="r" b="b"/>
              <a:pathLst>
                <a:path w="2678290" h="1591375">
                  <a:moveTo>
                    <a:pt x="0" y="0"/>
                  </a:moveTo>
                  <a:lnTo>
                    <a:pt x="2678290" y="0"/>
                  </a:lnTo>
                  <a:lnTo>
                    <a:pt x="2678290" y="1591375"/>
                  </a:lnTo>
                  <a:lnTo>
                    <a:pt x="0" y="159137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5560" y="35560"/>
              <a:ext cx="2690990" cy="1604075"/>
            </a:xfrm>
            <a:custGeom>
              <a:avLst/>
              <a:gdLst/>
              <a:ahLst/>
              <a:cxnLst/>
              <a:rect l="l" t="t" r="r" b="b"/>
              <a:pathLst>
                <a:path w="2690990" h="1604075">
                  <a:moveTo>
                    <a:pt x="2690990" y="1604075"/>
                  </a:moveTo>
                  <a:lnTo>
                    <a:pt x="0" y="1604075"/>
                  </a:lnTo>
                  <a:lnTo>
                    <a:pt x="0" y="0"/>
                  </a:lnTo>
                  <a:lnTo>
                    <a:pt x="2690990" y="0"/>
                  </a:lnTo>
                  <a:lnTo>
                    <a:pt x="2690990" y="1604075"/>
                  </a:lnTo>
                  <a:close/>
                  <a:moveTo>
                    <a:pt x="12700" y="1591375"/>
                  </a:moveTo>
                  <a:lnTo>
                    <a:pt x="2678290" y="1591375"/>
                  </a:lnTo>
                  <a:lnTo>
                    <a:pt x="2678290" y="12700"/>
                  </a:lnTo>
                  <a:lnTo>
                    <a:pt x="12700" y="12700"/>
                  </a:lnTo>
                  <a:lnTo>
                    <a:pt x="12700" y="159137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678290" cy="1591375"/>
            </a:xfrm>
            <a:custGeom>
              <a:avLst/>
              <a:gdLst/>
              <a:ahLst/>
              <a:cxnLst/>
              <a:rect l="l" t="t" r="r" b="b"/>
              <a:pathLst>
                <a:path w="2678290" h="1591375">
                  <a:moveTo>
                    <a:pt x="0" y="0"/>
                  </a:moveTo>
                  <a:lnTo>
                    <a:pt x="2678290" y="0"/>
                  </a:lnTo>
                  <a:lnTo>
                    <a:pt x="2678290" y="1591375"/>
                  </a:lnTo>
                  <a:lnTo>
                    <a:pt x="0" y="15913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b="5492"/>
          <a:stretch>
            <a:fillRect/>
          </a:stretch>
        </p:blipFill>
        <p:spPr>
          <a:xfrm>
            <a:off x="1262350" y="4563034"/>
            <a:ext cx="3510075" cy="4683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1455" y="4608698"/>
            <a:ext cx="3385362" cy="47698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49713" y="5491149"/>
            <a:ext cx="6642184" cy="376660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0" y="818140"/>
            <a:ext cx="18435077" cy="421120"/>
            <a:chOff x="0" y="0"/>
            <a:chExt cx="6671512" cy="152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-147077" y="10074760"/>
            <a:ext cx="18582155" cy="424480"/>
            <a:chOff x="0" y="0"/>
            <a:chExt cx="6671512" cy="152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345546" y="3802701"/>
            <a:ext cx="1801423" cy="95475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44013" y="-1194749"/>
            <a:ext cx="3261400" cy="30861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663365" y="-1194749"/>
            <a:ext cx="3261400" cy="30861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29326" y="2577151"/>
            <a:ext cx="5576122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Orientari pentru integrarea VET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513300" y="-1194749"/>
            <a:ext cx="3261400" cy="30861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7143736" y="500030"/>
            <a:ext cx="1068351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latin typeface="Montserrat Semi-Bold Bold"/>
              </a:rPr>
              <a:t>STADIUL ACTIVITATILOR</a:t>
            </a:r>
            <a:endParaRPr lang="en-US" sz="6000" spc="252" dirty="0">
              <a:latin typeface="Montserrat Semi-Bold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006075" y="2577151"/>
            <a:ext cx="5576122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 </a:t>
            </a:r>
            <a:r>
              <a:rPr lang="en-US" sz="3500" u="sng" spc="147" dirty="0" err="1" smtClean="0">
                <a:solidFill>
                  <a:srgbClr val="000000"/>
                </a:solidFill>
                <a:latin typeface="Montserrat Classic"/>
                <a:hlinkClick r:id="rId9"/>
              </a:rPr>
              <a:t>Infrastructur</a:t>
            </a: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i </a:t>
            </a:r>
          </a:p>
          <a:p>
            <a:pPr algn="ctr">
              <a:lnSpc>
                <a:spcPts val="4900"/>
              </a:lnSpc>
            </a:pP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VOOC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71018" y="2577151"/>
            <a:ext cx="575048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u="sng" spc="147" dirty="0" smtClean="0">
                <a:solidFill>
                  <a:srgbClr val="000000"/>
                </a:solidFill>
                <a:latin typeface="Montserrat Classic"/>
                <a:hlinkClick r:id="rId10"/>
              </a:rPr>
              <a:t>Video </a:t>
            </a: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10"/>
              </a:rPr>
              <a:t>pe</a:t>
            </a:r>
            <a:r>
              <a:rPr lang="en-US" sz="3500" u="sng" spc="147" dirty="0" smtClean="0">
                <a:solidFill>
                  <a:srgbClr val="000000"/>
                </a:solidFill>
                <a:latin typeface="Montserrat Classic"/>
                <a:hlinkClick r:id="rId10"/>
              </a:rPr>
              <a:t> </a:t>
            </a:r>
            <a:r>
              <a:rPr lang="en-US" sz="3500" u="sng" spc="147" dirty="0">
                <a:solidFill>
                  <a:srgbClr val="000000"/>
                </a:solidFill>
                <a:latin typeface="Montserrat Classic"/>
                <a:hlinkClick r:id="rId10"/>
              </a:rPr>
              <a:t>YouTube</a:t>
            </a:r>
            <a:endParaRPr lang="en-US" sz="3500" u="sng" spc="147" dirty="0">
              <a:solidFill>
                <a:srgbClr val="000000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7256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6200000" flipH="1">
            <a:off x="48447" y="4106391"/>
            <a:ext cx="6127114" cy="606027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 flipH="1">
            <a:off x="8071625" y="-174793"/>
            <a:ext cx="10519171" cy="104044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72282" y="5594299"/>
            <a:ext cx="5775688" cy="36603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95841" y="5296607"/>
            <a:ext cx="7328570" cy="47513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909353">
            <a:off x="8907540" y="7870534"/>
            <a:ext cx="2033742" cy="46429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134832" y="6369133"/>
            <a:ext cx="6323730" cy="34671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072958" y="7000888"/>
            <a:ext cx="457203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sz="2400" b="1" dirty="0" smtClean="0"/>
              <a:t>Nu </a:t>
            </a:r>
            <a:r>
              <a:rPr lang="ro-RO" sz="2400" b="1" dirty="0" err="1" smtClean="0"/>
              <a:t>ratati</a:t>
            </a:r>
            <a:r>
              <a:rPr lang="ro-RO" sz="2400" b="1" dirty="0" smtClean="0"/>
              <a:t> </a:t>
            </a:r>
            <a:r>
              <a:rPr lang="ro-RO" sz="2400" b="1" dirty="0" smtClean="0"/>
              <a:t>ocazia de a </a:t>
            </a:r>
            <a:r>
              <a:rPr lang="ro-RO" sz="2400" b="1" dirty="0" smtClean="0"/>
              <a:t>va </a:t>
            </a:r>
            <a:r>
              <a:rPr lang="ro-RO" sz="2400" b="1" dirty="0" err="1" smtClean="0"/>
              <a:t>alatura</a:t>
            </a:r>
            <a:r>
              <a:rPr lang="ro-RO" sz="2400" b="1" dirty="0" smtClean="0"/>
              <a:t> </a:t>
            </a:r>
            <a:r>
              <a:rPr lang="ro-RO" sz="2400" b="1" dirty="0" smtClean="0"/>
              <a:t>unei </a:t>
            </a:r>
            <a:r>
              <a:rPr lang="ro-RO" sz="2400" b="1" dirty="0" err="1" smtClean="0"/>
              <a:t>comunitati</a:t>
            </a:r>
            <a:r>
              <a:rPr lang="ro-RO" sz="2400" b="1" dirty="0" smtClean="0"/>
              <a:t> in </a:t>
            </a:r>
            <a:r>
              <a:rPr lang="ro-RO" sz="2400" b="1" dirty="0" err="1" smtClean="0"/>
              <a:t>crestere</a:t>
            </a:r>
            <a:r>
              <a:rPr lang="ro-RO" sz="2400" b="1" dirty="0" smtClean="0"/>
              <a:t> </a:t>
            </a:r>
            <a:r>
              <a:rPr lang="ro-RO" sz="2400" b="1" dirty="0" smtClean="0"/>
              <a:t>de </a:t>
            </a:r>
            <a:r>
              <a:rPr lang="ro-RO" sz="2400" b="1" dirty="0" err="1" smtClean="0"/>
              <a:t>profesionisti</a:t>
            </a:r>
            <a:r>
              <a:rPr lang="ro-RO" sz="2400" b="1" dirty="0" smtClean="0"/>
              <a:t> </a:t>
            </a:r>
            <a:r>
              <a:rPr lang="ro-RO" sz="2400" b="1" dirty="0" smtClean="0"/>
              <a:t>TIC </a:t>
            </a:r>
            <a:r>
              <a:rPr lang="ro-RO" sz="2400" b="1" dirty="0" smtClean="0"/>
              <a:t>si </a:t>
            </a:r>
            <a:r>
              <a:rPr lang="ro-RO" sz="2400" b="1" dirty="0" smtClean="0"/>
              <a:t>de a </a:t>
            </a:r>
            <a:r>
              <a:rPr lang="ro-RO" sz="2400" b="1" dirty="0" err="1" smtClean="0"/>
              <a:t>obtine</a:t>
            </a:r>
            <a:r>
              <a:rPr lang="ro-RO" sz="2400" b="1" dirty="0" smtClean="0"/>
              <a:t> </a:t>
            </a:r>
            <a:r>
              <a:rPr lang="ro-RO" sz="2400" b="1" dirty="0" smtClean="0"/>
              <a:t>un certificat de absolvire. </a:t>
            </a:r>
            <a:r>
              <a:rPr lang="ro-RO" sz="2400" b="1" dirty="0" err="1" smtClean="0"/>
              <a:t>Inscrieti</a:t>
            </a:r>
            <a:r>
              <a:rPr lang="ro-RO" sz="2400" b="1" dirty="0" smtClean="0"/>
              <a:t>-va </a:t>
            </a:r>
            <a:r>
              <a:rPr lang="ro-RO" sz="2400" b="1" dirty="0" smtClean="0"/>
              <a:t>acum la </a:t>
            </a:r>
            <a:r>
              <a:rPr lang="ro-RO" sz="2400" b="1" dirty="0" err="1" smtClean="0"/>
              <a:t>urmatorul</a:t>
            </a:r>
            <a:r>
              <a:rPr lang="ro-RO" sz="2400" b="1" dirty="0" smtClean="0"/>
              <a:t> </a:t>
            </a:r>
            <a:r>
              <a:rPr lang="ro-RO" sz="2400" b="1" dirty="0" smtClean="0">
                <a:hlinkClick r:id="rId9"/>
              </a:rPr>
              <a:t>link</a:t>
            </a:r>
            <a:r>
              <a:rPr lang="ro-RO" sz="2400" b="1" dirty="0" smtClean="0"/>
              <a:t>. </a:t>
            </a:r>
            <a:r>
              <a:rPr lang="ro-RO" sz="2400" b="1" dirty="0" err="1" smtClean="0"/>
              <a:t>inregistrarea</a:t>
            </a:r>
            <a:r>
              <a:rPr lang="ro-RO" sz="2400" b="1" dirty="0" smtClean="0"/>
              <a:t> </a:t>
            </a:r>
            <a:r>
              <a:rPr lang="ro-RO" sz="2400" b="1" dirty="0" smtClean="0"/>
              <a:t>este complet </a:t>
            </a:r>
            <a:r>
              <a:rPr lang="ro-RO" sz="2400" b="1" dirty="0" smtClean="0"/>
              <a:t>gratuita</a:t>
            </a:r>
            <a:endParaRPr lang="en-US" sz="2400" b="1" spc="155" dirty="0">
              <a:solidFill>
                <a:srgbClr val="20345E"/>
              </a:solidFill>
              <a:latin typeface="Montserrat Class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5991" y="695323"/>
            <a:ext cx="16684177" cy="95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en-US" sz="5999" spc="251" dirty="0" smtClean="0">
                <a:solidFill>
                  <a:srgbClr val="20345E"/>
                </a:solidFill>
                <a:latin typeface="Montserrat Classic Bold"/>
              </a:rPr>
              <a:t>CURS</a:t>
            </a:r>
            <a:r>
              <a:rPr lang="ro-RO" sz="5999" spc="251" dirty="0" smtClean="0">
                <a:solidFill>
                  <a:srgbClr val="20345E"/>
                </a:solidFill>
                <a:latin typeface="Montserrat Classic Bold"/>
              </a:rPr>
              <a:t> </a:t>
            </a:r>
            <a:r>
              <a:rPr lang="en-US" sz="5999" spc="251" dirty="0" smtClean="0">
                <a:solidFill>
                  <a:srgbClr val="20345E"/>
                </a:solidFill>
                <a:latin typeface="Montserrat Classic Bold"/>
              </a:rPr>
              <a:t>ONLINE</a:t>
            </a:r>
            <a:r>
              <a:rPr lang="ro-RO" sz="5999" spc="251" dirty="0" smtClean="0">
                <a:solidFill>
                  <a:srgbClr val="20345E"/>
                </a:solidFill>
                <a:latin typeface="Montserrat Classic Bold"/>
              </a:rPr>
              <a:t> </a:t>
            </a:r>
            <a:r>
              <a:rPr lang="en-US" sz="5999" spc="251" dirty="0" smtClean="0">
                <a:solidFill>
                  <a:srgbClr val="20345E"/>
                </a:solidFill>
                <a:latin typeface="Montserrat Classic Bold"/>
              </a:rPr>
              <a:t>PILOT </a:t>
            </a:r>
            <a:endParaRPr lang="en-US" sz="5999" spc="251" dirty="0">
              <a:solidFill>
                <a:srgbClr val="20345E"/>
              </a:solidFill>
              <a:latin typeface="Montserrat Classic 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3343" y="2389501"/>
            <a:ext cx="1546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 smtClean="0"/>
              <a:t>Curriculumul ARIS a fost pilotat online </a:t>
            </a:r>
            <a:r>
              <a:rPr lang="ro-RO" sz="2800" dirty="0" smtClean="0"/>
              <a:t>in </a:t>
            </a:r>
            <a:r>
              <a:rPr lang="ro-RO" sz="2800" dirty="0" smtClean="0"/>
              <a:t>perioada 9 mai - 1 iulie 2022, cu participarea </a:t>
            </a:r>
            <a:r>
              <a:rPr lang="ro-RO" sz="2800" dirty="0" smtClean="0"/>
              <a:t>efectiva </a:t>
            </a:r>
            <a:r>
              <a:rPr lang="ro-RO" sz="2800" dirty="0" smtClean="0"/>
              <a:t>a grupurilor </a:t>
            </a:r>
            <a:r>
              <a:rPr lang="ro-RO" sz="2800" dirty="0" err="1" smtClean="0"/>
              <a:t>tinta</a:t>
            </a:r>
            <a:r>
              <a:rPr lang="ro-RO" sz="2800" dirty="0" smtClean="0"/>
              <a:t> si </a:t>
            </a:r>
            <a:r>
              <a:rPr lang="ro-RO" sz="2800" dirty="0" smtClean="0"/>
              <a:t>având scopul general de a evalua valoarea </a:t>
            </a:r>
            <a:r>
              <a:rPr lang="ro-RO" sz="2800" dirty="0" err="1" smtClean="0"/>
              <a:t>educationala</a:t>
            </a:r>
            <a:r>
              <a:rPr lang="ro-RO" sz="2800" dirty="0" smtClean="0"/>
              <a:t> </a:t>
            </a:r>
            <a:r>
              <a:rPr lang="ro-RO" sz="2800" dirty="0" smtClean="0"/>
              <a:t>a materialelor de </a:t>
            </a:r>
            <a:r>
              <a:rPr lang="ro-RO" sz="2800" dirty="0" err="1" smtClean="0"/>
              <a:t>invatare</a:t>
            </a:r>
            <a:r>
              <a:rPr lang="ro-RO" sz="2800" dirty="0" smtClean="0"/>
              <a:t> </a:t>
            </a:r>
            <a:r>
              <a:rPr lang="ro-RO" sz="2800" dirty="0" smtClean="0"/>
              <a:t>dezvoltate. </a:t>
            </a:r>
            <a:r>
              <a:rPr lang="ro-RO" sz="2800" dirty="0" smtClean="0"/>
              <a:t>in </a:t>
            </a:r>
            <a:r>
              <a:rPr lang="ro-RO" sz="2800" dirty="0" smtClean="0"/>
              <a:t>total, 156 de </a:t>
            </a:r>
            <a:r>
              <a:rPr lang="ro-RO" sz="2800" dirty="0" err="1" smtClean="0"/>
              <a:t>cursanti</a:t>
            </a:r>
            <a:r>
              <a:rPr lang="ro-RO" sz="2800" dirty="0" smtClean="0"/>
              <a:t> </a:t>
            </a:r>
            <a:r>
              <a:rPr lang="ro-RO" sz="2800" dirty="0" smtClean="0"/>
              <a:t>din 8 </a:t>
            </a:r>
            <a:r>
              <a:rPr lang="ro-RO" sz="2800" dirty="0" smtClean="0"/>
              <a:t>tari </a:t>
            </a:r>
            <a:r>
              <a:rPr lang="ro-RO" sz="2800" dirty="0" smtClean="0"/>
              <a:t>s-au </a:t>
            </a:r>
            <a:r>
              <a:rPr lang="ro-RO" sz="2800" dirty="0" err="1" smtClean="0"/>
              <a:t>inscris</a:t>
            </a:r>
            <a:r>
              <a:rPr lang="ro-RO" sz="2800" dirty="0" smtClean="0"/>
              <a:t> </a:t>
            </a:r>
            <a:r>
              <a:rPr lang="ro-RO" sz="2800" dirty="0" smtClean="0"/>
              <a:t>la MACHINA MOOC, asistând la prezentarea materialelor de </a:t>
            </a:r>
            <a:r>
              <a:rPr lang="ro-RO" sz="2800" dirty="0" err="1" smtClean="0"/>
              <a:t>invatare</a:t>
            </a:r>
            <a:r>
              <a:rPr lang="ro-RO" sz="2800" dirty="0" smtClean="0"/>
              <a:t> </a:t>
            </a:r>
            <a:r>
              <a:rPr lang="ro-RO" sz="2800" dirty="0" smtClean="0"/>
              <a:t>cu o </a:t>
            </a:r>
            <a:r>
              <a:rPr lang="ro-RO" sz="2800" dirty="0" smtClean="0"/>
              <a:t>durata </a:t>
            </a:r>
            <a:r>
              <a:rPr lang="ro-RO" sz="2800" dirty="0" smtClean="0"/>
              <a:t>de 500 de ore. </a:t>
            </a:r>
            <a:r>
              <a:rPr lang="ro-RO" sz="2800" dirty="0" smtClean="0"/>
              <a:t>in </a:t>
            </a:r>
            <a:r>
              <a:rPr lang="ro-RO" sz="2800" dirty="0" smtClean="0"/>
              <a:t>ansamblu, procesul a </a:t>
            </a:r>
            <a:r>
              <a:rPr lang="ro-RO" sz="2800" dirty="0" err="1" smtClean="0"/>
              <a:t>inregistrat</a:t>
            </a:r>
            <a:r>
              <a:rPr lang="ro-RO" sz="2800" dirty="0" smtClean="0"/>
              <a:t> </a:t>
            </a:r>
            <a:r>
              <a:rPr lang="ro-RO" sz="2800" dirty="0" smtClean="0"/>
              <a:t>atitudini </a:t>
            </a:r>
            <a:r>
              <a:rPr lang="ro-RO" sz="2800" dirty="0" smtClean="0"/>
              <a:t>si </a:t>
            </a:r>
            <a:r>
              <a:rPr lang="ro-RO" sz="2800" dirty="0" smtClean="0"/>
              <a:t>comentarii pozitive cu privire la valoarea </a:t>
            </a:r>
            <a:r>
              <a:rPr lang="ro-RO" sz="2800" dirty="0" err="1" smtClean="0"/>
              <a:t>educationala</a:t>
            </a:r>
            <a:r>
              <a:rPr lang="ro-RO" sz="2800" dirty="0" smtClean="0"/>
              <a:t>, </a:t>
            </a:r>
            <a:r>
              <a:rPr lang="ro-RO" sz="2800" dirty="0" smtClean="0"/>
              <a:t>exhaustivitatea </a:t>
            </a:r>
            <a:r>
              <a:rPr lang="ro-RO" sz="2800" dirty="0" smtClean="0"/>
              <a:t>si </a:t>
            </a:r>
            <a:r>
              <a:rPr lang="ro-RO" sz="2800" dirty="0" smtClean="0"/>
              <a:t>utilitatea curriculum-ului </a:t>
            </a:r>
            <a:r>
              <a:rPr lang="ro-RO" sz="2800" dirty="0" smtClean="0"/>
              <a:t>si </a:t>
            </a:r>
            <a:r>
              <a:rPr lang="ro-RO" sz="2800" dirty="0" smtClean="0"/>
              <a:t>resurselor MACHINA.</a:t>
            </a:r>
            <a:endParaRPr lang="de-DE" sz="2400" dirty="0"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0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7077" y="9600882"/>
            <a:ext cx="18582155" cy="898357"/>
            <a:chOff x="0" y="0"/>
            <a:chExt cx="6671512" cy="322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322535"/>
            </a:xfrm>
            <a:custGeom>
              <a:avLst/>
              <a:gdLst/>
              <a:ahLst/>
              <a:cxnLst/>
              <a:rect l="l" t="t" r="r" b="b"/>
              <a:pathLst>
                <a:path w="6671512" h="322535">
                  <a:moveTo>
                    <a:pt x="0" y="0"/>
                  </a:moveTo>
                  <a:lnTo>
                    <a:pt x="6671512" y="0"/>
                  </a:lnTo>
                  <a:lnTo>
                    <a:pt x="6671512" y="322535"/>
                  </a:lnTo>
                  <a:lnTo>
                    <a:pt x="0" y="32253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518901" y="3968603"/>
            <a:ext cx="7348070" cy="5899701"/>
            <a:chOff x="0" y="0"/>
            <a:chExt cx="7467600" cy="59956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273755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20345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895" r="-895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41391" y="425441"/>
            <a:ext cx="19517205" cy="120651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3465195"/>
            <a:ext cx="9026806" cy="527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ro-RO" sz="3600" b="1" dirty="0" smtClean="0"/>
              <a:t>in </a:t>
            </a:r>
            <a:r>
              <a:rPr lang="ro-RO" sz="3600" b="1" dirty="0" smtClean="0"/>
              <a:t>cadrul </a:t>
            </a:r>
            <a:r>
              <a:rPr lang="ro-RO" sz="3600" b="1" dirty="0" err="1" smtClean="0"/>
              <a:t>intâlnirii</a:t>
            </a:r>
            <a:r>
              <a:rPr lang="ro-RO" sz="3600" b="1" dirty="0" smtClean="0"/>
              <a:t>, partenerii au discutat despre </a:t>
            </a:r>
            <a:r>
              <a:rPr lang="ro-RO" sz="3600" b="1" dirty="0" err="1" smtClean="0"/>
              <a:t>activitatile</a:t>
            </a:r>
            <a:r>
              <a:rPr lang="ro-RO" sz="3600" b="1" dirty="0" smtClean="0"/>
              <a:t> </a:t>
            </a:r>
            <a:r>
              <a:rPr lang="ro-RO" sz="3600" b="1" dirty="0" smtClean="0"/>
              <a:t>finalizate </a:t>
            </a:r>
            <a:r>
              <a:rPr lang="ro-RO" sz="3600" b="1" dirty="0" smtClean="0"/>
              <a:t>in </a:t>
            </a:r>
            <a:r>
              <a:rPr lang="ro-RO" sz="3600" b="1" dirty="0" smtClean="0"/>
              <a:t>semestrul 3 </a:t>
            </a:r>
            <a:r>
              <a:rPr lang="ro-RO" sz="3600" b="1" dirty="0" smtClean="0"/>
              <a:t>si </a:t>
            </a:r>
            <a:r>
              <a:rPr lang="ro-RO" sz="3600" b="1" dirty="0" smtClean="0"/>
              <a:t>despre cele planificate pentru perioada </a:t>
            </a:r>
            <a:r>
              <a:rPr lang="ro-RO" sz="3600" b="1" dirty="0" err="1" smtClean="0"/>
              <a:t>urmatoare</a:t>
            </a:r>
            <a:r>
              <a:rPr lang="ro-RO" sz="3600" b="1" dirty="0" smtClean="0"/>
              <a:t>. Planul de lucru a fost discutat </a:t>
            </a:r>
            <a:r>
              <a:rPr lang="ro-RO" sz="3600" b="1" dirty="0" smtClean="0"/>
              <a:t>si </a:t>
            </a:r>
            <a:r>
              <a:rPr lang="ro-RO" sz="3600" b="1" dirty="0" smtClean="0"/>
              <a:t>convenit, precum </a:t>
            </a:r>
            <a:r>
              <a:rPr lang="ro-RO" sz="3600" b="1" dirty="0" smtClean="0"/>
              <a:t>si </a:t>
            </a:r>
            <a:r>
              <a:rPr lang="ro-RO" sz="3600" b="1" dirty="0" smtClean="0"/>
              <a:t>progresul </a:t>
            </a:r>
            <a:r>
              <a:rPr lang="ro-RO" sz="3600" b="1" dirty="0" smtClean="0"/>
              <a:t>in </a:t>
            </a:r>
            <a:r>
              <a:rPr lang="ro-RO" sz="3600" b="1" dirty="0" smtClean="0"/>
              <a:t>ceea ce </a:t>
            </a:r>
            <a:r>
              <a:rPr lang="ro-RO" sz="3600" b="1" dirty="0" err="1" smtClean="0"/>
              <a:t>priveste</a:t>
            </a:r>
            <a:r>
              <a:rPr lang="ro-RO" sz="3600" b="1" dirty="0" smtClean="0"/>
              <a:t> </a:t>
            </a:r>
            <a:r>
              <a:rPr lang="ro-RO" sz="3600" b="1" dirty="0" smtClean="0"/>
              <a:t>infrastructurile VOOC. Partenerii au luat </a:t>
            </a:r>
            <a:r>
              <a:rPr lang="ro-RO" sz="3600" b="1" dirty="0" smtClean="0"/>
              <a:t>in </a:t>
            </a:r>
            <a:r>
              <a:rPr lang="ro-RO" sz="3600" b="1" dirty="0" smtClean="0"/>
              <a:t>considerare, de asemenea, cele mai importante </a:t>
            </a:r>
            <a:r>
              <a:rPr lang="ro-RO" sz="3600" b="1" dirty="0" err="1" smtClean="0"/>
              <a:t>specificatii</a:t>
            </a:r>
            <a:r>
              <a:rPr lang="ro-RO" sz="3600" b="1" dirty="0" smtClean="0"/>
              <a:t> </a:t>
            </a:r>
            <a:r>
              <a:rPr lang="ro-RO" sz="3600" b="1" dirty="0" smtClean="0"/>
              <a:t>tehnice solicitate </a:t>
            </a:r>
            <a:r>
              <a:rPr lang="ro-RO" sz="3600" b="1" dirty="0" err="1" smtClean="0"/>
              <a:t>potentialei</a:t>
            </a:r>
            <a:r>
              <a:rPr lang="ro-RO" sz="3600" b="1" dirty="0" smtClean="0"/>
              <a:t> </a:t>
            </a:r>
            <a:r>
              <a:rPr lang="ro-RO" sz="3600" b="1" dirty="0" smtClean="0"/>
              <a:t>platforme online.</a:t>
            </a:r>
            <a:endParaRPr lang="en-US" sz="3300" b="1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5123" y="461962"/>
            <a:ext cx="16684177" cy="1019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A 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4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-A 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I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NT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LNIRE DE PROIECT 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2148522"/>
            <a:ext cx="1623060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ro-RO" sz="3600" b="1" dirty="0" smtClean="0"/>
              <a:t>Din cauza </a:t>
            </a:r>
            <a:r>
              <a:rPr lang="ro-RO" sz="3600" b="1" dirty="0" err="1" smtClean="0"/>
              <a:t>restrictiilor</a:t>
            </a:r>
            <a:r>
              <a:rPr lang="ro-RO" sz="3600" b="1" dirty="0" smtClean="0"/>
              <a:t> </a:t>
            </a:r>
            <a:r>
              <a:rPr lang="ro-RO" sz="3600" b="1" dirty="0" smtClean="0"/>
              <a:t>provocate de Coronavirus, a patra </a:t>
            </a:r>
            <a:r>
              <a:rPr lang="ro-RO" sz="3600" b="1" dirty="0" err="1" smtClean="0"/>
              <a:t>intâlnire</a:t>
            </a:r>
            <a:r>
              <a:rPr lang="ro-RO" sz="3600" b="1" dirty="0" smtClean="0"/>
              <a:t> </a:t>
            </a:r>
            <a:r>
              <a:rPr lang="ro-RO" sz="3600" b="1" dirty="0" smtClean="0"/>
              <a:t>de proiect MACHINA a fost </a:t>
            </a:r>
            <a:r>
              <a:rPr lang="ro-RO" sz="3600" b="1" dirty="0" smtClean="0"/>
              <a:t>organizata </a:t>
            </a:r>
            <a:r>
              <a:rPr lang="ro-RO" sz="3600" b="1" dirty="0" smtClean="0"/>
              <a:t>virtual folosind platforma Zoom pe 7 aprilie 2022.</a:t>
            </a:r>
            <a:endParaRPr lang="en-US" sz="3300" b="1" spc="138" dirty="0">
              <a:solidFill>
                <a:srgbClr val="000000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88074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14">
            <a:extLst>
              <a:ext uri="{FF2B5EF4-FFF2-40B4-BE49-F238E27FC236}">
                <a16:creationId xmlns:a16="http://schemas.microsoft.com/office/drawing/2014/main" id="{35FA4235-DDED-BE4F-FAD7-181F7BE57A50}"/>
              </a:ext>
            </a:extLst>
          </p:cNvPr>
          <p:cNvSpPr/>
          <p:nvPr/>
        </p:nvSpPr>
        <p:spPr>
          <a:xfrm>
            <a:off x="3369991" y="8727218"/>
            <a:ext cx="1029522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0822" y="628843"/>
            <a:ext cx="15598478" cy="99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  <a:spcBef>
                <a:spcPct val="0"/>
              </a:spcBef>
            </a:pPr>
            <a:r>
              <a:rPr lang="it-IT" sz="5999" dirty="0" smtClean="0">
                <a:solidFill>
                  <a:srgbClr val="273755"/>
                </a:solidFill>
                <a:latin typeface="Montserrat Semi-Bold Bold"/>
              </a:rPr>
              <a:t>PRINCIPALELE SARCINI PROGRAMATE</a:t>
            </a:r>
            <a:endParaRPr lang="en-US" sz="5999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id="{794C0B89-EDC5-7248-E7E5-96B40DCEBB60}"/>
              </a:ext>
            </a:extLst>
          </p:cNvPr>
          <p:cNvSpPr/>
          <p:nvPr/>
        </p:nvSpPr>
        <p:spPr>
          <a:xfrm>
            <a:off x="12649200" y="8660072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03EFAA57-81FF-CBC5-842B-5C2F3DAC9FCE}"/>
              </a:ext>
            </a:extLst>
          </p:cNvPr>
          <p:cNvSpPr/>
          <p:nvPr/>
        </p:nvSpPr>
        <p:spPr>
          <a:xfrm>
            <a:off x="12496800" y="3364842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1DFDA569-87C4-0DBA-DF75-60D67AB3B75B}"/>
              </a:ext>
            </a:extLst>
          </p:cNvPr>
          <p:cNvGrpSpPr/>
          <p:nvPr/>
        </p:nvGrpSpPr>
        <p:grpSpPr>
          <a:xfrm>
            <a:off x="5753213" y="2557606"/>
            <a:ext cx="7294066" cy="1799433"/>
            <a:chOff x="0" y="0"/>
            <a:chExt cx="8951801" cy="2265031"/>
          </a:xfrm>
        </p:grpSpPr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B8A32C52-2CC4-700F-8C4E-B72264EB875A}"/>
                </a:ext>
              </a:extLst>
            </p:cNvPr>
            <p:cNvSpPr/>
            <p:nvPr/>
          </p:nvSpPr>
          <p:spPr>
            <a:xfrm>
              <a:off x="0" y="0"/>
              <a:ext cx="8951801" cy="2265032"/>
            </a:xfrm>
            <a:custGeom>
              <a:avLst/>
              <a:gdLst/>
              <a:ahLst/>
              <a:cxnLst/>
              <a:rect l="l" t="t" r="r" b="b"/>
              <a:pathLst>
                <a:path w="8951801" h="2265032">
                  <a:moveTo>
                    <a:pt x="0" y="0"/>
                  </a:moveTo>
                  <a:lnTo>
                    <a:pt x="8951801" y="0"/>
                  </a:lnTo>
                  <a:lnTo>
                    <a:pt x="8951801" y="2265032"/>
                  </a:lnTo>
                  <a:lnTo>
                    <a:pt x="0" y="2265032"/>
                  </a:lnTo>
                  <a:close/>
                </a:path>
              </a:pathLst>
            </a:custGeom>
            <a:solidFill>
              <a:srgbClr val="C86464"/>
            </a:solidFill>
          </p:spPr>
        </p:sp>
      </p:grpSp>
      <p:grpSp>
        <p:nvGrpSpPr>
          <p:cNvPr id="30" name="Group 5">
            <a:extLst>
              <a:ext uri="{FF2B5EF4-FFF2-40B4-BE49-F238E27FC236}">
                <a16:creationId xmlns:a16="http://schemas.microsoft.com/office/drawing/2014/main" id="{8A4E3B67-DDDA-C70C-F870-4D2355ACCE39}"/>
              </a:ext>
            </a:extLst>
          </p:cNvPr>
          <p:cNvGrpSpPr/>
          <p:nvPr/>
        </p:nvGrpSpPr>
        <p:grpSpPr>
          <a:xfrm>
            <a:off x="3908564" y="5245381"/>
            <a:ext cx="1938374" cy="1663733"/>
            <a:chOff x="0" y="0"/>
            <a:chExt cx="1738401" cy="149209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5EE025D0-E331-A6C3-E687-49C4CBD5CB37}"/>
                </a:ext>
              </a:extLst>
            </p:cNvPr>
            <p:cNvSpPr/>
            <p:nvPr/>
          </p:nvSpPr>
          <p:spPr>
            <a:xfrm>
              <a:off x="0" y="0"/>
              <a:ext cx="1738401" cy="1492093"/>
            </a:xfrm>
            <a:custGeom>
              <a:avLst/>
              <a:gdLst/>
              <a:ahLst/>
              <a:cxnLst/>
              <a:rect l="l" t="t" r="r" b="b"/>
              <a:pathLst>
                <a:path w="1738401" h="1492093">
                  <a:moveTo>
                    <a:pt x="0" y="0"/>
                  </a:moveTo>
                  <a:lnTo>
                    <a:pt x="1738401" y="0"/>
                  </a:lnTo>
                  <a:lnTo>
                    <a:pt x="1738401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32" name="AutoShape 7">
            <a:extLst>
              <a:ext uri="{FF2B5EF4-FFF2-40B4-BE49-F238E27FC236}">
                <a16:creationId xmlns:a16="http://schemas.microsoft.com/office/drawing/2014/main" id="{FD1EA21D-C740-E8E2-72C5-5326642490A7}"/>
              </a:ext>
            </a:extLst>
          </p:cNvPr>
          <p:cNvSpPr/>
          <p:nvPr/>
        </p:nvSpPr>
        <p:spPr>
          <a:xfrm>
            <a:off x="12496800" y="6029623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id="{8D96560B-2A64-B894-2BAC-7CFDD956CD5B}"/>
              </a:ext>
            </a:extLst>
          </p:cNvPr>
          <p:cNvGrpSpPr/>
          <p:nvPr/>
        </p:nvGrpSpPr>
        <p:grpSpPr>
          <a:xfrm>
            <a:off x="5804261" y="5166451"/>
            <a:ext cx="7243019" cy="1799433"/>
            <a:chOff x="0" y="0"/>
            <a:chExt cx="7838110" cy="1947275"/>
          </a:xfrm>
        </p:grpSpPr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8F1B9F2D-EC55-8961-198A-56FE390E1CC9}"/>
                </a:ext>
              </a:extLst>
            </p:cNvPr>
            <p:cNvSpPr/>
            <p:nvPr/>
          </p:nvSpPr>
          <p:spPr>
            <a:xfrm>
              <a:off x="0" y="0"/>
              <a:ext cx="7838111" cy="1947275"/>
            </a:xfrm>
            <a:custGeom>
              <a:avLst/>
              <a:gdLst/>
              <a:ahLst/>
              <a:cxnLst/>
              <a:rect l="l" t="t" r="r" b="b"/>
              <a:pathLst>
                <a:path w="7838111" h="1947275">
                  <a:moveTo>
                    <a:pt x="0" y="0"/>
                  </a:moveTo>
                  <a:lnTo>
                    <a:pt x="7838111" y="0"/>
                  </a:lnTo>
                  <a:lnTo>
                    <a:pt x="7838111" y="1947275"/>
                  </a:lnTo>
                  <a:lnTo>
                    <a:pt x="0" y="1947275"/>
                  </a:lnTo>
                  <a:close/>
                </a:path>
              </a:pathLst>
            </a:custGeom>
            <a:solidFill>
              <a:srgbClr val="F1AC44"/>
            </a:solidFill>
          </p:spPr>
        </p:sp>
      </p:grpSp>
      <p:sp>
        <p:nvSpPr>
          <p:cNvPr id="35" name="AutoShape 11">
            <a:extLst>
              <a:ext uri="{FF2B5EF4-FFF2-40B4-BE49-F238E27FC236}">
                <a16:creationId xmlns:a16="http://schemas.microsoft.com/office/drawing/2014/main" id="{6B4ABDFA-CE59-8013-9CD3-9FC3A9A8C289}"/>
              </a:ext>
            </a:extLst>
          </p:cNvPr>
          <p:cNvSpPr/>
          <p:nvPr/>
        </p:nvSpPr>
        <p:spPr>
          <a:xfrm rot="5369310">
            <a:off x="2024362" y="4767391"/>
            <a:ext cx="2667444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12">
            <a:extLst>
              <a:ext uri="{FF2B5EF4-FFF2-40B4-BE49-F238E27FC236}">
                <a16:creationId xmlns:a16="http://schemas.microsoft.com/office/drawing/2014/main" id="{9697E02B-A0F5-6D7C-4F54-EB78F8FBA6E4}"/>
              </a:ext>
            </a:extLst>
          </p:cNvPr>
          <p:cNvSpPr/>
          <p:nvPr/>
        </p:nvSpPr>
        <p:spPr>
          <a:xfrm>
            <a:off x="2231835" y="6082461"/>
            <a:ext cx="1151538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id="{2BA7BC21-2087-349C-86F5-B6389DCB151E}"/>
              </a:ext>
            </a:extLst>
          </p:cNvPr>
          <p:cNvSpPr/>
          <p:nvPr/>
        </p:nvSpPr>
        <p:spPr>
          <a:xfrm>
            <a:off x="3346177" y="3447357"/>
            <a:ext cx="1100959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14">
            <a:extLst>
              <a:ext uri="{FF2B5EF4-FFF2-40B4-BE49-F238E27FC236}">
                <a16:creationId xmlns:a16="http://schemas.microsoft.com/office/drawing/2014/main" id="{6B89E23D-CCEE-2475-322A-B526CEC38231}"/>
              </a:ext>
            </a:extLst>
          </p:cNvPr>
          <p:cNvSpPr/>
          <p:nvPr/>
        </p:nvSpPr>
        <p:spPr>
          <a:xfrm>
            <a:off x="3369991" y="6072171"/>
            <a:ext cx="1029522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706A39D1-1907-A9CB-D499-B5B7275F578E}"/>
              </a:ext>
            </a:extLst>
          </p:cNvPr>
          <p:cNvGrpSpPr/>
          <p:nvPr/>
        </p:nvGrpSpPr>
        <p:grpSpPr>
          <a:xfrm>
            <a:off x="576741" y="5298220"/>
            <a:ext cx="1655094" cy="1663733"/>
            <a:chOff x="0" y="0"/>
            <a:chExt cx="1484345" cy="1492093"/>
          </a:xfrm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563C9EF-72A6-5D12-2A35-F32D0573F0A8}"/>
                </a:ext>
              </a:extLst>
            </p:cNvPr>
            <p:cNvSpPr/>
            <p:nvPr/>
          </p:nvSpPr>
          <p:spPr>
            <a:xfrm>
              <a:off x="0" y="0"/>
              <a:ext cx="1484345" cy="1492093"/>
            </a:xfrm>
            <a:custGeom>
              <a:avLst/>
              <a:gdLst/>
              <a:ahLst/>
              <a:cxnLst/>
              <a:rect l="l" t="t" r="r" b="b"/>
              <a:pathLst>
                <a:path w="1484345" h="1492093">
                  <a:moveTo>
                    <a:pt x="0" y="0"/>
                  </a:moveTo>
                  <a:lnTo>
                    <a:pt x="1484345" y="0"/>
                  </a:lnTo>
                  <a:lnTo>
                    <a:pt x="1484345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41" name="TextBox 17">
            <a:extLst>
              <a:ext uri="{FF2B5EF4-FFF2-40B4-BE49-F238E27FC236}">
                <a16:creationId xmlns:a16="http://schemas.microsoft.com/office/drawing/2014/main" id="{F879FD2B-1C54-043A-1BCA-D65076E218B5}"/>
              </a:ext>
            </a:extLst>
          </p:cNvPr>
          <p:cNvSpPr txBox="1"/>
          <p:nvPr/>
        </p:nvSpPr>
        <p:spPr>
          <a:xfrm>
            <a:off x="902092" y="5624626"/>
            <a:ext cx="1004391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Montserrat Semi-Bold"/>
              </a:rPr>
              <a:t>O4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DAAE0440-80B4-3189-A63B-2BF2AC1DED33}"/>
              </a:ext>
            </a:extLst>
          </p:cNvPr>
          <p:cNvSpPr txBox="1"/>
          <p:nvPr/>
        </p:nvSpPr>
        <p:spPr>
          <a:xfrm>
            <a:off x="6043533" y="2615280"/>
            <a:ext cx="662675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Declara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t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ie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de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sprijin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recunoa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s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terea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social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a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rezultatelor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i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nv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ata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rii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MACHINA</a:t>
            </a:r>
            <a:endParaRPr lang="en-US" sz="3000" spc="126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4D6D187E-5FE5-3491-791E-5D1913B0FEE1}"/>
              </a:ext>
            </a:extLst>
          </p:cNvPr>
          <p:cNvSpPr txBox="1"/>
          <p:nvPr/>
        </p:nvSpPr>
        <p:spPr>
          <a:xfrm>
            <a:off x="5846938" y="5237493"/>
            <a:ext cx="7076998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Specifica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t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ii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o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calificare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profesional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la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nivelul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UE 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i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n 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ML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pentru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lucr</a:t>
            </a:r>
            <a:r>
              <a:rPr lang="ro-RO" sz="3000" spc="126" dirty="0" smtClean="0">
                <a:solidFill>
                  <a:srgbClr val="FFFFFF"/>
                </a:solidFill>
                <a:latin typeface="Montserrat Classic Bold"/>
              </a:rPr>
              <a:t>a</a:t>
            </a:r>
            <a:r>
              <a:rPr lang="en-US" sz="3000" spc="126" dirty="0" err="1" smtClean="0">
                <a:solidFill>
                  <a:srgbClr val="FFFFFF"/>
                </a:solidFill>
                <a:latin typeface="Montserrat Classic Bold"/>
              </a:rPr>
              <a:t>torii</a:t>
            </a:r>
            <a:r>
              <a:rPr lang="en-US" sz="3000" spc="126" dirty="0" smtClean="0">
                <a:solidFill>
                  <a:srgbClr val="FFFFFF"/>
                </a:solidFill>
                <a:latin typeface="Montserrat Classic Bold"/>
              </a:rPr>
              <a:t> TIC</a:t>
            </a:r>
            <a:endParaRPr lang="en-US" sz="3000" spc="126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9CE396AB-5F33-B512-287A-5583F12B89C3}"/>
              </a:ext>
            </a:extLst>
          </p:cNvPr>
          <p:cNvSpPr txBox="1"/>
          <p:nvPr/>
        </p:nvSpPr>
        <p:spPr>
          <a:xfrm>
            <a:off x="13836446" y="5516257"/>
            <a:ext cx="4567928" cy="124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o-RO" spc="134" dirty="0" smtClean="0">
                <a:solidFill>
                  <a:srgbClr val="000342"/>
                </a:solidFill>
                <a:latin typeface="Montserrat Classic"/>
              </a:rPr>
              <a:t>Schema de calificare</a:t>
            </a:r>
            <a:endParaRPr lang="en-US" spc="134" dirty="0" smtClean="0">
              <a:solidFill>
                <a:srgbClr val="000342"/>
              </a:solidFill>
              <a:latin typeface="Montserrat Classic"/>
            </a:endParaRPr>
          </a:p>
          <a:p>
            <a:pPr>
              <a:lnSpc>
                <a:spcPct val="150000"/>
              </a:lnSpc>
            </a:pPr>
            <a:r>
              <a:rPr lang="ro-RO" dirty="0" smtClean="0">
                <a:latin typeface="Montserrat Classic" charset="0"/>
              </a:rPr>
              <a:t>Pana in septembrie 2022</a:t>
            </a:r>
            <a:r>
              <a:rPr lang="en-US" spc="134" dirty="0" smtClean="0">
                <a:solidFill>
                  <a:srgbClr val="000342"/>
                </a:solidFill>
                <a:latin typeface="Montserrat Classic" charset="0"/>
              </a:rPr>
              <a:t>. </a:t>
            </a:r>
            <a:endParaRPr lang="en-US" spc="134" dirty="0">
              <a:solidFill>
                <a:srgbClr val="000342"/>
              </a:solidFill>
              <a:latin typeface="Montserrat Classic" charset="0"/>
            </a:endParaRPr>
          </a:p>
          <a:p>
            <a:pPr>
              <a:lnSpc>
                <a:spcPct val="150000"/>
              </a:lnSpc>
            </a:pPr>
            <a:endParaRPr lang="en-US" spc="134" dirty="0">
              <a:solidFill>
                <a:srgbClr val="000342"/>
              </a:solidFill>
              <a:latin typeface="Montserrat Classic"/>
            </a:endParaRP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D145893D-2563-E6BE-8E64-42B59DF7DE51}"/>
              </a:ext>
            </a:extLst>
          </p:cNvPr>
          <p:cNvSpPr txBox="1"/>
          <p:nvPr/>
        </p:nvSpPr>
        <p:spPr>
          <a:xfrm>
            <a:off x="13750159" y="2640659"/>
            <a:ext cx="445155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Declaratie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 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de 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sprijin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 (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semnat</a:t>
            </a:r>
            <a:r>
              <a:rPr lang="ro-RO" spc="134" dirty="0" smtClean="0">
                <a:solidFill>
                  <a:srgbClr val="000342"/>
                </a:solidFill>
                <a:latin typeface="Montserrat Classic"/>
              </a:rPr>
              <a:t>a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 de 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cel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 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pu</a:t>
            </a:r>
            <a:r>
              <a:rPr lang="ro-RO" spc="134" dirty="0" smtClean="0">
                <a:solidFill>
                  <a:srgbClr val="000342"/>
                </a:solidFill>
                <a:latin typeface="Montserrat Classic"/>
              </a:rPr>
              <a:t>t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in 30 de 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actori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 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interesa</a:t>
            </a:r>
            <a:r>
              <a:rPr lang="ro-RO" spc="134" dirty="0" smtClean="0">
                <a:solidFill>
                  <a:srgbClr val="000342"/>
                </a:solidFill>
                <a:latin typeface="Montserrat Classic"/>
              </a:rPr>
              <a:t>t</a:t>
            </a:r>
            <a:r>
              <a:rPr lang="en-US" spc="134" dirty="0" err="1" smtClean="0">
                <a:solidFill>
                  <a:srgbClr val="000342"/>
                </a:solidFill>
                <a:latin typeface="Montserrat Classic"/>
              </a:rPr>
              <a:t>i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)</a:t>
            </a:r>
            <a:endParaRPr lang="en-US" spc="134" dirty="0">
              <a:solidFill>
                <a:srgbClr val="000342"/>
              </a:solidFill>
              <a:latin typeface="Montserrat Classic"/>
            </a:endParaRPr>
          </a:p>
        </p:txBody>
      </p:sp>
      <p:grpSp>
        <p:nvGrpSpPr>
          <p:cNvPr id="46" name="Group 22">
            <a:extLst>
              <a:ext uri="{FF2B5EF4-FFF2-40B4-BE49-F238E27FC236}">
                <a16:creationId xmlns:a16="http://schemas.microsoft.com/office/drawing/2014/main" id="{7A6E16CC-E60E-D60E-EB3B-A1CBD5E4A8A9}"/>
              </a:ext>
            </a:extLst>
          </p:cNvPr>
          <p:cNvGrpSpPr/>
          <p:nvPr/>
        </p:nvGrpSpPr>
        <p:grpSpPr>
          <a:xfrm>
            <a:off x="3908564" y="2625668"/>
            <a:ext cx="1844649" cy="1663733"/>
            <a:chOff x="0" y="0"/>
            <a:chExt cx="1654345" cy="1492093"/>
          </a:xfrm>
        </p:grpSpPr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D80F97F8-B49E-0186-AC7C-CA8B87C3D5EA}"/>
                </a:ext>
              </a:extLst>
            </p:cNvPr>
            <p:cNvSpPr/>
            <p:nvPr/>
          </p:nvSpPr>
          <p:spPr>
            <a:xfrm>
              <a:off x="0" y="0"/>
              <a:ext cx="1654345" cy="1492093"/>
            </a:xfrm>
            <a:custGeom>
              <a:avLst/>
              <a:gdLst/>
              <a:ahLst/>
              <a:cxnLst/>
              <a:rect l="l" t="t" r="r" b="b"/>
              <a:pathLst>
                <a:path w="1654345" h="1492093">
                  <a:moveTo>
                    <a:pt x="0" y="0"/>
                  </a:moveTo>
                  <a:lnTo>
                    <a:pt x="1654345" y="0"/>
                  </a:lnTo>
                  <a:lnTo>
                    <a:pt x="1654345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sp>
        <p:nvSpPr>
          <p:cNvPr id="48" name="TextBox 24">
            <a:extLst>
              <a:ext uri="{FF2B5EF4-FFF2-40B4-BE49-F238E27FC236}">
                <a16:creationId xmlns:a16="http://schemas.microsoft.com/office/drawing/2014/main" id="{B542696B-19CF-1DBB-934D-CC819378F7A0}"/>
              </a:ext>
            </a:extLst>
          </p:cNvPr>
          <p:cNvSpPr txBox="1"/>
          <p:nvPr/>
        </p:nvSpPr>
        <p:spPr>
          <a:xfrm>
            <a:off x="4143929" y="3079710"/>
            <a:ext cx="1467644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Montserrat Semi-Bold"/>
              </a:rPr>
              <a:t>O4-T1</a:t>
            </a: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3D5D6C84-DB18-FE46-C8FC-9BCEB6766CF6}"/>
              </a:ext>
            </a:extLst>
          </p:cNvPr>
          <p:cNvSpPr txBox="1"/>
          <p:nvPr/>
        </p:nvSpPr>
        <p:spPr>
          <a:xfrm>
            <a:off x="4089748" y="5747048"/>
            <a:ext cx="1569740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O4-T2</a:t>
            </a:r>
          </a:p>
        </p:txBody>
      </p:sp>
      <p:grpSp>
        <p:nvGrpSpPr>
          <p:cNvPr id="50" name="Group 5">
            <a:extLst>
              <a:ext uri="{FF2B5EF4-FFF2-40B4-BE49-F238E27FC236}">
                <a16:creationId xmlns:a16="http://schemas.microsoft.com/office/drawing/2014/main" id="{C97CAEDD-8F06-4F15-D5C7-C18C50EE0EB0}"/>
              </a:ext>
            </a:extLst>
          </p:cNvPr>
          <p:cNvGrpSpPr/>
          <p:nvPr/>
        </p:nvGrpSpPr>
        <p:grpSpPr>
          <a:xfrm>
            <a:off x="3908564" y="7882651"/>
            <a:ext cx="1938374" cy="1663733"/>
            <a:chOff x="0" y="0"/>
            <a:chExt cx="1738401" cy="1492093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84657243-742E-D957-20A2-22572D1F4ED1}"/>
                </a:ext>
              </a:extLst>
            </p:cNvPr>
            <p:cNvSpPr/>
            <p:nvPr/>
          </p:nvSpPr>
          <p:spPr>
            <a:xfrm>
              <a:off x="0" y="0"/>
              <a:ext cx="1738401" cy="1492093"/>
            </a:xfrm>
            <a:custGeom>
              <a:avLst/>
              <a:gdLst/>
              <a:ahLst/>
              <a:cxnLst/>
              <a:rect l="l" t="t" r="r" b="b"/>
              <a:pathLst>
                <a:path w="1738401" h="1492093">
                  <a:moveTo>
                    <a:pt x="0" y="0"/>
                  </a:moveTo>
                  <a:lnTo>
                    <a:pt x="1738401" y="0"/>
                  </a:lnTo>
                  <a:lnTo>
                    <a:pt x="1738401" y="1492093"/>
                  </a:lnTo>
                  <a:lnTo>
                    <a:pt x="0" y="1492093"/>
                  </a:lnTo>
                  <a:close/>
                </a:path>
              </a:pathLst>
            </a:custGeom>
            <a:solidFill>
              <a:srgbClr val="000342"/>
            </a:solidFill>
          </p:spPr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52F91822-6A71-6EC4-B493-B925DCE44ADE}"/>
              </a:ext>
            </a:extLst>
          </p:cNvPr>
          <p:cNvGrpSpPr/>
          <p:nvPr/>
        </p:nvGrpSpPr>
        <p:grpSpPr>
          <a:xfrm>
            <a:off x="5804260" y="7799696"/>
            <a:ext cx="7243019" cy="1799433"/>
            <a:chOff x="0" y="0"/>
            <a:chExt cx="7838110" cy="1947275"/>
          </a:xfrm>
          <a:solidFill>
            <a:schemeClr val="accent5">
              <a:lumMod val="75000"/>
            </a:schemeClr>
          </a:solidFill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60A11F1C-4649-0A98-0BDD-D6DF34D56118}"/>
                </a:ext>
              </a:extLst>
            </p:cNvPr>
            <p:cNvSpPr/>
            <p:nvPr/>
          </p:nvSpPr>
          <p:spPr>
            <a:xfrm>
              <a:off x="0" y="0"/>
              <a:ext cx="7838111" cy="1947275"/>
            </a:xfrm>
            <a:custGeom>
              <a:avLst/>
              <a:gdLst/>
              <a:ahLst/>
              <a:cxnLst/>
              <a:rect l="l" t="t" r="r" b="b"/>
              <a:pathLst>
                <a:path w="7838111" h="1947275">
                  <a:moveTo>
                    <a:pt x="0" y="0"/>
                  </a:moveTo>
                  <a:lnTo>
                    <a:pt x="7838111" y="0"/>
                  </a:lnTo>
                  <a:lnTo>
                    <a:pt x="7838111" y="1947275"/>
                  </a:lnTo>
                  <a:lnTo>
                    <a:pt x="0" y="1947275"/>
                  </a:lnTo>
                  <a:close/>
                </a:path>
              </a:pathLst>
            </a:custGeom>
            <a:grpFill/>
          </p:spPr>
        </p:sp>
      </p:grpSp>
      <p:sp>
        <p:nvSpPr>
          <p:cNvPr id="54" name="TextBox 25">
            <a:extLst>
              <a:ext uri="{FF2B5EF4-FFF2-40B4-BE49-F238E27FC236}">
                <a16:creationId xmlns:a16="http://schemas.microsoft.com/office/drawing/2014/main" id="{C91236AF-6ABB-5EA0-9852-C2A96197B170}"/>
              </a:ext>
            </a:extLst>
          </p:cNvPr>
          <p:cNvSpPr txBox="1"/>
          <p:nvPr/>
        </p:nvSpPr>
        <p:spPr>
          <a:xfrm>
            <a:off x="4089748" y="8384318"/>
            <a:ext cx="1569740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O4-T3</a:t>
            </a:r>
          </a:p>
        </p:txBody>
      </p:sp>
      <p:sp>
        <p:nvSpPr>
          <p:cNvPr id="55" name="AutoShape 11">
            <a:extLst>
              <a:ext uri="{FF2B5EF4-FFF2-40B4-BE49-F238E27FC236}">
                <a16:creationId xmlns:a16="http://schemas.microsoft.com/office/drawing/2014/main" id="{EA142883-A351-1760-E297-20326E6B8BF1}"/>
              </a:ext>
            </a:extLst>
          </p:cNvPr>
          <p:cNvSpPr/>
          <p:nvPr/>
        </p:nvSpPr>
        <p:spPr>
          <a:xfrm rot="5369310">
            <a:off x="2051417" y="7402603"/>
            <a:ext cx="2667444" cy="0"/>
          </a:xfrm>
          <a:prstGeom prst="line">
            <a:avLst/>
          </a:prstGeom>
          <a:ln w="47625" cap="flat">
            <a:solidFill>
              <a:srgbClr val="0003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76CF3D2A-98AE-7F78-ACA4-9BCCB7B657C7}"/>
              </a:ext>
            </a:extLst>
          </p:cNvPr>
          <p:cNvSpPr txBox="1"/>
          <p:nvPr/>
        </p:nvSpPr>
        <p:spPr>
          <a:xfrm>
            <a:off x="5970281" y="7794180"/>
            <a:ext cx="7076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ro-RO" sz="3000" b="1" dirty="0" smtClean="0">
                <a:solidFill>
                  <a:schemeClr val="bg1"/>
                </a:solidFill>
                <a:latin typeface="Montserrat Classic" charset="0"/>
              </a:rPr>
              <a:t>Plan pentru integrarea cerintelor de competente ML in cadrele de competente sectoriale si sistemele de clasificare</a:t>
            </a:r>
            <a:endParaRPr lang="en-US" sz="3000" b="1" spc="126" dirty="0">
              <a:solidFill>
                <a:schemeClr val="bg1"/>
              </a:solidFill>
              <a:latin typeface="Montserrat Classic" charset="0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9964D3B4-4EF1-AE33-6FD3-6C68DAC85AEB}"/>
              </a:ext>
            </a:extLst>
          </p:cNvPr>
          <p:cNvSpPr txBox="1"/>
          <p:nvPr/>
        </p:nvSpPr>
        <p:spPr>
          <a:xfrm>
            <a:off x="13992918" y="8384318"/>
            <a:ext cx="4567928" cy="124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pc="134" dirty="0">
                <a:solidFill>
                  <a:srgbClr val="000342"/>
                </a:solidFill>
                <a:latin typeface="Montserrat Classic"/>
              </a:rPr>
              <a:t>Blueprint.</a:t>
            </a:r>
          </a:p>
          <a:p>
            <a:pPr>
              <a:lnSpc>
                <a:spcPct val="150000"/>
              </a:lnSpc>
            </a:pPr>
            <a:r>
              <a:rPr lang="ro-RO" spc="134" dirty="0" smtClean="0">
                <a:solidFill>
                  <a:srgbClr val="000342"/>
                </a:solidFill>
                <a:latin typeface="Montserrat Classic"/>
              </a:rPr>
              <a:t>Pana in noiembrie </a:t>
            </a:r>
            <a:r>
              <a:rPr lang="en-US" spc="134" dirty="0" smtClean="0">
                <a:solidFill>
                  <a:srgbClr val="000342"/>
                </a:solidFill>
                <a:latin typeface="Montserrat Classic"/>
              </a:rPr>
              <a:t>2022</a:t>
            </a:r>
            <a:r>
              <a:rPr lang="en-US" spc="134" dirty="0">
                <a:solidFill>
                  <a:srgbClr val="000342"/>
                </a:solidFill>
                <a:latin typeface="Montserrat Classic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pc="134" dirty="0">
              <a:solidFill>
                <a:srgbClr val="000342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315820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87542" cy="10278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D7318-9FC8-DC1F-47A8-E7AADBF4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878" y="2857484"/>
            <a:ext cx="9194035" cy="23622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8400"/>
              </a:lnSpc>
            </a:pPr>
            <a:r>
              <a:rPr lang="en-US" sz="4800" spc="252" dirty="0" smtClean="0">
                <a:solidFill>
                  <a:srgbClr val="273755"/>
                </a:solidFill>
                <a:latin typeface="Montserrat Semi-Bold Bold"/>
              </a:rPr>
              <a:t>A </a:t>
            </a:r>
            <a:r>
              <a:rPr lang="ro-RO" sz="4800" spc="252" dirty="0" smtClean="0">
                <a:solidFill>
                  <a:srgbClr val="273755"/>
                </a:solidFill>
                <a:latin typeface="Montserrat Semi-Bold Bold"/>
              </a:rPr>
              <a:t>5</a:t>
            </a:r>
            <a:r>
              <a:rPr lang="en-US" sz="4800" spc="252" dirty="0" smtClean="0">
                <a:solidFill>
                  <a:srgbClr val="273755"/>
                </a:solidFill>
                <a:latin typeface="Montserrat Semi-Bold Bold"/>
              </a:rPr>
              <a:t>-A </a:t>
            </a:r>
            <a:r>
              <a:rPr lang="ro-RO" sz="4800" spc="252" dirty="0" smtClean="0">
                <a:solidFill>
                  <a:srgbClr val="273755"/>
                </a:solidFill>
                <a:latin typeface="Montserrat Semi-Bold Bold"/>
              </a:rPr>
              <a:t>I</a:t>
            </a:r>
            <a:r>
              <a:rPr lang="en-US" sz="4800" spc="252" dirty="0" smtClean="0">
                <a:solidFill>
                  <a:srgbClr val="273755"/>
                </a:solidFill>
                <a:latin typeface="Montserrat Semi-Bold Bold"/>
              </a:rPr>
              <a:t>NT</a:t>
            </a:r>
            <a:r>
              <a:rPr lang="ro-RO" sz="4800" spc="252" dirty="0" smtClean="0">
                <a:solidFill>
                  <a:srgbClr val="273755"/>
                </a:solidFill>
                <a:latin typeface="Montserrat Semi-Bold Bold"/>
              </a:rPr>
              <a:t>A</a:t>
            </a:r>
            <a:r>
              <a:rPr lang="en-US" sz="4800" spc="252" dirty="0" smtClean="0">
                <a:solidFill>
                  <a:srgbClr val="273755"/>
                </a:solidFill>
                <a:latin typeface="Montserrat Semi-Bold Bold"/>
              </a:rPr>
              <a:t>LNIRE DE PROIECT </a:t>
            </a:r>
            <a:endParaRPr lang="en-US" sz="4800" spc="252" dirty="0">
              <a:solidFill>
                <a:srgbClr val="273755"/>
              </a:solidFill>
              <a:latin typeface="Montserrat Semi-Bold Bold"/>
            </a:endParaRP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22327E34-4284-779C-7D8E-25C34BA2F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6719" y="-8965"/>
            <a:ext cx="9468351" cy="10476179"/>
            <a:chOff x="-73255" y="-5977"/>
            <a:chExt cx="6312235" cy="698411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-73255" y="160972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4D9D7318-9FC8-DC1F-47A8-E7AADBF4BE06}"/>
              </a:ext>
            </a:extLst>
          </p:cNvPr>
          <p:cNvSpPr txBox="1">
            <a:spLocks/>
          </p:cNvSpPr>
          <p:nvPr/>
        </p:nvSpPr>
        <p:spPr>
          <a:xfrm>
            <a:off x="9534457" y="5686483"/>
            <a:ext cx="8448744" cy="1945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90000"/>
              </a:lnSpc>
            </a:pPr>
            <a:r>
              <a:rPr lang="it-IT" sz="3600" dirty="0" smtClean="0">
                <a:latin typeface="Montserrat Classic" charset="0"/>
              </a:rPr>
              <a:t/>
            </a:r>
            <a:br>
              <a:rPr lang="it-IT" sz="3600" dirty="0" smtClean="0">
                <a:latin typeface="Montserrat Classic" charset="0"/>
              </a:rPr>
            </a:br>
            <a:r>
              <a:rPr lang="it-IT" sz="3600" dirty="0" smtClean="0">
                <a:latin typeface="Montserrat Classic" charset="0"/>
              </a:rPr>
              <a:t>- Urm</a:t>
            </a:r>
            <a:r>
              <a:rPr lang="ro-RO" sz="3600" dirty="0" smtClean="0">
                <a:latin typeface="Montserrat Classic" charset="0"/>
              </a:rPr>
              <a:t>a</a:t>
            </a:r>
            <a:r>
              <a:rPr lang="it-IT" sz="3600" dirty="0" smtClean="0">
                <a:latin typeface="Montserrat Classic" charset="0"/>
              </a:rPr>
              <a:t>toarea </a:t>
            </a:r>
            <a:r>
              <a:rPr lang="ro-RO" sz="3600" dirty="0" smtClean="0">
                <a:latin typeface="Montserrat Classic" charset="0"/>
              </a:rPr>
              <a:t>i</a:t>
            </a:r>
            <a:r>
              <a:rPr lang="it-IT" sz="3600" dirty="0" smtClean="0">
                <a:latin typeface="Montserrat Classic" charset="0"/>
              </a:rPr>
              <a:t>nt</a:t>
            </a:r>
            <a:r>
              <a:rPr lang="ro-RO" sz="3600" dirty="0" smtClean="0">
                <a:latin typeface="Montserrat Classic" charset="0"/>
              </a:rPr>
              <a:t>a</a:t>
            </a:r>
            <a:r>
              <a:rPr lang="it-IT" sz="3600" dirty="0" smtClean="0">
                <a:latin typeface="Montserrat Classic" charset="0"/>
              </a:rPr>
              <a:t>lnire a partenerilor va avea loc pe 29 septembrie 2022 la Roma, Italia.</a:t>
            </a:r>
            <a:endParaRPr lang="en-US" sz="3600" dirty="0">
              <a:latin typeface="Montserrat Class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0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6000"/>
          </a:blip>
          <a:srcRect l="27766" r="28914"/>
          <a:stretch>
            <a:fillRect/>
          </a:stretch>
        </p:blipFill>
        <p:spPr>
          <a:xfrm>
            <a:off x="0" y="0"/>
            <a:ext cx="6893621" cy="106023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525001" y="457200"/>
            <a:ext cx="5607750" cy="998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000342"/>
                </a:solidFill>
                <a:latin typeface="Montserrat Semi-Bold Bold"/>
              </a:rPr>
              <a:t>PARTNER</a:t>
            </a:r>
            <a:r>
              <a:rPr lang="ro-RO" sz="6000" spc="252" dirty="0" smtClean="0">
                <a:solidFill>
                  <a:srgbClr val="000342"/>
                </a:solidFill>
                <a:latin typeface="Montserrat Semi-Bold Bold"/>
              </a:rPr>
              <a:t>I</a:t>
            </a:r>
            <a:endParaRPr lang="en-US" sz="6000" spc="252" dirty="0">
              <a:solidFill>
                <a:srgbClr val="000342"/>
              </a:solidFill>
              <a:latin typeface="Montserrat Semi-Bold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1" r="-2867"/>
          <a:stretch/>
        </p:blipFill>
        <p:spPr>
          <a:xfrm>
            <a:off x="7962238" y="1621335"/>
            <a:ext cx="3010562" cy="21242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217946" y="8953500"/>
            <a:ext cx="566023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L3S - Hannover, 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German</a:t>
            </a:r>
            <a:r>
              <a:rPr lang="ro-RO" sz="3000" spc="126" dirty="0" smtClean="0">
                <a:solidFill>
                  <a:srgbClr val="000000"/>
                </a:solidFill>
                <a:latin typeface="Montserrat Semi-Bold Bold"/>
              </a:rPr>
              <a:t>ia</a:t>
            </a:r>
            <a:endParaRPr lang="en-US" sz="3000" spc="126" dirty="0">
              <a:solidFill>
                <a:srgbClr val="000000"/>
              </a:solidFill>
              <a:latin typeface="Montserrat Semi-Bold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47036" y="4098933"/>
            <a:ext cx="4270277" cy="8468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87409" y="5284992"/>
            <a:ext cx="3389530" cy="14107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233363" y="7145175"/>
            <a:ext cx="2297622" cy="834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97168" y="8218817"/>
            <a:ext cx="1822336" cy="17135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217946" y="2384707"/>
            <a:ext cx="446117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UCBL - Lyon, </a:t>
            </a:r>
            <a:r>
              <a:rPr lang="en-US" sz="3099" spc="130" dirty="0" smtClean="0">
                <a:solidFill>
                  <a:srgbClr val="000000"/>
                </a:solidFill>
                <a:latin typeface="Montserrat Semi-Bold Bold"/>
              </a:rPr>
              <a:t>Fran</a:t>
            </a:r>
            <a:r>
              <a:rPr lang="ro-RO" sz="3099" spc="130" dirty="0" smtClean="0">
                <a:solidFill>
                  <a:srgbClr val="000000"/>
                </a:solidFill>
                <a:latin typeface="Montserrat Semi-Bold Bold"/>
              </a:rPr>
              <a:t>ta</a:t>
            </a:r>
            <a:endParaRPr lang="en-US" sz="3099" spc="130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17946" y="7276889"/>
            <a:ext cx="51999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EXELIA - 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At</a:t>
            </a:r>
            <a:r>
              <a:rPr lang="ro-RO" sz="3000" spc="126" dirty="0" smtClean="0">
                <a:solidFill>
                  <a:srgbClr val="000000"/>
                </a:solidFill>
                <a:latin typeface="Montserrat Semi-Bold Bold"/>
              </a:rPr>
              <a:t>ena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, </a:t>
            </a:r>
            <a:r>
              <a:rPr lang="en-US" sz="3000" spc="126" dirty="0" err="1" smtClean="0">
                <a:solidFill>
                  <a:srgbClr val="000000"/>
                </a:solidFill>
                <a:latin typeface="Montserrat Semi-Bold Bold"/>
              </a:rPr>
              <a:t>Grec</a:t>
            </a:r>
            <a:r>
              <a:rPr lang="ro-RO" sz="3000" spc="126" dirty="0" smtClean="0">
                <a:solidFill>
                  <a:srgbClr val="000000"/>
                </a:solidFill>
                <a:latin typeface="Montserrat Semi-Bold Bold"/>
              </a:rPr>
              <a:t>ia</a:t>
            </a:r>
            <a:endParaRPr lang="en-US" sz="3000" spc="126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17946" y="4032258"/>
            <a:ext cx="5570052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spc="130" dirty="0">
                <a:solidFill>
                  <a:srgbClr val="000000"/>
                </a:solidFill>
                <a:latin typeface="Montserrat Semi-Bold Bold"/>
              </a:rPr>
              <a:t>ACADEMY - </a:t>
            </a:r>
            <a:r>
              <a:rPr lang="en-US" sz="3099" spc="130" dirty="0" smtClean="0">
                <a:solidFill>
                  <a:srgbClr val="000000"/>
                </a:solidFill>
                <a:latin typeface="Montserrat Semi-Bold Bold"/>
              </a:rPr>
              <a:t>Rom</a:t>
            </a:r>
            <a:r>
              <a:rPr lang="ro-RO" sz="3099" spc="130" dirty="0" smtClean="0">
                <a:solidFill>
                  <a:srgbClr val="000000"/>
                </a:solidFill>
                <a:latin typeface="Montserrat Semi-Bold Bold"/>
              </a:rPr>
              <a:t>a</a:t>
            </a:r>
            <a:r>
              <a:rPr lang="en-US" sz="3099" spc="130" dirty="0" smtClean="0">
                <a:solidFill>
                  <a:srgbClr val="000000"/>
                </a:solidFill>
                <a:latin typeface="Montserrat Semi-Bold Bold"/>
              </a:rPr>
              <a:t>, Ital</a:t>
            </a:r>
            <a:r>
              <a:rPr lang="ro-RO" sz="3099" spc="130" dirty="0" smtClean="0">
                <a:solidFill>
                  <a:srgbClr val="000000"/>
                </a:solidFill>
                <a:latin typeface="Montserrat Semi-Bold Bold"/>
              </a:rPr>
              <a:t>ia</a:t>
            </a:r>
            <a:endParaRPr lang="en-US" sz="3099" spc="130" dirty="0">
              <a:solidFill>
                <a:srgbClr val="000000"/>
              </a:solidFill>
              <a:latin typeface="Montserrat Semi-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217946" y="5704606"/>
            <a:ext cx="566023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ANC - </a:t>
            </a:r>
            <a:r>
              <a:rPr lang="en-US" sz="3000" spc="126" dirty="0" err="1" smtClean="0">
                <a:solidFill>
                  <a:srgbClr val="000000"/>
                </a:solidFill>
                <a:latin typeface="Montserrat Semi-Bold Bold"/>
              </a:rPr>
              <a:t>Buc</a:t>
            </a:r>
            <a:r>
              <a:rPr lang="ro-RO" sz="3000" spc="126" dirty="0" smtClean="0">
                <a:solidFill>
                  <a:srgbClr val="000000"/>
                </a:solidFill>
                <a:latin typeface="Montserrat Semi-Bold Bold"/>
              </a:rPr>
              <a:t>uresti</a:t>
            </a:r>
            <a:r>
              <a:rPr lang="en-US" sz="3000" spc="126" dirty="0" smtClean="0">
                <a:solidFill>
                  <a:srgbClr val="000000"/>
                </a:solidFill>
                <a:latin typeface="Montserrat Semi-Bold Bold"/>
              </a:rPr>
              <a:t>,</a:t>
            </a: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 Romania</a:t>
            </a:r>
          </a:p>
        </p:txBody>
      </p:sp>
    </p:spTree>
    <p:extLst>
      <p:ext uri="{BB962C8B-B14F-4D97-AF65-F5344CB8AC3E}">
        <p14:creationId xmlns:p14="http://schemas.microsoft.com/office/powerpoint/2010/main" val="212866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6528714"/>
            <a:ext cx="1273763" cy="12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44512" y="6528714"/>
            <a:ext cx="1273763" cy="12737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93959" y="6528714"/>
            <a:ext cx="1273763" cy="12737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b="3105"/>
          <a:stretch>
            <a:fillRect/>
          </a:stretch>
        </p:blipFill>
        <p:spPr>
          <a:xfrm>
            <a:off x="9569132" y="633164"/>
            <a:ext cx="8445068" cy="2440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416322" y="6914885"/>
            <a:ext cx="4269263" cy="12275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2698" y="824701"/>
            <a:ext cx="409181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273755"/>
                </a:solidFill>
                <a:latin typeface="Montserrat Semi-Bold Bold"/>
              </a:rPr>
              <a:t>CONTACT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650048"/>
            <a:ext cx="1202760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 Bold"/>
              </a:rPr>
              <a:t>FOLLOW US: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170676"/>
            <a:ext cx="81153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 err="1">
                <a:solidFill>
                  <a:srgbClr val="000000"/>
                </a:solidFill>
                <a:latin typeface="Montserrat Semi-Bold"/>
              </a:rPr>
              <a:t>Parisa</a:t>
            </a: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3000" spc="126" dirty="0" err="1">
                <a:solidFill>
                  <a:srgbClr val="000000"/>
                </a:solidFill>
                <a:latin typeface="Montserrat Semi-Bold"/>
              </a:rPr>
              <a:t>Ghodous</a:t>
            </a:r>
            <a:endParaRPr lang="en-US" sz="3000" spc="126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Professor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SOC, LIRIS UMR 5205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University of Lyon I</a:t>
            </a: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spc="126" dirty="0">
                <a:solidFill>
                  <a:srgbClr val="000000"/>
                </a:solidFill>
                <a:latin typeface="Montserrat Semi-Bold"/>
              </a:rPr>
              <a:t>Email: parisa.ghodous@univ-lyon1.fr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575675"/>
            <a:ext cx="16656885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  <a:spcBef>
                <a:spcPct val="0"/>
              </a:spcBef>
            </a:pP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Sprijinul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Comisiei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Europene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producerea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acestei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publica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ii nu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constituie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o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aprobare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a con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inutului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care reflect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doar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opiniile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autorilor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iar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Comisia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nu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poate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fi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f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cut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responsabil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orice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utilizare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a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informa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iilor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con</a:t>
            </a:r>
            <a:r>
              <a:rPr lang="ro-RO" sz="2500" spc="105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inute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ro-RO" sz="2500" spc="105" dirty="0" err="1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2500" spc="105" smtClean="0">
                <a:solidFill>
                  <a:srgbClr val="000000"/>
                </a:solidFill>
                <a:latin typeface="Montserrat Classic"/>
              </a:rPr>
              <a:t>n </a:t>
            </a:r>
            <a:r>
              <a:rPr lang="en-US" sz="2500" spc="105" dirty="0" err="1" smtClean="0">
                <a:solidFill>
                  <a:srgbClr val="000000"/>
                </a:solidFill>
                <a:latin typeface="Montserrat Classic"/>
              </a:rPr>
              <a:t>aceasta</a:t>
            </a:r>
            <a:r>
              <a:rPr lang="en-US" sz="2500" spc="105" dirty="0" smtClean="0">
                <a:solidFill>
                  <a:srgbClr val="000000"/>
                </a:solidFill>
                <a:latin typeface="Montserrat Classic"/>
              </a:rPr>
              <a:t>.</a:t>
            </a:r>
            <a:endParaRPr lang="en-US" sz="2500" spc="105" dirty="0">
              <a:solidFill>
                <a:srgbClr val="000000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347268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8000"/>
          </a:blip>
          <a:srcRect/>
          <a:stretch>
            <a:fillRect/>
          </a:stretch>
        </p:blipFill>
        <p:spPr>
          <a:xfrm>
            <a:off x="11265159" y="0"/>
            <a:ext cx="7022841" cy="1054085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49288" y="1028700"/>
            <a:ext cx="12353828" cy="8855430"/>
          </a:xfrm>
          <a:prstGeom prst="rect">
            <a:avLst/>
          </a:prstGeom>
          <a:solidFill>
            <a:srgbClr val="FFFFFF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731826" y="4256689"/>
            <a:ext cx="5619750" cy="52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spc="175" dirty="0" smtClean="0">
                <a:solidFill>
                  <a:srgbClr val="191919"/>
                </a:solidFill>
                <a:latin typeface="Montserrat Classic Bold"/>
              </a:rPr>
              <a:t>BUGET</a:t>
            </a:r>
            <a:endParaRPr lang="en-US" sz="3500" spc="175" dirty="0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62306" y="5022739"/>
            <a:ext cx="561975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 spc="145" dirty="0">
                <a:solidFill>
                  <a:srgbClr val="191919"/>
                </a:solidFill>
                <a:latin typeface="Montserrat Classic"/>
              </a:rPr>
              <a:t>300K €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31826" y="3265113"/>
            <a:ext cx="737290" cy="73729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500926" y="6215070"/>
            <a:ext cx="5619750" cy="2255467"/>
            <a:chOff x="0" y="0"/>
            <a:chExt cx="7493000" cy="300728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23670" cy="102367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0" y="1420851"/>
              <a:ext cx="7493000" cy="7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b="1" spc="174" dirty="0" smtClean="0">
                  <a:solidFill>
                    <a:srgbClr val="191919"/>
                  </a:solidFill>
                  <a:latin typeface="Aileron Heavy"/>
                </a:rPr>
                <a:t>PROGRAM </a:t>
              </a:r>
              <a:r>
                <a:rPr lang="en-US" sz="3499" b="1" spc="174" dirty="0" smtClean="0">
                  <a:solidFill>
                    <a:srgbClr val="191919"/>
                  </a:solidFill>
                  <a:latin typeface="Aileron Heavy"/>
                </a:rPr>
                <a:t>FINAN</a:t>
              </a:r>
              <a:r>
                <a:rPr lang="ro-RO" sz="3499" b="1" spc="174" dirty="0" smtClean="0">
                  <a:solidFill>
                    <a:srgbClr val="191919"/>
                  </a:solidFill>
                  <a:latin typeface="Aileron Heavy"/>
                </a:rPr>
                <a:t>T</a:t>
              </a:r>
              <a:r>
                <a:rPr lang="en-US" sz="3499" b="1" spc="174" dirty="0" smtClean="0">
                  <a:solidFill>
                    <a:srgbClr val="191919"/>
                  </a:solidFill>
                  <a:latin typeface="Aileron Heavy"/>
                </a:rPr>
                <a:t>ARE</a:t>
              </a:r>
              <a:endParaRPr lang="en-US" sz="3499" b="1" spc="174" dirty="0">
                <a:solidFill>
                  <a:srgbClr val="191919"/>
                </a:solidFill>
                <a:latin typeface="Aileron Heav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362552"/>
              <a:ext cx="7493000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144" dirty="0">
                  <a:solidFill>
                    <a:srgbClr val="191919"/>
                  </a:solidFill>
                  <a:latin typeface="Montserrat Classic"/>
                </a:rPr>
                <a:t>ERASMUS+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5082" y="6193410"/>
            <a:ext cx="6022967" cy="3349269"/>
            <a:chOff x="0" y="0"/>
            <a:chExt cx="7493000" cy="446569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424868"/>
              <a:ext cx="7493000" cy="69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174" dirty="0" smtClean="0">
                  <a:solidFill>
                    <a:srgbClr val="191919"/>
                  </a:solidFill>
                  <a:latin typeface="Montserrat Classic Bold"/>
                </a:rPr>
                <a:t>DURATA PROIECTULUI </a:t>
              </a:r>
              <a:endParaRPr lang="en-US" sz="3499" spc="174" dirty="0">
                <a:solidFill>
                  <a:srgbClr val="191919"/>
                </a:solidFill>
                <a:latin typeface="Montserrat Classic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362552"/>
              <a:ext cx="749300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9"/>
                </a:lnSpc>
              </a:pPr>
              <a:r>
                <a:rPr lang="en-US" sz="2899" spc="144" dirty="0" smtClean="0">
                  <a:solidFill>
                    <a:srgbClr val="191919"/>
                  </a:solidFill>
                  <a:latin typeface="Montserrat Classic"/>
                </a:rPr>
                <a:t>28 </a:t>
              </a:r>
              <a:r>
                <a:rPr lang="en-US" sz="2899" spc="144" dirty="0" err="1" smtClean="0">
                  <a:solidFill>
                    <a:srgbClr val="191919"/>
                  </a:solidFill>
                  <a:latin typeface="Montserrat Classic"/>
                </a:rPr>
                <a:t>luni</a:t>
              </a:r>
              <a:endParaRPr lang="en-US" sz="2899" spc="144" dirty="0" smtClean="0">
                <a:solidFill>
                  <a:srgbClr val="191919"/>
                </a:solidFill>
                <a:latin typeface="Montserrat Classic"/>
              </a:endParaRPr>
            </a:p>
            <a:p>
              <a:pPr>
                <a:lnSpc>
                  <a:spcPts val="4059"/>
                </a:lnSpc>
              </a:pPr>
              <a:r>
                <a:rPr lang="en-US" sz="2899" spc="144" dirty="0" smtClean="0">
                  <a:solidFill>
                    <a:srgbClr val="191919"/>
                  </a:solidFill>
                  <a:latin typeface="Montserrat Classic"/>
                </a:rPr>
                <a:t>Data de </a:t>
              </a:r>
              <a:r>
                <a:rPr lang="en-US" sz="2899" spc="144" dirty="0" err="1" smtClean="0">
                  <a:solidFill>
                    <a:srgbClr val="191919"/>
                  </a:solidFill>
                  <a:latin typeface="Montserrat Classic"/>
                </a:rPr>
                <a:t>inceput</a:t>
              </a:r>
              <a:r>
                <a:rPr lang="en-US" sz="2899" spc="144" dirty="0" smtClean="0">
                  <a:solidFill>
                    <a:srgbClr val="191919"/>
                  </a:solidFill>
                  <a:latin typeface="Montserrat Classic"/>
                </a:rPr>
                <a:t>: 01.09.2020</a:t>
              </a:r>
            </a:p>
            <a:p>
              <a:pPr>
                <a:lnSpc>
                  <a:spcPts val="4059"/>
                </a:lnSpc>
              </a:pPr>
              <a:r>
                <a:rPr lang="en-US" sz="2899" spc="144" dirty="0" smtClean="0">
                  <a:solidFill>
                    <a:srgbClr val="191919"/>
                  </a:solidFill>
                  <a:latin typeface="Montserrat Classic"/>
                </a:rPr>
                <a:t>Data de </a:t>
              </a:r>
              <a:r>
                <a:rPr lang="en-US" sz="2899" spc="144" dirty="0" err="1" smtClean="0">
                  <a:solidFill>
                    <a:srgbClr val="191919"/>
                  </a:solidFill>
                  <a:latin typeface="Montserrat Classic"/>
                </a:rPr>
                <a:t>incheiere</a:t>
              </a:r>
              <a:r>
                <a:rPr lang="en-US" sz="2899" spc="144" dirty="0" smtClean="0">
                  <a:solidFill>
                    <a:srgbClr val="191919"/>
                  </a:solidFill>
                  <a:latin typeface="Montserrat Classic"/>
                </a:rPr>
                <a:t>: 31.12.2022</a:t>
              </a:r>
              <a:endParaRPr lang="en-US" sz="2899" spc="144" dirty="0">
                <a:solidFill>
                  <a:srgbClr val="191919"/>
                </a:solidFill>
                <a:latin typeface="Montserrat Classic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31668" cy="1131668"/>
            </a:xfrm>
            <a:prstGeom prst="rect">
              <a:avLst/>
            </a:prstGeom>
          </p:spPr>
        </p:pic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58883" y="3153616"/>
            <a:ext cx="896857" cy="839041"/>
            <a:chOff x="0" y="0"/>
            <a:chExt cx="1615440" cy="1511300"/>
          </a:xfrm>
        </p:grpSpPr>
        <p:sp>
          <p:nvSpPr>
            <p:cNvPr id="16" name="Freeform 16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20345E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35083" y="4324239"/>
            <a:ext cx="5619750" cy="5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174" dirty="0" smtClean="0">
                <a:solidFill>
                  <a:srgbClr val="191919"/>
                </a:solidFill>
                <a:latin typeface="Montserrat Classic Bold"/>
              </a:rPr>
              <a:t>CODUL PROIECTULUI</a:t>
            </a:r>
            <a:endParaRPr lang="en-US" sz="3499" spc="174" dirty="0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5083" y="5022739"/>
            <a:ext cx="561975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 spc="144" dirty="0">
                <a:solidFill>
                  <a:srgbClr val="191919"/>
                </a:solidFill>
                <a:latin typeface="Montserrat Classic"/>
              </a:rPr>
              <a:t>2020-1-FR01-KA202-080386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0335" y="120453"/>
            <a:ext cx="9632818" cy="315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it-IT" sz="6000" spc="252" dirty="0" smtClean="0">
                <a:solidFill>
                  <a:srgbClr val="273755"/>
                </a:solidFill>
                <a:latin typeface="Montserrat Semi-Bold Bold"/>
              </a:rPr>
              <a:t>DETALIILE CHEIE ALE PROIECTULUI MACHINA</a:t>
            </a:r>
            <a:endParaRPr lang="it-IT" sz="6000" spc="252" dirty="0">
              <a:solidFill>
                <a:srgbClr val="273755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12771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1007" y="2593274"/>
            <a:ext cx="11984142" cy="7693726"/>
            <a:chOff x="0" y="0"/>
            <a:chExt cx="4053895" cy="2602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3895" cy="2602569"/>
            </a:xfrm>
            <a:custGeom>
              <a:avLst/>
              <a:gdLst/>
              <a:ahLst/>
              <a:cxnLst/>
              <a:rect l="l" t="t" r="r" b="b"/>
              <a:pathLst>
                <a:path w="4053895" h="2602569">
                  <a:moveTo>
                    <a:pt x="0" y="0"/>
                  </a:moveTo>
                  <a:lnTo>
                    <a:pt x="4053895" y="0"/>
                  </a:lnTo>
                  <a:lnTo>
                    <a:pt x="4053895" y="2602569"/>
                  </a:lnTo>
                  <a:lnTo>
                    <a:pt x="0" y="2602569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357918" y="2571732"/>
            <a:ext cx="11712307" cy="7493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Proiectarea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unui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curriculum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comun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VET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in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ML, pentru a </a:t>
            </a:r>
            <a:r>
              <a:rPr lang="ro-RO" sz="3000" spc="126" dirty="0" smtClean="0">
                <a:solidFill>
                  <a:srgbClr val="141414"/>
                </a:solidFill>
                <a:latin typeface="Montserrat Classic"/>
              </a:rPr>
              <a:t>echipa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lucratorii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TIC cu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competente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tehnice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, non-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tehnice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meta (soft)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cautate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Introducerea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metodelor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flexibile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furnizare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formarii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resurse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pedagogice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inovatoare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cu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acces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deschis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pentru a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sprijini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furnizarea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VET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achizitia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de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competente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in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domeniul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ML.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incurajarea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recunoasterii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integrarii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cerintelor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privind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abilitatile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de ML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in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cadrele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competenta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sectoriale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schemele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de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certificare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imbunatatirea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ro-RO" sz="3000" spc="126" dirty="0" err="1" smtClean="0">
                <a:solidFill>
                  <a:srgbClr val="141414"/>
                </a:solidFill>
                <a:latin typeface="Montserrat Classic"/>
              </a:rPr>
              <a:t>informatiilor</a:t>
            </a:r>
            <a:r>
              <a:rPr lang="ro-RO" sz="3000" spc="126" dirty="0" smtClean="0">
                <a:solidFill>
                  <a:srgbClr val="141414"/>
                </a:solidFill>
                <a:latin typeface="Montserrat Classic"/>
              </a:rPr>
              <a:t> legate de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pi</a:t>
            </a:r>
            <a:r>
              <a:rPr lang="ro-RO" sz="3000" spc="126" dirty="0" err="1" smtClean="0">
                <a:solidFill>
                  <a:srgbClr val="141414"/>
                </a:solidFill>
                <a:latin typeface="Montserrat Classic"/>
              </a:rPr>
              <a:t>ata</a:t>
            </a:r>
            <a:r>
              <a:rPr lang="ro-RO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fortei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de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munca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competentel</a:t>
            </a:r>
            <a:r>
              <a:rPr lang="ro-RO" sz="3000" spc="126" dirty="0" smtClean="0">
                <a:solidFill>
                  <a:srgbClr val="141414"/>
                </a:solidFill>
                <a:latin typeface="Montserrat Classic"/>
              </a:rPr>
              <a:t>e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ML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la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nivelul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UE.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Proiectul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a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inceput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in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septembrie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2020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si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se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va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incheia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in </a:t>
            </a:r>
            <a:r>
              <a:rPr lang="en-US" sz="3000" spc="126" dirty="0" err="1" smtClean="0">
                <a:solidFill>
                  <a:srgbClr val="141414"/>
                </a:solidFill>
                <a:latin typeface="Montserrat Classic"/>
              </a:rPr>
              <a:t>decembrie</a:t>
            </a:r>
            <a:r>
              <a:rPr lang="en-US" sz="3000" spc="126" dirty="0" smtClean="0">
                <a:solidFill>
                  <a:srgbClr val="141414"/>
                </a:solidFill>
                <a:latin typeface="Montserrat Classic"/>
              </a:rPr>
              <a:t> 2022.</a:t>
            </a:r>
            <a:endParaRPr lang="en-US" sz="3000" spc="126" dirty="0">
              <a:solidFill>
                <a:srgbClr val="141414"/>
              </a:solidFill>
              <a:latin typeface="Montserrat Classic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6791"/>
          <a:stretch>
            <a:fillRect/>
          </a:stretch>
        </p:blipFill>
        <p:spPr>
          <a:xfrm>
            <a:off x="0" y="0"/>
            <a:ext cx="6503019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286480" y="285716"/>
            <a:ext cx="12228413" cy="2075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OBIECTIVELE PROIECTULUI MACHINA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6448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07979" y="-7424"/>
            <a:ext cx="9480021" cy="102944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5688" y="2857484"/>
            <a:ext cx="10496733" cy="7094671"/>
            <a:chOff x="0" y="-209551"/>
            <a:chExt cx="13995645" cy="9459561"/>
          </a:xfrm>
        </p:grpSpPr>
        <p:sp>
          <p:nvSpPr>
            <p:cNvPr id="4" name="TextBox 4"/>
            <p:cNvSpPr txBox="1"/>
            <p:nvPr/>
          </p:nvSpPr>
          <p:spPr>
            <a:xfrm>
              <a:off x="0" y="3265466"/>
              <a:ext cx="13995645" cy="5984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Autoritatile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publice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de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educatie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endParaRPr lang="ro-RO" sz="3999" spc="167" dirty="0" smtClean="0">
                <a:solidFill>
                  <a:srgbClr val="000000"/>
                </a:solidFill>
                <a:latin typeface="Montserrat Classic"/>
              </a:endParaRPr>
            </a:p>
            <a:p>
              <a:pPr marL="812800" lvl="1">
                <a:lnSpc>
                  <a:spcPts val="6959"/>
                </a:lnSpc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si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acreditare</a:t>
              </a:r>
              <a:endParaRPr lang="en-US" sz="3999" spc="167" dirty="0" smtClean="0">
                <a:solidFill>
                  <a:srgbClr val="000000"/>
                </a:solidFill>
                <a:latin typeface="Montserrat Classic"/>
              </a:endParaRP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Lucratorii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TIC care au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nevoie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de C-VET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Furnizori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de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educatie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/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formare</a:t>
              </a:r>
              <a:endParaRPr lang="en-US" sz="3999" spc="167" dirty="0">
                <a:solidFill>
                  <a:srgbClr val="000000"/>
                </a:solidFill>
                <a:latin typeface="Montserrat Classic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9551"/>
              <a:ext cx="10915651" cy="35907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Studenti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I-VET</a:t>
              </a:r>
            </a:p>
            <a:p>
              <a:pPr marL="863599" lvl="1" indent="-431800">
                <a:lnSpc>
                  <a:spcPts val="6959"/>
                </a:lnSpc>
                <a:buFont typeface="Arial"/>
                <a:buChar char="•"/>
              </a:pP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Reprezentantii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sectorului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si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partenerii</a:t>
              </a:r>
              <a:r>
                <a:rPr lang="en-US" sz="3999" spc="167" dirty="0" smtClean="0">
                  <a:solidFill>
                    <a:srgbClr val="000000"/>
                  </a:solidFill>
                  <a:latin typeface="Montserrat Classic"/>
                </a:rPr>
                <a:t> </a:t>
              </a:r>
              <a:r>
                <a:rPr lang="en-US" sz="3999" spc="167" dirty="0" err="1" smtClean="0">
                  <a:solidFill>
                    <a:srgbClr val="000000"/>
                  </a:solidFill>
                  <a:latin typeface="Montserrat Classic"/>
                </a:rPr>
                <a:t>sociali</a:t>
              </a:r>
              <a:endParaRPr lang="ro-RO" sz="3999" spc="167" dirty="0" smtClean="0">
                <a:solidFill>
                  <a:srgbClr val="000000"/>
                </a:solidFill>
                <a:latin typeface="Montserrat Classic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6584" y="1943100"/>
            <a:ext cx="7315200" cy="4522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6200" y="865882"/>
            <a:ext cx="836139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0345E"/>
                </a:solidFill>
                <a:latin typeface="Montserrat Semi-Bold Bold"/>
              </a:rPr>
              <a:t>GRUP 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T</a:t>
            </a:r>
            <a:r>
              <a:rPr lang="en-US" sz="6000" spc="252" dirty="0" smtClean="0">
                <a:solidFill>
                  <a:srgbClr val="20345E"/>
                </a:solidFill>
                <a:latin typeface="Montserrat Semi-Bold Bold"/>
              </a:rPr>
              <a:t>INT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A</a:t>
            </a:r>
            <a:endParaRPr lang="en-US" sz="6000" spc="252" dirty="0">
              <a:solidFill>
                <a:srgbClr val="20345E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93758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54553" y="4431298"/>
            <a:ext cx="7077085" cy="7959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470" y="4883992"/>
            <a:ext cx="4714289" cy="51522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08866">
            <a:off x="4160931" y="4558652"/>
            <a:ext cx="810817" cy="6506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67478">
            <a:off x="5250717" y="5306935"/>
            <a:ext cx="590291" cy="6109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6"/>
          <a:srcRect l="6276"/>
          <a:stretch/>
        </p:blipFill>
        <p:spPr>
          <a:xfrm>
            <a:off x="0" y="-412997"/>
            <a:ext cx="6631761" cy="2883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14079309" y="5973998"/>
            <a:ext cx="7530971" cy="12237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429356" y="1382972"/>
            <a:ext cx="11695959" cy="7744078"/>
            <a:chOff x="-692372" y="-171449"/>
            <a:chExt cx="14583578" cy="10325437"/>
          </a:xfrm>
        </p:grpSpPr>
        <p:sp>
          <p:nvSpPr>
            <p:cNvPr id="9" name="TextBox 9"/>
            <p:cNvSpPr txBox="1"/>
            <p:nvPr/>
          </p:nvSpPr>
          <p:spPr>
            <a:xfrm>
              <a:off x="278973" y="-171449"/>
              <a:ext cx="1676045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5999" b="1" dirty="0">
                  <a:solidFill>
                    <a:srgbClr val="20345E"/>
                  </a:solidFill>
                  <a:latin typeface="Montserrat Classic" panose="020B0604020202020204" charset="0"/>
                </a:rPr>
                <a:t>O1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390946" y="-15196"/>
              <a:ext cx="11500260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Rezultatele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ro-RO" sz="3200" b="1" spc="151" dirty="0" smtClean="0">
                  <a:solidFill>
                    <a:srgbClr val="000000"/>
                  </a:solidFill>
                  <a:latin typeface="Montserrat Semi-Bold Bold"/>
                </a:rPr>
                <a:t>i</a:t>
              </a:r>
              <a:r>
                <a:rPr lang="en-US" sz="3200" b="1" spc="151" dirty="0" err="1" smtClean="0">
                  <a:solidFill>
                    <a:srgbClr val="000000"/>
                  </a:solidFill>
                  <a:latin typeface="Montserrat Semi-Bold Bold"/>
                </a:rPr>
                <a:t>nv</a:t>
              </a:r>
              <a:r>
                <a:rPr lang="ro-RO" sz="3200" b="1" spc="151" dirty="0" err="1" smtClean="0">
                  <a:solidFill>
                    <a:srgbClr val="000000"/>
                  </a:solidFill>
                  <a:latin typeface="Montserrat Semi-Bold Bold"/>
                </a:rPr>
                <a:t>ata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rii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pentru </a:t>
              </a:r>
              <a:r>
                <a:rPr lang="ro-RO" sz="3200" spc="151" dirty="0" smtClean="0">
                  <a:solidFill>
                    <a:srgbClr val="000000"/>
                  </a:solidFill>
                  <a:latin typeface="Montserrat Semi-Bold Bold"/>
                </a:rPr>
                <a:t>i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nv</a:t>
              </a:r>
              <a:r>
                <a:rPr lang="ro-RO" sz="3200" spc="151" dirty="0" smtClean="0">
                  <a:solidFill>
                    <a:srgbClr val="000000"/>
                  </a:solidFill>
                  <a:latin typeface="Montserrat Semi-Bold Bold"/>
                </a:rPr>
                <a:t>at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area automat</a:t>
              </a:r>
              <a:r>
                <a:rPr lang="ro-RO" sz="3200" spc="151" dirty="0" smtClean="0">
                  <a:solidFill>
                    <a:srgbClr val="000000"/>
                  </a:solidFill>
                  <a:latin typeface="Montserrat Semi-Bold Bold"/>
                </a:rPr>
                <a:t>a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(ML).</a:t>
              </a:r>
              <a:endParaRPr lang="en-US" sz="3200" spc="151" dirty="0">
                <a:solidFill>
                  <a:srgbClr val="000000"/>
                </a:solidFill>
                <a:latin typeface="Montserrat Semi-Bold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78973" y="4045250"/>
              <a:ext cx="1676045" cy="1276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5999" b="1" dirty="0">
                  <a:solidFill>
                    <a:srgbClr val="20345E"/>
                  </a:solidFill>
                  <a:latin typeface="Montserrat Classic" panose="020B0604020202020204" charset="0"/>
                </a:rPr>
                <a:t>O3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16017" y="4143980"/>
              <a:ext cx="10890580" cy="1386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4199"/>
                </a:lnSpc>
                <a:spcBef>
                  <a:spcPct val="0"/>
                </a:spcBef>
              </a:pP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Infrastructuri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pentru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cursuri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profesionale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deschise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online (VOOC)</a:t>
              </a:r>
              <a:endParaRPr lang="en-US" sz="2999" dirty="0">
                <a:solidFill>
                  <a:srgbClr val="000000"/>
                </a:solidFill>
                <a:latin typeface="Montserrat Classic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78973" y="6320247"/>
              <a:ext cx="1676045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5999" b="1" dirty="0">
                  <a:solidFill>
                    <a:srgbClr val="EF9F4E"/>
                  </a:solidFill>
                  <a:latin typeface="Montserrat Classic" panose="020B0604020202020204" charset="0"/>
                </a:rPr>
                <a:t>O4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395613" y="6176097"/>
              <a:ext cx="10890579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4199"/>
                </a:lnSpc>
                <a:spcBef>
                  <a:spcPct val="0"/>
                </a:spcBef>
              </a:pP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Cadrul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pentru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recunoa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s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terea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s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i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integrarea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cerin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t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elor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de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competen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t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e 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ML 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i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n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schemele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de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certificare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s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i</a:t>
              </a:r>
              <a:r>
                <a:rPr lang="en-US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3200" spc="142" dirty="0" err="1" smtClean="0">
                  <a:solidFill>
                    <a:srgbClr val="000000"/>
                  </a:solidFill>
                  <a:latin typeface="Montserrat Semi-Bold"/>
                </a:rPr>
                <a:t>standardizare</a:t>
              </a:r>
              <a:endParaRPr lang="en-US" sz="2999" dirty="0">
                <a:solidFill>
                  <a:srgbClr val="000000"/>
                </a:solidFill>
                <a:latin typeface="Montserrat Classic Bold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78973" y="1844650"/>
              <a:ext cx="1676045" cy="1263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59"/>
                </a:lnSpc>
              </a:pPr>
              <a:r>
                <a:rPr lang="en-US" sz="5999" b="1" dirty="0">
                  <a:solidFill>
                    <a:srgbClr val="EF9F4E"/>
                  </a:solidFill>
                  <a:latin typeface="Montserrat Classic" panose="020B0604020202020204" charset="0"/>
                </a:rPr>
                <a:t>O2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416017" y="1925383"/>
              <a:ext cx="10890580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ts val="4200"/>
                </a:lnSpc>
                <a:spcBef>
                  <a:spcPct val="0"/>
                </a:spcBef>
              </a:pP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Structura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curricular</a:t>
              </a:r>
              <a:r>
                <a:rPr lang="ro-RO" sz="3200" spc="151" dirty="0" smtClean="0">
                  <a:solidFill>
                    <a:srgbClr val="000000"/>
                  </a:solidFill>
                  <a:latin typeface="Montserrat Semi-Bold Bold"/>
                </a:rPr>
                <a:t>a 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MACHINA </a:t>
              </a:r>
              <a:r>
                <a:rPr lang="ro-RO" sz="3200" spc="151" dirty="0" smtClean="0">
                  <a:solidFill>
                    <a:srgbClr val="000000"/>
                  </a:solidFill>
                  <a:latin typeface="Montserrat Semi-Bold Bold"/>
                </a:rPr>
                <a:t>s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i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resurse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educa</a:t>
              </a:r>
              <a:r>
                <a:rPr lang="ro-RO" sz="3200" spc="151" dirty="0" smtClean="0">
                  <a:solidFill>
                    <a:srgbClr val="000000"/>
                  </a:solidFill>
                  <a:latin typeface="Montserrat Semi-Bold Bold"/>
                </a:rPr>
                <a:t>t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ionale</a:t>
              </a:r>
              <a:r>
                <a:rPr lang="en-US" sz="3200" spc="151" dirty="0" smtClean="0">
                  <a:solidFill>
                    <a:srgbClr val="000000"/>
                  </a:solidFill>
                  <a:latin typeface="Montserrat Semi-Bold Bold"/>
                </a:rPr>
                <a:t> </a:t>
              </a:r>
              <a:r>
                <a:rPr lang="en-US" sz="3200" spc="151" dirty="0" err="1" smtClean="0">
                  <a:solidFill>
                    <a:srgbClr val="000000"/>
                  </a:solidFill>
                  <a:latin typeface="Montserrat Semi-Bold Bold"/>
                </a:rPr>
                <a:t>deschise</a:t>
              </a:r>
              <a:endParaRPr lang="en-US" sz="3000" dirty="0">
                <a:solidFill>
                  <a:srgbClr val="000000"/>
                </a:solidFill>
                <a:latin typeface="Montserrat Classic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425265" y="9319369"/>
              <a:ext cx="11143595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199"/>
                </a:lnSpc>
                <a:spcBef>
                  <a:spcPct val="0"/>
                </a:spcBef>
              </a:pPr>
              <a:r>
                <a:rPr lang="it-IT" sz="3200" spc="142" dirty="0" err="1" smtClean="0">
                  <a:solidFill>
                    <a:srgbClr val="000000"/>
                  </a:solidFill>
                  <a:latin typeface="Montserrat Semi-Bold"/>
                </a:rPr>
                <a:t>Zilele</a:t>
              </a:r>
              <a:r>
                <a:rPr lang="it-IT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it-IT" sz="3200" spc="142" dirty="0" err="1" smtClean="0">
                  <a:solidFill>
                    <a:srgbClr val="000000"/>
                  </a:solidFill>
                  <a:latin typeface="Montserrat Semi-Bold"/>
                </a:rPr>
                <a:t>na</a:t>
              </a:r>
              <a:r>
                <a:rPr lang="ro-RO" sz="3200" spc="142" dirty="0" smtClean="0">
                  <a:solidFill>
                    <a:srgbClr val="000000"/>
                  </a:solidFill>
                  <a:latin typeface="Montserrat Semi-Bold"/>
                </a:rPr>
                <a:t>t</a:t>
              </a:r>
              <a:r>
                <a:rPr lang="it-IT" sz="3200" spc="142" dirty="0" err="1" smtClean="0">
                  <a:solidFill>
                    <a:srgbClr val="000000"/>
                  </a:solidFill>
                  <a:latin typeface="Montserrat Semi-Bold"/>
                </a:rPr>
                <a:t>ionale</a:t>
              </a:r>
              <a:r>
                <a:rPr lang="it-IT" sz="3200" spc="142" dirty="0" smtClean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it-IT" sz="3200" spc="142" dirty="0" smtClean="0">
                  <a:solidFill>
                    <a:srgbClr val="000000"/>
                  </a:solidFill>
                  <a:latin typeface="Montserrat Semi-Bold"/>
                </a:rPr>
                <a:t>de informare MACHINA</a:t>
              </a:r>
              <a:endParaRPr lang="en-US" sz="2999" dirty="0">
                <a:solidFill>
                  <a:srgbClr val="000000"/>
                </a:solidFill>
                <a:latin typeface="Montserrat Classic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692372" y="8843116"/>
              <a:ext cx="3442875" cy="1310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99"/>
                </a:lnSpc>
              </a:pPr>
              <a:r>
                <a:rPr lang="en-US" sz="5999" b="1" dirty="0">
                  <a:solidFill>
                    <a:srgbClr val="20345E"/>
                  </a:solidFill>
                  <a:latin typeface="Montserrat Classic" panose="020B0604020202020204" charset="0"/>
                </a:rPr>
                <a:t>E1-E5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28630" y="1071534"/>
            <a:ext cx="635798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0345E"/>
                </a:solidFill>
                <a:latin typeface="Montserrat Semi-Bold Bold"/>
              </a:rPr>
              <a:t>PRINCIPALE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LE</a:t>
            </a:r>
            <a:r>
              <a:rPr lang="en-US" sz="6000" spc="252" dirty="0" smtClean="0">
                <a:solidFill>
                  <a:srgbClr val="20345E"/>
                </a:solidFill>
                <a:latin typeface="Montserrat Semi-Bold Bold"/>
              </a:rPr>
              <a:t> </a:t>
            </a:r>
            <a:r>
              <a:rPr lang="ro-RO" sz="6000" spc="252" dirty="0" smtClean="0">
                <a:solidFill>
                  <a:srgbClr val="20345E"/>
                </a:solidFill>
                <a:latin typeface="Montserrat Semi-Bold Bold"/>
              </a:rPr>
              <a:t>REZULTATE</a:t>
            </a:r>
            <a:endParaRPr lang="en-US" sz="6000" spc="252" dirty="0">
              <a:solidFill>
                <a:srgbClr val="20345E"/>
              </a:solidFill>
              <a:latin typeface="Montserrat Semi-Bold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10375013" y="9800673"/>
            <a:ext cx="7530971" cy="1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7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96008" y="0"/>
            <a:ext cx="10886283" cy="100747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07453" y="4489626"/>
            <a:ext cx="3977375" cy="5077739"/>
            <a:chOff x="0" y="0"/>
            <a:chExt cx="5303166" cy="677031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303166" cy="6770318"/>
              <a:chOff x="0" y="0"/>
              <a:chExt cx="1526041" cy="19482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1910" y="43180"/>
                <a:ext cx="1477781" cy="1899969"/>
              </a:xfrm>
              <a:custGeom>
                <a:avLst/>
                <a:gdLst/>
                <a:ahLst/>
                <a:cxnLst/>
                <a:rect l="l" t="t" r="r" b="b"/>
                <a:pathLst>
                  <a:path w="1477781" h="1899969">
                    <a:moveTo>
                      <a:pt x="0" y="0"/>
                    </a:moveTo>
                    <a:lnTo>
                      <a:pt x="1477781" y="0"/>
                    </a:lnTo>
                    <a:lnTo>
                      <a:pt x="1477781" y="1899969"/>
                    </a:lnTo>
                    <a:lnTo>
                      <a:pt x="0" y="189996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5560" y="35560"/>
                <a:ext cx="1490481" cy="1912669"/>
              </a:xfrm>
              <a:custGeom>
                <a:avLst/>
                <a:gdLst/>
                <a:ahLst/>
                <a:cxnLst/>
                <a:rect l="l" t="t" r="r" b="b"/>
                <a:pathLst>
                  <a:path w="1490481" h="1912669">
                    <a:moveTo>
                      <a:pt x="1490481" y="1912669"/>
                    </a:moveTo>
                    <a:lnTo>
                      <a:pt x="0" y="1912669"/>
                    </a:lnTo>
                    <a:lnTo>
                      <a:pt x="0" y="0"/>
                    </a:lnTo>
                    <a:lnTo>
                      <a:pt x="1490480" y="0"/>
                    </a:lnTo>
                    <a:lnTo>
                      <a:pt x="1490480" y="1912669"/>
                    </a:lnTo>
                    <a:close/>
                    <a:moveTo>
                      <a:pt x="12700" y="1899969"/>
                    </a:moveTo>
                    <a:lnTo>
                      <a:pt x="1477780" y="1899969"/>
                    </a:lnTo>
                    <a:lnTo>
                      <a:pt x="1477780" y="12700"/>
                    </a:lnTo>
                    <a:lnTo>
                      <a:pt x="12700" y="12700"/>
                    </a:lnTo>
                    <a:lnTo>
                      <a:pt x="12700" y="1899969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1477781" cy="1899969"/>
              </a:xfrm>
              <a:custGeom>
                <a:avLst/>
                <a:gdLst/>
                <a:ahLst/>
                <a:cxnLst/>
                <a:rect l="l" t="t" r="r" b="b"/>
                <a:pathLst>
                  <a:path w="1477781" h="1899969">
                    <a:moveTo>
                      <a:pt x="0" y="0"/>
                    </a:moveTo>
                    <a:lnTo>
                      <a:pt x="1477781" y="0"/>
                    </a:lnTo>
                    <a:lnTo>
                      <a:pt x="1477781" y="1899969"/>
                    </a:lnTo>
                    <a:lnTo>
                      <a:pt x="0" y="18999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r="5694" b="5305"/>
            <a:stretch>
              <a:fillRect/>
            </a:stretch>
          </p:blipFill>
          <p:spPr>
            <a:xfrm>
              <a:off x="288772" y="130622"/>
              <a:ext cx="4475677" cy="6320602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490275" y="3827471"/>
            <a:ext cx="10886283" cy="100747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29403" y="-5585134"/>
            <a:ext cx="10886283" cy="100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160148" y="4489626"/>
            <a:ext cx="3977375" cy="5077739"/>
            <a:chOff x="0" y="0"/>
            <a:chExt cx="5303166" cy="677031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303166" cy="6770318"/>
              <a:chOff x="0" y="0"/>
              <a:chExt cx="1526041" cy="19482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1910" y="43180"/>
                <a:ext cx="1477781" cy="1899969"/>
              </a:xfrm>
              <a:custGeom>
                <a:avLst/>
                <a:gdLst/>
                <a:ahLst/>
                <a:cxnLst/>
                <a:rect l="l" t="t" r="r" b="b"/>
                <a:pathLst>
                  <a:path w="1477781" h="1899969">
                    <a:moveTo>
                      <a:pt x="0" y="0"/>
                    </a:moveTo>
                    <a:lnTo>
                      <a:pt x="1477781" y="0"/>
                    </a:lnTo>
                    <a:lnTo>
                      <a:pt x="1477781" y="1899969"/>
                    </a:lnTo>
                    <a:lnTo>
                      <a:pt x="0" y="189996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35560" y="35560"/>
                <a:ext cx="1490481" cy="1912669"/>
              </a:xfrm>
              <a:custGeom>
                <a:avLst/>
                <a:gdLst/>
                <a:ahLst/>
                <a:cxnLst/>
                <a:rect l="l" t="t" r="r" b="b"/>
                <a:pathLst>
                  <a:path w="1490481" h="1912669">
                    <a:moveTo>
                      <a:pt x="1490481" y="1912669"/>
                    </a:moveTo>
                    <a:lnTo>
                      <a:pt x="0" y="1912669"/>
                    </a:lnTo>
                    <a:lnTo>
                      <a:pt x="0" y="0"/>
                    </a:lnTo>
                    <a:lnTo>
                      <a:pt x="1490480" y="0"/>
                    </a:lnTo>
                    <a:lnTo>
                      <a:pt x="1490480" y="1912669"/>
                    </a:lnTo>
                    <a:close/>
                    <a:moveTo>
                      <a:pt x="12700" y="1899969"/>
                    </a:moveTo>
                    <a:lnTo>
                      <a:pt x="1477780" y="1899969"/>
                    </a:lnTo>
                    <a:lnTo>
                      <a:pt x="1477780" y="12700"/>
                    </a:lnTo>
                    <a:lnTo>
                      <a:pt x="12700" y="12700"/>
                    </a:lnTo>
                    <a:lnTo>
                      <a:pt x="12700" y="1899969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477781" cy="1899969"/>
              </a:xfrm>
              <a:custGeom>
                <a:avLst/>
                <a:gdLst/>
                <a:ahLst/>
                <a:cxnLst/>
                <a:rect l="l" t="t" r="r" b="b"/>
                <a:pathLst>
                  <a:path w="1477781" h="1899969">
                    <a:moveTo>
                      <a:pt x="0" y="0"/>
                    </a:moveTo>
                    <a:lnTo>
                      <a:pt x="1477781" y="0"/>
                    </a:lnTo>
                    <a:lnTo>
                      <a:pt x="1477781" y="1899969"/>
                    </a:lnTo>
                    <a:lnTo>
                      <a:pt x="0" y="18999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 l="2584" t="675" r="2723" b="2001"/>
            <a:stretch>
              <a:fillRect/>
            </a:stretch>
          </p:blipFill>
          <p:spPr>
            <a:xfrm>
              <a:off x="498360" y="273609"/>
              <a:ext cx="4306447" cy="6223101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2903172" y="4489626"/>
            <a:ext cx="3977375" cy="5077739"/>
            <a:chOff x="0" y="0"/>
            <a:chExt cx="5303166" cy="677031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303166" cy="6770318"/>
              <a:chOff x="0" y="0"/>
              <a:chExt cx="1526041" cy="194822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41910" y="43180"/>
                <a:ext cx="1477781" cy="1899969"/>
              </a:xfrm>
              <a:custGeom>
                <a:avLst/>
                <a:gdLst/>
                <a:ahLst/>
                <a:cxnLst/>
                <a:rect l="l" t="t" r="r" b="b"/>
                <a:pathLst>
                  <a:path w="1477781" h="1899969">
                    <a:moveTo>
                      <a:pt x="0" y="0"/>
                    </a:moveTo>
                    <a:lnTo>
                      <a:pt x="1477781" y="0"/>
                    </a:lnTo>
                    <a:lnTo>
                      <a:pt x="1477781" y="1899969"/>
                    </a:lnTo>
                    <a:lnTo>
                      <a:pt x="0" y="1899969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35560" y="35560"/>
                <a:ext cx="1490481" cy="1912669"/>
              </a:xfrm>
              <a:custGeom>
                <a:avLst/>
                <a:gdLst/>
                <a:ahLst/>
                <a:cxnLst/>
                <a:rect l="l" t="t" r="r" b="b"/>
                <a:pathLst>
                  <a:path w="1490481" h="1912669">
                    <a:moveTo>
                      <a:pt x="1490481" y="1912669"/>
                    </a:moveTo>
                    <a:lnTo>
                      <a:pt x="0" y="1912669"/>
                    </a:lnTo>
                    <a:lnTo>
                      <a:pt x="0" y="0"/>
                    </a:lnTo>
                    <a:lnTo>
                      <a:pt x="1490480" y="0"/>
                    </a:lnTo>
                    <a:lnTo>
                      <a:pt x="1490480" y="1912669"/>
                    </a:lnTo>
                    <a:close/>
                    <a:moveTo>
                      <a:pt x="12700" y="1899969"/>
                    </a:moveTo>
                    <a:lnTo>
                      <a:pt x="1477780" y="1899969"/>
                    </a:lnTo>
                    <a:lnTo>
                      <a:pt x="1477780" y="12700"/>
                    </a:lnTo>
                    <a:lnTo>
                      <a:pt x="12700" y="12700"/>
                    </a:lnTo>
                    <a:lnTo>
                      <a:pt x="12700" y="1899969"/>
                    </a:lnTo>
                    <a:close/>
                  </a:path>
                </a:pathLst>
              </a:custGeom>
              <a:solidFill>
                <a:srgbClr val="F6F6F6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1477781" cy="1899969"/>
              </a:xfrm>
              <a:custGeom>
                <a:avLst/>
                <a:gdLst/>
                <a:ahLst/>
                <a:cxnLst/>
                <a:rect l="l" t="t" r="r" b="b"/>
                <a:pathLst>
                  <a:path w="1477781" h="1899969">
                    <a:moveTo>
                      <a:pt x="0" y="0"/>
                    </a:moveTo>
                    <a:lnTo>
                      <a:pt x="1477781" y="0"/>
                    </a:lnTo>
                    <a:lnTo>
                      <a:pt x="1477781" y="1899969"/>
                    </a:lnTo>
                    <a:lnTo>
                      <a:pt x="0" y="18999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rcRect r="308" b="2214"/>
            <a:stretch>
              <a:fillRect/>
            </a:stretch>
          </p:blipFill>
          <p:spPr>
            <a:xfrm>
              <a:off x="178063" y="144373"/>
              <a:ext cx="4931758" cy="6338010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0" y="818140"/>
            <a:ext cx="18435077" cy="421120"/>
            <a:chOff x="0" y="0"/>
            <a:chExt cx="6671512" cy="152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-147077" y="10074760"/>
            <a:ext cx="18582155" cy="424480"/>
            <a:chOff x="0" y="0"/>
            <a:chExt cx="6671512" cy="152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97589">
            <a:off x="11137522" y="913602"/>
            <a:ext cx="1909945" cy="1144596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85820" y="2000228"/>
            <a:ext cx="4320742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ro-RO" sz="3500" spc="147" dirty="0" smtClean="0">
                <a:latin typeface="Montserrat Classic"/>
                <a:hlinkClick r:id="rId9"/>
              </a:rPr>
              <a:t>Rezultatele </a:t>
            </a:r>
            <a:r>
              <a:rPr lang="ro-RO" sz="3500" spc="147" dirty="0" err="1" smtClean="0">
                <a:latin typeface="Montserrat Classic"/>
                <a:hlinkClick r:id="rId9"/>
              </a:rPr>
              <a:t>invatarii</a:t>
            </a:r>
            <a:r>
              <a:rPr lang="ro-RO" sz="3500" spc="147" dirty="0" smtClean="0">
                <a:latin typeface="Montserrat Classic"/>
                <a:hlinkClick r:id="rId9"/>
              </a:rPr>
              <a:t> </a:t>
            </a:r>
            <a:r>
              <a:rPr lang="ro-RO" sz="3500" spc="147" dirty="0" smtClean="0">
                <a:latin typeface="Montserrat Classic"/>
                <a:hlinkClick r:id="rId9"/>
              </a:rPr>
              <a:t>pentru </a:t>
            </a:r>
            <a:r>
              <a:rPr lang="ro-RO" sz="3500" spc="147" dirty="0" err="1" smtClean="0">
                <a:latin typeface="Montserrat Classic"/>
                <a:hlinkClick r:id="rId9"/>
              </a:rPr>
              <a:t>invatarea</a:t>
            </a:r>
            <a:r>
              <a:rPr lang="ro-RO" sz="3500" spc="147" dirty="0" smtClean="0">
                <a:latin typeface="Montserrat Classic"/>
                <a:hlinkClick r:id="rId9"/>
              </a:rPr>
              <a:t> automata</a:t>
            </a:r>
            <a:endParaRPr lang="en-US" sz="3500" spc="147" dirty="0">
              <a:latin typeface="Montserrat Classi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72532" y="457200"/>
            <a:ext cx="1075761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STADIUL 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ACTIVIT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AT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ILOR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000860" y="2214542"/>
            <a:ext cx="4358288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Resurse e</a:t>
            </a:r>
            <a:r>
              <a:rPr lang="en-US" sz="3500" u="sng" spc="147" dirty="0" err="1" smtClean="0">
                <a:solidFill>
                  <a:srgbClr val="000000"/>
                </a:solidFill>
                <a:latin typeface="Montserrat Classic"/>
                <a:hlinkClick r:id="rId9"/>
              </a:rPr>
              <a:t>duca</a:t>
            </a: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t</a:t>
            </a:r>
            <a:r>
              <a:rPr lang="en-US" sz="3500" u="sng" spc="147" dirty="0" err="1" smtClean="0">
                <a:solidFill>
                  <a:srgbClr val="000000"/>
                </a:solidFill>
                <a:latin typeface="Montserrat Classic"/>
                <a:hlinkClick r:id="rId9"/>
              </a:rPr>
              <a:t>ional</a:t>
            </a: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e</a:t>
            </a:r>
            <a:r>
              <a:rPr lang="en-US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 </a:t>
            </a: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deschise</a:t>
            </a:r>
            <a:endParaRPr lang="en-US" sz="3500" u="sng" spc="147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930214" y="2285980"/>
            <a:ext cx="3977375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Manualul t</a:t>
            </a:r>
            <a:r>
              <a:rPr lang="en-US" sz="3500" u="sng" spc="147" dirty="0" err="1" smtClean="0">
                <a:solidFill>
                  <a:srgbClr val="000000"/>
                </a:solidFill>
                <a:latin typeface="Montserrat Classic"/>
                <a:hlinkClick r:id="rId9"/>
              </a:rPr>
              <a:t>rainer</a:t>
            </a:r>
            <a:r>
              <a:rPr lang="ro-RO" sz="3500" u="sng" spc="147" dirty="0" smtClean="0">
                <a:solidFill>
                  <a:srgbClr val="000000"/>
                </a:solidFill>
                <a:latin typeface="Montserrat Classic"/>
                <a:hlinkClick r:id="rId9"/>
              </a:rPr>
              <a:t>-ului</a:t>
            </a:r>
            <a:endParaRPr lang="en-US" sz="3500" u="sng" spc="147" dirty="0">
              <a:solidFill>
                <a:srgbClr val="000000"/>
              </a:solidFill>
              <a:latin typeface="Montserrat Classic"/>
              <a:hlinkClick r:id="rId9"/>
            </a:endParaRP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 u="sng" spc="147" dirty="0">
              <a:solidFill>
                <a:srgbClr val="000000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396390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6357" y="-673120"/>
            <a:ext cx="13003244" cy="88747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47700" y="5096773"/>
            <a:ext cx="6544747" cy="38877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59443" b="41568"/>
          <a:stretch>
            <a:fillRect/>
          </a:stretch>
        </p:blipFill>
        <p:spPr>
          <a:xfrm>
            <a:off x="10768175" y="4767027"/>
            <a:ext cx="2966782" cy="19429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74242" t="36440"/>
          <a:stretch>
            <a:fillRect/>
          </a:stretch>
        </p:blipFill>
        <p:spPr>
          <a:xfrm>
            <a:off x="15946282" y="7144889"/>
            <a:ext cx="1884213" cy="2113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4083"/>
          <a:stretch/>
        </p:blipFill>
        <p:spPr>
          <a:xfrm rot="-9396287">
            <a:off x="10610659" y="-4629299"/>
            <a:ext cx="9660898" cy="7800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96357" y="1943100"/>
            <a:ext cx="7315200" cy="154284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11493"/>
            <a:ext cx="18288000" cy="475507"/>
            <a:chOff x="0" y="0"/>
            <a:chExt cx="6186311" cy="1608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6311" cy="160850"/>
            </a:xfrm>
            <a:custGeom>
              <a:avLst/>
              <a:gdLst/>
              <a:ahLst/>
              <a:cxnLst/>
              <a:rect l="l" t="t" r="r" b="b"/>
              <a:pathLst>
                <a:path w="6186311" h="160850">
                  <a:moveTo>
                    <a:pt x="0" y="0"/>
                  </a:moveTo>
                  <a:lnTo>
                    <a:pt x="6186311" y="0"/>
                  </a:lnTo>
                  <a:lnTo>
                    <a:pt x="6186311" y="160850"/>
                  </a:lnTo>
                  <a:lnTo>
                    <a:pt x="0" y="1608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-2501036" y="2496293"/>
            <a:ext cx="1903975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ro-RO" sz="4000" spc="151" dirty="0" smtClean="0">
                <a:solidFill>
                  <a:srgbClr val="000000"/>
                </a:solidFill>
                <a:latin typeface="Montserrat Semi-Bold Bold"/>
              </a:rPr>
              <a:t>Caracteristicile </a:t>
            </a:r>
            <a:r>
              <a:rPr lang="en-US" sz="4000" spc="151" dirty="0" err="1" smtClean="0">
                <a:solidFill>
                  <a:srgbClr val="000000"/>
                </a:solidFill>
                <a:latin typeface="Montserrat Semi-Bold Bold"/>
              </a:rPr>
              <a:t>curricul</a:t>
            </a:r>
            <a:r>
              <a:rPr lang="ro-RO" sz="4000" spc="151" dirty="0" smtClean="0">
                <a:solidFill>
                  <a:srgbClr val="000000"/>
                </a:solidFill>
                <a:latin typeface="Montserrat Semi-Bold Bold"/>
              </a:rPr>
              <a:t>umului </a:t>
            </a:r>
            <a:r>
              <a:rPr lang="en-US" sz="4000" spc="151" dirty="0" smtClean="0">
                <a:solidFill>
                  <a:srgbClr val="000000"/>
                </a:solidFill>
                <a:latin typeface="Montserrat Semi-Bold Bold"/>
              </a:rPr>
              <a:t>MACHINA</a:t>
            </a:r>
            <a:endParaRPr lang="en-US" sz="3999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14304" y="4235334"/>
            <a:ext cx="6665961" cy="565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Nivelul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 5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EQF</a:t>
            </a:r>
          </a:p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6 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unit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de 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are</a:t>
            </a:r>
            <a:endParaRPr lang="en-US" sz="3600" dirty="0" smtClean="0">
              <a:solidFill>
                <a:srgbClr val="000000"/>
              </a:solidFill>
              <a:latin typeface="Montserrat Classic"/>
            </a:endParaRPr>
          </a:p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27 de 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lec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ii</a:t>
            </a:r>
            <a:endParaRPr lang="en-US" sz="3600" dirty="0" smtClean="0">
              <a:solidFill>
                <a:srgbClr val="000000"/>
              </a:solidFill>
              <a:latin typeface="Montserrat Classic"/>
            </a:endParaRPr>
          </a:p>
          <a:p>
            <a:pPr marL="777240" lvl="1" indent="-388620" algn="just">
              <a:lnSpc>
                <a:spcPts val="6300"/>
              </a:lnSpc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Durata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 509 ore</a:t>
            </a:r>
          </a:p>
          <a:p>
            <a:pPr marL="777240" lvl="1" indent="-388620">
              <a:lnSpc>
                <a:spcPts val="6300"/>
              </a:lnSpc>
              <a:buFont typeface="Arial"/>
              <a:buChar char="•"/>
            </a:pP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E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nglez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F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rancez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G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erman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G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reac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R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om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n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dirty="0" err="1" smtClean="0">
                <a:solidFill>
                  <a:srgbClr val="000000"/>
                </a:solidFill>
                <a:latin typeface="Montserrat Classic"/>
              </a:rPr>
              <a:t>talian</a:t>
            </a:r>
            <a:r>
              <a:rPr lang="ro-RO" sz="3600" dirty="0" smtClean="0">
                <a:solidFill>
                  <a:srgbClr val="000000"/>
                </a:solidFill>
                <a:latin typeface="Montserrat Classic"/>
              </a:rPr>
              <a:t>a</a:t>
            </a:r>
            <a:endParaRPr lang="en-US" sz="3600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914400"/>
            <a:ext cx="1183007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STADIUL ACTIVIT</a:t>
            </a:r>
            <a:r>
              <a:rPr lang="ro-RO" sz="6000" spc="252" dirty="0" smtClean="0">
                <a:solidFill>
                  <a:srgbClr val="273755"/>
                </a:solidFill>
                <a:latin typeface="Montserrat Semi-Bold Bold"/>
              </a:rPr>
              <a:t>AT</a:t>
            </a:r>
            <a:r>
              <a:rPr lang="en-US" sz="6000" spc="252" dirty="0" smtClean="0">
                <a:solidFill>
                  <a:srgbClr val="273755"/>
                </a:solidFill>
                <a:latin typeface="Montserrat Semi-Bold Bold"/>
              </a:rPr>
              <a:t>ILOR</a:t>
            </a:r>
            <a:endParaRPr lang="en-US" sz="6000" spc="252" dirty="0">
              <a:solidFill>
                <a:srgbClr val="273755"/>
              </a:solidFill>
              <a:latin typeface="Montserrat Semi-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94282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8454"/>
          <a:stretch>
            <a:fillRect/>
          </a:stretch>
        </p:blipFill>
        <p:spPr>
          <a:xfrm>
            <a:off x="14586582" y="3413268"/>
            <a:ext cx="3701418" cy="615757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8288000" cy="2777834"/>
            <a:chOff x="0" y="0"/>
            <a:chExt cx="6186311" cy="9396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939662"/>
            </a:xfrm>
            <a:custGeom>
              <a:avLst/>
              <a:gdLst/>
              <a:ahLst/>
              <a:cxnLst/>
              <a:rect l="l" t="t" r="r" b="b"/>
              <a:pathLst>
                <a:path w="6186311" h="939662">
                  <a:moveTo>
                    <a:pt x="0" y="0"/>
                  </a:moveTo>
                  <a:lnTo>
                    <a:pt x="6186311" y="0"/>
                  </a:lnTo>
                  <a:lnTo>
                    <a:pt x="6186311" y="939662"/>
                  </a:lnTo>
                  <a:lnTo>
                    <a:pt x="0" y="939662"/>
                  </a:lnTo>
                  <a:close/>
                </a:path>
              </a:pathLst>
            </a:custGeom>
            <a:solidFill>
              <a:srgbClr val="20345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001388" y="1500162"/>
            <a:ext cx="6237982" cy="67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spc="176" dirty="0" err="1" smtClean="0">
                <a:solidFill>
                  <a:srgbClr val="F4F4F4"/>
                </a:solidFill>
                <a:latin typeface="Montserrat Classic Bold"/>
              </a:rPr>
              <a:t>Structur</a:t>
            </a:r>
            <a:r>
              <a:rPr lang="ro-RO" sz="4199" spc="176" dirty="0" smtClean="0">
                <a:solidFill>
                  <a:srgbClr val="F4F4F4"/>
                </a:solidFill>
                <a:latin typeface="Montserrat Classic Bold"/>
              </a:rPr>
              <a:t>a </a:t>
            </a:r>
            <a:r>
              <a:rPr lang="en-US" sz="4199" spc="176" dirty="0" smtClean="0">
                <a:solidFill>
                  <a:srgbClr val="F4F4F4"/>
                </a:solidFill>
                <a:latin typeface="Montserrat Classic Bold"/>
              </a:rPr>
              <a:t>Curriculum </a:t>
            </a:r>
            <a:endParaRPr lang="en-US" sz="4199" spc="176" dirty="0">
              <a:solidFill>
                <a:srgbClr val="F4F4F4"/>
              </a:solidFill>
              <a:latin typeface="Montserrat Classic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4382" y="571468"/>
            <a:ext cx="1156354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solidFill>
                  <a:srgbClr val="FFFFFF"/>
                </a:solidFill>
                <a:latin typeface="Montserrat Semi-Bold Bold"/>
              </a:rPr>
              <a:t>STADIUL ACTIVITATILOR</a:t>
            </a:r>
            <a:endParaRPr lang="en-US" sz="6000" spc="252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43010" y="4571996"/>
            <a:ext cx="16377766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2: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Fundamente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matematice</a:t>
            </a: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43010" y="5500690"/>
            <a:ext cx="1664499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it-IT" sz="3300" spc="138" dirty="0" smtClean="0">
                <a:solidFill>
                  <a:srgbClr val="000000"/>
                </a:solidFill>
                <a:latin typeface="Montserrat Classic"/>
              </a:rPr>
              <a:t>Unitatea de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it-IT" sz="3300" spc="138" dirty="0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it-IT" sz="3300" spc="138" dirty="0" smtClean="0">
                <a:solidFill>
                  <a:srgbClr val="000000"/>
                </a:solidFill>
                <a:latin typeface="Montserrat Classic"/>
              </a:rPr>
              <a:t>are 3: Algoritmi, programe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it-IT" sz="3300" spc="138" dirty="0" smtClean="0">
                <a:solidFill>
                  <a:srgbClr val="000000"/>
                </a:solidFill>
                <a:latin typeface="Montserrat Classic"/>
              </a:rPr>
              <a:t>i protocoale ML</a:t>
            </a:r>
            <a:endParaRPr lang="it-IT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3010" y="6429384"/>
            <a:ext cx="1287730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4: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profund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(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avansat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)</a:t>
            </a: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24546" y="7358078"/>
            <a:ext cx="16663454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5: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Comunicarea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meritelor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provoc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rilor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implica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iilor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ML</a:t>
            </a: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43010" y="8501086"/>
            <a:ext cx="13092709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6: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Legisla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etic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managementul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proiectelor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legate de ML</a:t>
            </a: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4546" y="3681768"/>
            <a:ext cx="16663454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Unitatea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inv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at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are 1: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Elemente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esen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iale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ale ML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pentru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profesioni</a:t>
            </a:r>
            <a:r>
              <a:rPr lang="ro-RO" sz="3300" spc="138" dirty="0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en-US" sz="3300" spc="138" dirty="0" err="1" smtClean="0">
                <a:solidFill>
                  <a:srgbClr val="000000"/>
                </a:solidFill>
                <a:latin typeface="Montserrat Classic"/>
              </a:rPr>
              <a:t>tii</a:t>
            </a:r>
            <a:r>
              <a:rPr lang="en-US" sz="3300" spc="138" dirty="0" smtClean="0">
                <a:solidFill>
                  <a:srgbClr val="000000"/>
                </a:solidFill>
                <a:latin typeface="Montserrat Classic"/>
              </a:rPr>
              <a:t> TIC</a:t>
            </a:r>
            <a:endParaRPr lang="en-US" sz="3300" spc="138" dirty="0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-1826380" y="40005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6" name="AutoShape 16"/>
          <p:cNvSpPr/>
          <p:nvPr/>
        </p:nvSpPr>
        <p:spPr>
          <a:xfrm>
            <a:off x="-1826380" y="67437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7" name="AutoShape 17"/>
          <p:cNvSpPr/>
          <p:nvPr/>
        </p:nvSpPr>
        <p:spPr>
          <a:xfrm>
            <a:off x="-1826380" y="77343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8" name="AutoShape 18"/>
          <p:cNvSpPr/>
          <p:nvPr/>
        </p:nvSpPr>
        <p:spPr>
          <a:xfrm>
            <a:off x="-1826380" y="87249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-1826380" y="58293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0" name="AutoShape 20"/>
          <p:cNvSpPr/>
          <p:nvPr/>
        </p:nvSpPr>
        <p:spPr>
          <a:xfrm>
            <a:off x="-1826380" y="4914900"/>
            <a:ext cx="3050176" cy="0"/>
          </a:xfrm>
          <a:prstGeom prst="line">
            <a:avLst/>
          </a:prstGeom>
          <a:ln w="76200" cap="rnd">
            <a:solidFill>
              <a:srgbClr val="20345E"/>
            </a:solidFill>
            <a:prstDash val="solid"/>
            <a:headEnd type="oval" w="lg" len="lg"/>
            <a:tailEnd type="oval" w="lg" len="lg"/>
          </a:ln>
        </p:spPr>
      </p:sp>
    </p:spTree>
    <p:extLst>
      <p:ext uri="{BB962C8B-B14F-4D97-AF65-F5344CB8AC3E}">
        <p14:creationId xmlns:p14="http://schemas.microsoft.com/office/powerpoint/2010/main" val="104125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390285" cy="2469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l="l" t="t" r="r" b="b"/>
              <a:pathLst>
                <a:path w="4390285" h="2469536">
                  <a:moveTo>
                    <a:pt x="0" y="0"/>
                  </a:moveTo>
                  <a:lnTo>
                    <a:pt x="4390285" y="0"/>
                  </a:lnTo>
                  <a:lnTo>
                    <a:pt x="4390285" y="2469536"/>
                  </a:lnTo>
                  <a:lnTo>
                    <a:pt x="0" y="2469536"/>
                  </a:lnTo>
                  <a:close/>
                </a:path>
              </a:pathLst>
            </a:custGeom>
            <a:solidFill>
              <a:srgbClr val="F6F6F6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505824">
            <a:off x="-1476898" y="-1107395"/>
            <a:ext cx="10154077" cy="8787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08543" y="996278"/>
            <a:ext cx="3006634" cy="2602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825405">
            <a:off x="4074654" y="7418261"/>
            <a:ext cx="9508173" cy="8228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60039" y="1889008"/>
            <a:ext cx="5241354" cy="7369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74242" t="36440"/>
          <a:stretch>
            <a:fillRect/>
          </a:stretch>
        </p:blipFill>
        <p:spPr>
          <a:xfrm flipH="1">
            <a:off x="1028700" y="7508645"/>
            <a:ext cx="1884213" cy="211341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58182" y="2607101"/>
            <a:ext cx="957269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67" dirty="0" smtClean="0">
                <a:solidFill>
                  <a:srgbClr val="000000"/>
                </a:solidFill>
                <a:latin typeface="Montserrat Classic Bold"/>
              </a:rPr>
              <a:t>Res</a:t>
            </a:r>
            <a:r>
              <a:rPr lang="ro-RO" sz="3999" spc="167" dirty="0" smtClean="0">
                <a:solidFill>
                  <a:srgbClr val="000000"/>
                </a:solidFill>
                <a:latin typeface="Montserrat Classic Bold"/>
              </a:rPr>
              <a:t>urse educationale deschise</a:t>
            </a:r>
            <a:endParaRPr lang="en-US" sz="3999" spc="167" dirty="0">
              <a:solidFill>
                <a:srgbClr val="000000"/>
              </a:solidFill>
              <a:latin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15042" y="914400"/>
            <a:ext cx="12644526" cy="998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252" dirty="0" smtClean="0">
                <a:latin typeface="Montserrat Semi-Bold Bold"/>
              </a:rPr>
              <a:t>STADIUL ACTIVITATILOR</a:t>
            </a:r>
            <a:endParaRPr lang="en-US" sz="6000" spc="252" dirty="0"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602340" y="4210722"/>
            <a:ext cx="8328533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04"/>
              </a:lnSpc>
            </a:pP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• 122 de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pagini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de note de curs</a:t>
            </a:r>
          </a:p>
          <a:p>
            <a:pPr>
              <a:lnSpc>
                <a:spcPts val="5904"/>
              </a:lnSpc>
            </a:pP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• 371 </a:t>
            </a:r>
            <a:r>
              <a:rPr lang="ro-RO" sz="3600" spc="151" dirty="0" err="1" smtClean="0">
                <a:solidFill>
                  <a:srgbClr val="000000"/>
                </a:solidFill>
                <a:latin typeface="Montserrat Classic"/>
              </a:rPr>
              <a:t>slide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-uri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de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prezentare</a:t>
            </a:r>
            <a:endParaRPr lang="en-US" sz="3600" spc="151" dirty="0" smtClean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5904"/>
              </a:lnSpc>
            </a:pP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• 76 de 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ntreb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ri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ro-RO" sz="3600" spc="151" dirty="0" err="1" smtClean="0">
                <a:solidFill>
                  <a:srgbClr val="000000"/>
                </a:solidFill>
                <a:latin typeface="Montserrat Classic"/>
              </a:rPr>
              <a:t>s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r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spunsuri</a:t>
            </a:r>
            <a:endParaRPr lang="en-US" sz="3600" spc="151" dirty="0" smtClean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5904"/>
              </a:lnSpc>
            </a:pP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• 12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studii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caz</a:t>
            </a:r>
            <a:endParaRPr lang="en-US" sz="3600" spc="151" dirty="0" smtClean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5904"/>
              </a:lnSpc>
            </a:pP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• 13 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exerci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t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ii practice</a:t>
            </a:r>
          </a:p>
          <a:p>
            <a:pPr>
              <a:lnSpc>
                <a:spcPts val="5904"/>
              </a:lnSpc>
            </a:pP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• 84 de 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i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ntreb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ri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cu r</a:t>
            </a:r>
            <a:r>
              <a:rPr lang="ro-RO" sz="3600" spc="151" dirty="0" smtClean="0">
                <a:solidFill>
                  <a:srgbClr val="000000"/>
                </a:solidFill>
                <a:latin typeface="Montserrat Classic"/>
              </a:rPr>
              <a:t>a</a:t>
            </a:r>
            <a:r>
              <a:rPr lang="en-US" sz="3600" spc="151" dirty="0" err="1" smtClean="0">
                <a:solidFill>
                  <a:srgbClr val="000000"/>
                </a:solidFill>
                <a:latin typeface="Montserrat Classic"/>
              </a:rPr>
              <a:t>spunsuri</a:t>
            </a:r>
            <a:r>
              <a:rPr lang="en-US" sz="3600" spc="151" dirty="0" smtClean="0">
                <a:solidFill>
                  <a:srgbClr val="000000"/>
                </a:solidFill>
                <a:latin typeface="Montserrat Classic"/>
              </a:rPr>
              <a:t> multiple</a:t>
            </a:r>
            <a:endParaRPr lang="en-US" sz="3600" spc="151" dirty="0">
              <a:solidFill>
                <a:srgbClr val="000000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938200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950</Words>
  <Application>Microsoft Office PowerPoint</Application>
  <PresentationFormat>Custom</PresentationFormat>
  <Paragraphs>106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Aileron Heavy</vt:lpstr>
      <vt:lpstr>Calibri</vt:lpstr>
      <vt:lpstr>Montserrat Classic Bold</vt:lpstr>
      <vt:lpstr>Arial</vt:lpstr>
      <vt:lpstr>Montserrat Semi-Bold Bold</vt:lpstr>
      <vt:lpstr>Montserrat Classic</vt:lpstr>
      <vt:lpstr>Montserrat Semi-Bold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5-A INTALNIRE DE PROIECT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Outcomes</dc:title>
  <dc:creator>Nosyk Kateryna</dc:creator>
  <cp:lastModifiedBy>Windows User</cp:lastModifiedBy>
  <cp:revision>97</cp:revision>
  <dcterms:created xsi:type="dcterms:W3CDTF">2006-08-16T00:00:00Z</dcterms:created>
  <dcterms:modified xsi:type="dcterms:W3CDTF">2022-08-31T10:02:19Z</dcterms:modified>
  <dc:identifier>DAFHy6iLeog</dc:identifier>
</cp:coreProperties>
</file>