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7" r:id="rId1"/>
  </p:sldMasterIdLst>
  <p:notesMasterIdLst>
    <p:notesMasterId r:id="rId20"/>
  </p:notesMasterIdLst>
  <p:sldIdLst>
    <p:sldId id="256" r:id="rId2"/>
    <p:sldId id="273" r:id="rId3"/>
    <p:sldId id="264" r:id="rId4"/>
    <p:sldId id="258" r:id="rId5"/>
    <p:sldId id="260" r:id="rId6"/>
    <p:sldId id="268" r:id="rId7"/>
    <p:sldId id="272" r:id="rId8"/>
    <p:sldId id="278" r:id="rId9"/>
    <p:sldId id="279" r:id="rId10"/>
    <p:sldId id="284" r:id="rId11"/>
    <p:sldId id="283" r:id="rId12"/>
    <p:sldId id="285" r:id="rId13"/>
    <p:sldId id="261" r:id="rId14"/>
    <p:sldId id="267" r:id="rId15"/>
    <p:sldId id="276" r:id="rId16"/>
    <p:sldId id="277" r:id="rId17"/>
    <p:sldId id="262" r:id="rId18"/>
    <p:sldId id="26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 Rahman" initials="AR" lastIdx="1" clrIdx="0">
    <p:extLst>
      <p:ext uri="{19B8F6BF-5375-455C-9EA6-DF929625EA0E}">
        <p15:presenceInfo xmlns:p15="http://schemas.microsoft.com/office/powerpoint/2012/main" userId="Abdul Rahman" providerId="None"/>
      </p:ext>
    </p:extLst>
  </p:cmAuthor>
  <p:cmAuthor id="2" name="Nosyk Kateryna" initials="NK" lastIdx="8" clrIdx="1">
    <p:extLst>
      <p:ext uri="{19B8F6BF-5375-455C-9EA6-DF929625EA0E}">
        <p15:presenceInfo xmlns:p15="http://schemas.microsoft.com/office/powerpoint/2012/main" userId="a8e4c6a9ebae2e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357" autoAdjust="0"/>
  </p:normalViewPr>
  <p:slideViewPr>
    <p:cSldViewPr snapToGrid="0">
      <p:cViewPr varScale="1">
        <p:scale>
          <a:sx n="66" d="100"/>
          <a:sy n="66" d="100"/>
        </p:scale>
        <p:origin x="78" y="222"/>
      </p:cViewPr>
      <p:guideLst/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1368C-8416-467C-B738-01EE94FC2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C1C4642-F57C-4324-BE31-7122539C2790}">
      <dgm:prSet phldrT="[Текст]"/>
      <dgm:spPr/>
      <dgm:t>
        <a:bodyPr/>
        <a:lstStyle/>
        <a:p>
          <a:r>
            <a:rPr lang="it-IT" b="1" dirty="0"/>
            <a:t>O2: Struttura del curriculum MACHINA e risorse educative aperte
</a:t>
          </a:r>
          <a:endParaRPr lang="de-DE" b="1" dirty="0"/>
        </a:p>
      </dgm:t>
    </dgm:pt>
    <dgm:pt modelId="{3FC8D80F-F2A5-4726-8BA5-F6656EA32F4C}" type="parTrans" cxnId="{46495A24-D03A-4F07-AED6-8D2316DD4396}">
      <dgm:prSet/>
      <dgm:spPr/>
      <dgm:t>
        <a:bodyPr/>
        <a:lstStyle/>
        <a:p>
          <a:endParaRPr lang="de-DE"/>
        </a:p>
      </dgm:t>
    </dgm:pt>
    <dgm:pt modelId="{E6C0C005-4488-4CD2-B0C1-AC0887E320FC}" type="sibTrans" cxnId="{46495A24-D03A-4F07-AED6-8D2316DD4396}">
      <dgm:prSet/>
      <dgm:spPr/>
      <dgm:t>
        <a:bodyPr/>
        <a:lstStyle/>
        <a:p>
          <a:endParaRPr lang="de-DE"/>
        </a:p>
      </dgm:t>
    </dgm:pt>
    <dgm:pt modelId="{F13414A6-B9C3-4DC9-BAD4-171E1D35794E}">
      <dgm:prSet phldrT="[Текст]"/>
      <dgm:spPr/>
      <dgm:t>
        <a:bodyPr/>
        <a:lstStyle/>
        <a:p>
          <a:r>
            <a:rPr lang="it-IT" b="1" dirty="0"/>
            <a:t>O2-T3: Sviluppo del manuale del trainer
</a:t>
          </a:r>
          <a:endParaRPr lang="de-DE" dirty="0"/>
        </a:p>
      </dgm:t>
    </dgm:pt>
    <dgm:pt modelId="{188BA120-C5DA-4B81-8FB6-62C0969B45AA}" type="parTrans" cxnId="{ED4CAD97-0E97-4E26-A4FE-A6E5572D65E0}">
      <dgm:prSet/>
      <dgm:spPr/>
      <dgm:t>
        <a:bodyPr/>
        <a:lstStyle/>
        <a:p>
          <a:endParaRPr lang="de-DE"/>
        </a:p>
      </dgm:t>
    </dgm:pt>
    <dgm:pt modelId="{680795F8-0DFC-4197-91DB-043953773542}" type="sibTrans" cxnId="{ED4CAD97-0E97-4E26-A4FE-A6E5572D65E0}">
      <dgm:prSet/>
      <dgm:spPr/>
      <dgm:t>
        <a:bodyPr/>
        <a:lstStyle/>
        <a:p>
          <a:endParaRPr lang="de-DE"/>
        </a:p>
      </dgm:t>
    </dgm:pt>
    <dgm:pt modelId="{0D62F9BC-EE1A-4435-A484-CB9B92EFF9AE}">
      <dgm:prSet phldrT="[Текст]" custT="1"/>
      <dgm:spPr/>
      <dgm:t>
        <a:bodyPr/>
        <a:lstStyle/>
        <a:p>
          <a:r>
            <a:rPr lang="it-IT" sz="1600" b="0" dirty="0"/>
            <a:t>Redigere il capitolo VOOC (EXELIA</a:t>
          </a:r>
          <a:r>
            <a:rPr lang="en-US" sz="1600" b="0" i="0" dirty="0"/>
            <a:t>)</a:t>
          </a:r>
          <a:endParaRPr lang="de-DE" sz="1600" dirty="0"/>
        </a:p>
      </dgm:t>
    </dgm:pt>
    <dgm:pt modelId="{C208C194-E640-4654-9E51-C5358A762A88}" type="parTrans" cxnId="{EB51662E-992E-415A-9B9D-4F19CEFA2E3A}">
      <dgm:prSet/>
      <dgm:spPr/>
      <dgm:t>
        <a:bodyPr/>
        <a:lstStyle/>
        <a:p>
          <a:endParaRPr lang="de-DE"/>
        </a:p>
      </dgm:t>
    </dgm:pt>
    <dgm:pt modelId="{A34094CA-75B3-4A57-9C91-103EA5746CF7}" type="sibTrans" cxnId="{EB51662E-992E-415A-9B9D-4F19CEFA2E3A}">
      <dgm:prSet/>
      <dgm:spPr/>
      <dgm:t>
        <a:bodyPr/>
        <a:lstStyle/>
        <a:p>
          <a:endParaRPr lang="de-DE"/>
        </a:p>
      </dgm:t>
    </dgm:pt>
    <dgm:pt modelId="{FBDB6B01-B93F-4625-83E0-E9F36C54E214}">
      <dgm:prSet phldrT="[Текст]"/>
      <dgm:spPr/>
      <dgm:t>
        <a:bodyPr/>
        <a:lstStyle/>
        <a:p>
          <a:r>
            <a:rPr lang="it-IT" b="1" dirty="0"/>
            <a:t>O2-T4: Linee guida per l'integrazione dell'IFP
</a:t>
          </a:r>
          <a:endParaRPr lang="de-DE" dirty="0"/>
        </a:p>
      </dgm:t>
    </dgm:pt>
    <dgm:pt modelId="{6E9F993E-11CE-4A38-8F60-1A3C6BE295E8}" type="parTrans" cxnId="{62E60AC5-C764-49D5-AEA6-E549BF26CA98}">
      <dgm:prSet/>
      <dgm:spPr/>
      <dgm:t>
        <a:bodyPr/>
        <a:lstStyle/>
        <a:p>
          <a:endParaRPr lang="de-DE"/>
        </a:p>
      </dgm:t>
    </dgm:pt>
    <dgm:pt modelId="{F7EBB7BB-3129-494F-8666-98D74852554B}" type="sibTrans" cxnId="{62E60AC5-C764-49D5-AEA6-E549BF26CA98}">
      <dgm:prSet/>
      <dgm:spPr/>
      <dgm:t>
        <a:bodyPr/>
        <a:lstStyle/>
        <a:p>
          <a:endParaRPr lang="de-DE"/>
        </a:p>
      </dgm:t>
    </dgm:pt>
    <dgm:pt modelId="{1CAC9DD5-2D81-400F-B1AC-9E6C2C40A64F}">
      <dgm:prSet phldrT="[Текст]" custT="1"/>
      <dgm:spPr/>
      <dgm:t>
        <a:bodyPr/>
        <a:lstStyle/>
        <a:p>
          <a:endParaRPr lang="de-DE" sz="1600" dirty="0"/>
        </a:p>
      </dgm:t>
    </dgm:pt>
    <dgm:pt modelId="{C450F434-636B-4B25-B6CD-9F54C3EF31F6}" type="parTrans" cxnId="{AF34A5A2-DEE8-4605-A643-A742F4C66C6F}">
      <dgm:prSet/>
      <dgm:spPr/>
      <dgm:t>
        <a:bodyPr/>
        <a:lstStyle/>
        <a:p>
          <a:endParaRPr lang="de-DE"/>
        </a:p>
      </dgm:t>
    </dgm:pt>
    <dgm:pt modelId="{83CD74AB-A239-47C9-B254-AB8B9CD987F3}" type="sibTrans" cxnId="{AF34A5A2-DEE8-4605-A643-A742F4C66C6F}">
      <dgm:prSet/>
      <dgm:spPr/>
      <dgm:t>
        <a:bodyPr/>
        <a:lstStyle/>
        <a:p>
          <a:endParaRPr lang="de-DE"/>
        </a:p>
      </dgm:t>
    </dgm:pt>
    <dgm:pt modelId="{62BEABA9-81BE-4736-96F3-7B92BF51F0A1}">
      <dgm:prSet phldrT="[Текст]" custT="1"/>
      <dgm:spPr/>
      <dgm:t>
        <a:bodyPr/>
        <a:lstStyle/>
        <a:p>
          <a:r>
            <a:rPr lang="en-US" sz="1600" b="0" dirty="0" err="1"/>
            <a:t>Manuale</a:t>
          </a:r>
          <a:r>
            <a:rPr lang="en-US" sz="1600" b="0" dirty="0"/>
            <a:t> del </a:t>
          </a:r>
          <a:r>
            <a:rPr lang="en-US" sz="1600" b="0" dirty="0" err="1"/>
            <a:t>formatore</a:t>
          </a:r>
          <a:r>
            <a:rPr lang="en-US" sz="1600" b="0" dirty="0"/>
            <a:t> (UCBL) </a:t>
          </a:r>
          <a:endParaRPr lang="de-DE" sz="1600" b="0" dirty="0"/>
        </a:p>
      </dgm:t>
    </dgm:pt>
    <dgm:pt modelId="{81393967-7520-43DD-97BF-A8DC84C438A7}" type="parTrans" cxnId="{F8765A2F-B650-4540-8D64-5F005F24FAA7}">
      <dgm:prSet/>
      <dgm:spPr/>
      <dgm:t>
        <a:bodyPr/>
        <a:lstStyle/>
        <a:p>
          <a:endParaRPr lang="de-DE"/>
        </a:p>
      </dgm:t>
    </dgm:pt>
    <dgm:pt modelId="{F2966B16-D82B-4C2D-9C12-F04EA38B29BA}" type="sibTrans" cxnId="{F8765A2F-B650-4540-8D64-5F005F24FAA7}">
      <dgm:prSet/>
      <dgm:spPr/>
      <dgm:t>
        <a:bodyPr/>
        <a:lstStyle/>
        <a:p>
          <a:endParaRPr lang="de-DE"/>
        </a:p>
      </dgm:t>
    </dgm:pt>
    <dgm:pt modelId="{676B91EA-2E1F-4958-BCF7-EDE56D8870B0}">
      <dgm:prSet custT="1"/>
      <dgm:spPr/>
      <dgm:t>
        <a:bodyPr/>
        <a:lstStyle/>
        <a:p>
          <a:r>
            <a:rPr lang="it-IT" sz="1600" b="0" u="none" dirty="0"/>
            <a:t>Linee guida per l'integrazione DELL'IFP (L3S)</a:t>
          </a:r>
          <a:endParaRPr lang="en-GB" sz="1600" b="1" u="none" dirty="0"/>
        </a:p>
      </dgm:t>
    </dgm:pt>
    <dgm:pt modelId="{9D6B0628-3DFE-4E23-B24D-54DA96DCECEB}" type="parTrans" cxnId="{FB67ADC1-2073-4652-BAFE-F3E82FC6AE92}">
      <dgm:prSet/>
      <dgm:spPr/>
      <dgm:t>
        <a:bodyPr/>
        <a:lstStyle/>
        <a:p>
          <a:endParaRPr lang="de-DE"/>
        </a:p>
      </dgm:t>
    </dgm:pt>
    <dgm:pt modelId="{5379CB5E-3991-4039-925B-6A9D72604054}" type="sibTrans" cxnId="{FB67ADC1-2073-4652-BAFE-F3E82FC6AE92}">
      <dgm:prSet/>
      <dgm:spPr/>
      <dgm:t>
        <a:bodyPr/>
        <a:lstStyle/>
        <a:p>
          <a:endParaRPr lang="de-DE"/>
        </a:p>
      </dgm:t>
    </dgm:pt>
    <dgm:pt modelId="{9FEECCA0-6869-482E-9B4C-42A29DA771D5}" type="pres">
      <dgm:prSet presAssocID="{9D21368C-8416-467C-B738-01EE94FC2D13}" presName="rootnode" presStyleCnt="0">
        <dgm:presLayoutVars>
          <dgm:chMax/>
          <dgm:chPref/>
          <dgm:dir/>
          <dgm:animLvl val="lvl"/>
        </dgm:presLayoutVars>
      </dgm:prSet>
      <dgm:spPr/>
    </dgm:pt>
    <dgm:pt modelId="{97B35B62-0411-47EE-9760-4B1CB22CD249}" type="pres">
      <dgm:prSet presAssocID="{AC1C4642-F57C-4324-BE31-7122539C2790}" presName="composite" presStyleCnt="0"/>
      <dgm:spPr/>
    </dgm:pt>
    <dgm:pt modelId="{BA220CC7-0DCC-41FF-9765-9F23D35777E5}" type="pres">
      <dgm:prSet presAssocID="{AC1C4642-F57C-4324-BE31-7122539C2790}" presName="bentUpArrow1" presStyleLbl="alignImgPlace1" presStyleIdx="0" presStyleCnt="2" custLinFactNeighborX="-39925" custLinFactNeighborY="0"/>
      <dgm:spPr/>
    </dgm:pt>
    <dgm:pt modelId="{9A7CA8A3-2D74-40B3-829F-8CA21A66C4AF}" type="pres">
      <dgm:prSet presAssocID="{AC1C4642-F57C-4324-BE31-7122539C2790}" presName="ParentText" presStyleLbl="node1" presStyleIdx="0" presStyleCnt="3" custScaleX="167700">
        <dgm:presLayoutVars>
          <dgm:chMax val="1"/>
          <dgm:chPref val="1"/>
          <dgm:bulletEnabled val="1"/>
        </dgm:presLayoutVars>
      </dgm:prSet>
      <dgm:spPr/>
    </dgm:pt>
    <dgm:pt modelId="{5F6A8954-083C-42B3-A7B4-C4E6B3103DE9}" type="pres">
      <dgm:prSet presAssocID="{AC1C4642-F57C-4324-BE31-7122539C2790}" presName="ChildText" presStyleLbl="revTx" presStyleIdx="0" presStyleCnt="3" custLinFactNeighborX="91872" custLinFactNeighborY="6771">
        <dgm:presLayoutVars>
          <dgm:chMax val="0"/>
          <dgm:chPref val="0"/>
          <dgm:bulletEnabled val="1"/>
        </dgm:presLayoutVars>
      </dgm:prSet>
      <dgm:spPr/>
    </dgm:pt>
    <dgm:pt modelId="{362A5C27-2A97-4D5B-BADB-80D771B5FBE1}" type="pres">
      <dgm:prSet presAssocID="{E6C0C005-4488-4CD2-B0C1-AC0887E320FC}" presName="sibTrans" presStyleCnt="0"/>
      <dgm:spPr/>
    </dgm:pt>
    <dgm:pt modelId="{B90B838C-ACFA-48A4-AA21-10F76AF3683D}" type="pres">
      <dgm:prSet presAssocID="{F13414A6-B9C3-4DC9-BAD4-171E1D35794E}" presName="composite" presStyleCnt="0"/>
      <dgm:spPr/>
    </dgm:pt>
    <dgm:pt modelId="{17CABDA1-08F7-49EE-B2D0-F073DD9A1C19}" type="pres">
      <dgm:prSet presAssocID="{F13414A6-B9C3-4DC9-BAD4-171E1D35794E}" presName="bentUpArrow1" presStyleLbl="alignImgPlace1" presStyleIdx="1" presStyleCnt="2" custScaleY="134827" custLinFactX="-48441" custLinFactNeighborX="-100000" custLinFactNeighborY="-8805"/>
      <dgm:spPr/>
    </dgm:pt>
    <dgm:pt modelId="{C4D48AD8-D998-4EA5-B160-52B033AC3236}" type="pres">
      <dgm:prSet presAssocID="{F13414A6-B9C3-4DC9-BAD4-171E1D35794E}" presName="ParentText" presStyleLbl="node1" presStyleIdx="1" presStyleCnt="3" custScaleX="115429" custLinFactNeighborX="-15429" custLinFactNeighborY="-1574">
        <dgm:presLayoutVars>
          <dgm:chMax val="1"/>
          <dgm:chPref val="1"/>
          <dgm:bulletEnabled val="1"/>
        </dgm:presLayoutVars>
      </dgm:prSet>
      <dgm:spPr/>
    </dgm:pt>
    <dgm:pt modelId="{8A227779-2D2A-44DD-9650-A51301346F74}" type="pres">
      <dgm:prSet presAssocID="{F13414A6-B9C3-4DC9-BAD4-171E1D35794E}" presName="ChildText" presStyleLbl="revTx" presStyleIdx="1" presStyleCnt="3" custScaleX="318587" custLinFactX="12308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0EDCF3EC-BC26-43A7-9F5C-0A612D86C087}" type="pres">
      <dgm:prSet presAssocID="{680795F8-0DFC-4197-91DB-043953773542}" presName="sibTrans" presStyleCnt="0"/>
      <dgm:spPr/>
    </dgm:pt>
    <dgm:pt modelId="{BBFCBE64-A322-43D2-AEC5-D46BEE488DB0}" type="pres">
      <dgm:prSet presAssocID="{FBDB6B01-B93F-4625-83E0-E9F36C54E214}" presName="composite" presStyleCnt="0"/>
      <dgm:spPr/>
    </dgm:pt>
    <dgm:pt modelId="{EBE7C0FA-B603-4513-B342-B0FB7A799D11}" type="pres">
      <dgm:prSet presAssocID="{FBDB6B01-B93F-4625-83E0-E9F36C54E214}" presName="ParentText" presStyleLbl="node1" presStyleIdx="2" presStyleCnt="3" custScaleX="121981" custLinFactX="-17214" custLinFactNeighborX="-100000" custLinFactNeighborY="-15619">
        <dgm:presLayoutVars>
          <dgm:chMax val="1"/>
          <dgm:chPref val="1"/>
          <dgm:bulletEnabled val="1"/>
        </dgm:presLayoutVars>
      </dgm:prSet>
      <dgm:spPr/>
    </dgm:pt>
    <dgm:pt modelId="{70AC9AE7-28F5-4A54-9425-35B5A89456CC}" type="pres">
      <dgm:prSet presAssocID="{FBDB6B01-B93F-4625-83E0-E9F36C54E214}" presName="FinalChildText" presStyleLbl="revTx" presStyleIdx="2" presStyleCnt="3" custScaleX="259931" custScaleY="129075" custLinFactNeighborX="-58399" custLinFactNeighborY="-37611">
        <dgm:presLayoutVars>
          <dgm:chMax val="0"/>
          <dgm:chPref val="0"/>
          <dgm:bulletEnabled val="1"/>
        </dgm:presLayoutVars>
      </dgm:prSet>
      <dgm:spPr/>
    </dgm:pt>
  </dgm:ptLst>
  <dgm:cxnLst>
    <dgm:cxn modelId="{626A450D-B4FB-4951-9569-BCFCC6F0B10B}" type="presOf" srcId="{62BEABA9-81BE-4736-96F3-7B92BF51F0A1}" destId="{8A227779-2D2A-44DD-9650-A51301346F74}" srcOrd="0" destOrd="1" presId="urn:microsoft.com/office/officeart/2005/8/layout/StepDownProcess"/>
    <dgm:cxn modelId="{218CB60D-F6F4-4E10-8D2D-BC8B15B0FDF0}" type="presOf" srcId="{AC1C4642-F57C-4324-BE31-7122539C2790}" destId="{9A7CA8A3-2D74-40B3-829F-8CA21A66C4AF}" srcOrd="0" destOrd="0" presId="urn:microsoft.com/office/officeart/2005/8/layout/StepDownProcess"/>
    <dgm:cxn modelId="{46495A24-D03A-4F07-AED6-8D2316DD4396}" srcId="{9D21368C-8416-467C-B738-01EE94FC2D13}" destId="{AC1C4642-F57C-4324-BE31-7122539C2790}" srcOrd="0" destOrd="0" parTransId="{3FC8D80F-F2A5-4726-8BA5-F6656EA32F4C}" sibTransId="{E6C0C005-4488-4CD2-B0C1-AC0887E320FC}"/>
    <dgm:cxn modelId="{EB51662E-992E-415A-9B9D-4F19CEFA2E3A}" srcId="{F13414A6-B9C3-4DC9-BAD4-171E1D35794E}" destId="{0D62F9BC-EE1A-4435-A484-CB9B92EFF9AE}" srcOrd="0" destOrd="0" parTransId="{C208C194-E640-4654-9E51-C5358A762A88}" sibTransId="{A34094CA-75B3-4A57-9C91-103EA5746CF7}"/>
    <dgm:cxn modelId="{F8765A2F-B650-4540-8D64-5F005F24FAA7}" srcId="{F13414A6-B9C3-4DC9-BAD4-171E1D35794E}" destId="{62BEABA9-81BE-4736-96F3-7B92BF51F0A1}" srcOrd="1" destOrd="0" parTransId="{81393967-7520-43DD-97BF-A8DC84C438A7}" sibTransId="{F2966B16-D82B-4C2D-9C12-F04EA38B29BA}"/>
    <dgm:cxn modelId="{5E98145E-3196-45CB-9DA7-96F8E16193A6}" type="presOf" srcId="{FBDB6B01-B93F-4625-83E0-E9F36C54E214}" destId="{EBE7C0FA-B603-4513-B342-B0FB7A799D11}" srcOrd="0" destOrd="0" presId="urn:microsoft.com/office/officeart/2005/8/layout/StepDownProcess"/>
    <dgm:cxn modelId="{58E16D55-2D6A-4A7B-846C-14BB550EF427}" type="presOf" srcId="{F13414A6-B9C3-4DC9-BAD4-171E1D35794E}" destId="{C4D48AD8-D998-4EA5-B160-52B033AC3236}" srcOrd="0" destOrd="0" presId="urn:microsoft.com/office/officeart/2005/8/layout/StepDownProcess"/>
    <dgm:cxn modelId="{ED4CAD97-0E97-4E26-A4FE-A6E5572D65E0}" srcId="{9D21368C-8416-467C-B738-01EE94FC2D13}" destId="{F13414A6-B9C3-4DC9-BAD4-171E1D35794E}" srcOrd="1" destOrd="0" parTransId="{188BA120-C5DA-4B81-8FB6-62C0969B45AA}" sibTransId="{680795F8-0DFC-4197-91DB-043953773542}"/>
    <dgm:cxn modelId="{AF34A5A2-DEE8-4605-A643-A742F4C66C6F}" srcId="{FBDB6B01-B93F-4625-83E0-E9F36C54E214}" destId="{1CAC9DD5-2D81-400F-B1AC-9E6C2C40A64F}" srcOrd="0" destOrd="0" parTransId="{C450F434-636B-4B25-B6CD-9F54C3EF31F6}" sibTransId="{83CD74AB-A239-47C9-B254-AB8B9CD987F3}"/>
    <dgm:cxn modelId="{1C1387B1-6EAB-4E5A-820F-11EF97E21EF8}" type="presOf" srcId="{9D21368C-8416-467C-B738-01EE94FC2D13}" destId="{9FEECCA0-6869-482E-9B4C-42A29DA771D5}" srcOrd="0" destOrd="0" presId="urn:microsoft.com/office/officeart/2005/8/layout/StepDownProcess"/>
    <dgm:cxn modelId="{505229BC-F4FD-4634-A737-F563ABBC0298}" type="presOf" srcId="{0D62F9BC-EE1A-4435-A484-CB9B92EFF9AE}" destId="{8A227779-2D2A-44DD-9650-A51301346F74}" srcOrd="0" destOrd="0" presId="urn:microsoft.com/office/officeart/2005/8/layout/StepDownProcess"/>
    <dgm:cxn modelId="{4AB6E4C0-B391-417D-87F6-84B9531D5A4F}" type="presOf" srcId="{676B91EA-2E1F-4958-BCF7-EDE56D8870B0}" destId="{70AC9AE7-28F5-4A54-9425-35B5A89456CC}" srcOrd="0" destOrd="1" presId="urn:microsoft.com/office/officeart/2005/8/layout/StepDownProcess"/>
    <dgm:cxn modelId="{FB67ADC1-2073-4652-BAFE-F3E82FC6AE92}" srcId="{FBDB6B01-B93F-4625-83E0-E9F36C54E214}" destId="{676B91EA-2E1F-4958-BCF7-EDE56D8870B0}" srcOrd="1" destOrd="0" parTransId="{9D6B0628-3DFE-4E23-B24D-54DA96DCECEB}" sibTransId="{5379CB5E-3991-4039-925B-6A9D72604054}"/>
    <dgm:cxn modelId="{62E60AC5-C764-49D5-AEA6-E549BF26CA98}" srcId="{9D21368C-8416-467C-B738-01EE94FC2D13}" destId="{FBDB6B01-B93F-4625-83E0-E9F36C54E214}" srcOrd="2" destOrd="0" parTransId="{6E9F993E-11CE-4A38-8F60-1A3C6BE295E8}" sibTransId="{F7EBB7BB-3129-494F-8666-98D74852554B}"/>
    <dgm:cxn modelId="{F46E59D7-F48A-45CE-828E-5FD962709E1B}" type="presOf" srcId="{1CAC9DD5-2D81-400F-B1AC-9E6C2C40A64F}" destId="{70AC9AE7-28F5-4A54-9425-35B5A89456CC}" srcOrd="0" destOrd="0" presId="urn:microsoft.com/office/officeart/2005/8/layout/StepDownProcess"/>
    <dgm:cxn modelId="{1FCC1339-3C85-4257-BBC6-D1666C925AD7}" type="presParOf" srcId="{9FEECCA0-6869-482E-9B4C-42A29DA771D5}" destId="{97B35B62-0411-47EE-9760-4B1CB22CD249}" srcOrd="0" destOrd="0" presId="urn:microsoft.com/office/officeart/2005/8/layout/StepDownProcess"/>
    <dgm:cxn modelId="{7D8C27EB-A10D-42DD-854D-804646AB4270}" type="presParOf" srcId="{97B35B62-0411-47EE-9760-4B1CB22CD249}" destId="{BA220CC7-0DCC-41FF-9765-9F23D35777E5}" srcOrd="0" destOrd="0" presId="urn:microsoft.com/office/officeart/2005/8/layout/StepDownProcess"/>
    <dgm:cxn modelId="{6D916994-26FA-437A-8E84-D28DE1164947}" type="presParOf" srcId="{97B35B62-0411-47EE-9760-4B1CB22CD249}" destId="{9A7CA8A3-2D74-40B3-829F-8CA21A66C4AF}" srcOrd="1" destOrd="0" presId="urn:microsoft.com/office/officeart/2005/8/layout/StepDownProcess"/>
    <dgm:cxn modelId="{CE75C293-110C-4374-B9F2-B25CA2155517}" type="presParOf" srcId="{97B35B62-0411-47EE-9760-4B1CB22CD249}" destId="{5F6A8954-083C-42B3-A7B4-C4E6B3103DE9}" srcOrd="2" destOrd="0" presId="urn:microsoft.com/office/officeart/2005/8/layout/StepDownProcess"/>
    <dgm:cxn modelId="{062096C7-77ED-4E85-8208-202147E360E2}" type="presParOf" srcId="{9FEECCA0-6869-482E-9B4C-42A29DA771D5}" destId="{362A5C27-2A97-4D5B-BADB-80D771B5FBE1}" srcOrd="1" destOrd="0" presId="urn:microsoft.com/office/officeart/2005/8/layout/StepDownProcess"/>
    <dgm:cxn modelId="{A55AA3E0-F2DF-453C-BF02-725689A78130}" type="presParOf" srcId="{9FEECCA0-6869-482E-9B4C-42A29DA771D5}" destId="{B90B838C-ACFA-48A4-AA21-10F76AF3683D}" srcOrd="2" destOrd="0" presId="urn:microsoft.com/office/officeart/2005/8/layout/StepDownProcess"/>
    <dgm:cxn modelId="{03558825-83B4-4B7D-8DF5-CDCD3B4DC6CD}" type="presParOf" srcId="{B90B838C-ACFA-48A4-AA21-10F76AF3683D}" destId="{17CABDA1-08F7-49EE-B2D0-F073DD9A1C19}" srcOrd="0" destOrd="0" presId="urn:microsoft.com/office/officeart/2005/8/layout/StepDownProcess"/>
    <dgm:cxn modelId="{4A7872AC-ED53-4837-9B6F-C284ED1C3F76}" type="presParOf" srcId="{B90B838C-ACFA-48A4-AA21-10F76AF3683D}" destId="{C4D48AD8-D998-4EA5-B160-52B033AC3236}" srcOrd="1" destOrd="0" presId="urn:microsoft.com/office/officeart/2005/8/layout/StepDownProcess"/>
    <dgm:cxn modelId="{690532F7-E53D-4FF2-8A16-E4B29E99C299}" type="presParOf" srcId="{B90B838C-ACFA-48A4-AA21-10F76AF3683D}" destId="{8A227779-2D2A-44DD-9650-A51301346F74}" srcOrd="2" destOrd="0" presId="urn:microsoft.com/office/officeart/2005/8/layout/StepDownProcess"/>
    <dgm:cxn modelId="{07A3FF20-B431-4C5C-A4E2-5AA126F5AF55}" type="presParOf" srcId="{9FEECCA0-6869-482E-9B4C-42A29DA771D5}" destId="{0EDCF3EC-BC26-43A7-9F5C-0A612D86C087}" srcOrd="3" destOrd="0" presId="urn:microsoft.com/office/officeart/2005/8/layout/StepDownProcess"/>
    <dgm:cxn modelId="{FDF385D0-EE2B-4A6A-A072-BE0060A17258}" type="presParOf" srcId="{9FEECCA0-6869-482E-9B4C-42A29DA771D5}" destId="{BBFCBE64-A322-43D2-AEC5-D46BEE488DB0}" srcOrd="4" destOrd="0" presId="urn:microsoft.com/office/officeart/2005/8/layout/StepDownProcess"/>
    <dgm:cxn modelId="{50F77169-AF01-4FF1-975D-5CE73ADF0315}" type="presParOf" srcId="{BBFCBE64-A322-43D2-AEC5-D46BEE488DB0}" destId="{EBE7C0FA-B603-4513-B342-B0FB7A799D11}" srcOrd="0" destOrd="0" presId="urn:microsoft.com/office/officeart/2005/8/layout/StepDownProcess"/>
    <dgm:cxn modelId="{16E2BF69-8AD5-45CC-BF98-49A005B75282}" type="presParOf" srcId="{BBFCBE64-A322-43D2-AEC5-D46BEE488DB0}" destId="{70AC9AE7-28F5-4A54-9425-35B5A89456C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21368C-8416-467C-B738-01EE94FC2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C1C4642-F57C-4324-BE31-7122539C2790}">
      <dgm:prSet phldrT="[Текст]" custT="1"/>
      <dgm:spPr/>
      <dgm:t>
        <a:bodyPr/>
        <a:lstStyle/>
        <a:p>
          <a:r>
            <a:rPr lang="it-IT" sz="1600" b="1" dirty="0"/>
            <a:t>O3: Infrastrutture di corsi online aperti professionali (VOOC)
</a:t>
          </a:r>
          <a:endParaRPr lang="de-DE" sz="1600" b="1" dirty="0"/>
        </a:p>
      </dgm:t>
    </dgm:pt>
    <dgm:pt modelId="{3FC8D80F-F2A5-4726-8BA5-F6656EA32F4C}" type="parTrans" cxnId="{46495A24-D03A-4F07-AED6-8D2316DD4396}">
      <dgm:prSet/>
      <dgm:spPr/>
      <dgm:t>
        <a:bodyPr/>
        <a:lstStyle/>
        <a:p>
          <a:endParaRPr lang="de-DE"/>
        </a:p>
      </dgm:t>
    </dgm:pt>
    <dgm:pt modelId="{E6C0C005-4488-4CD2-B0C1-AC0887E320FC}" type="sibTrans" cxnId="{46495A24-D03A-4F07-AED6-8D2316DD4396}">
      <dgm:prSet/>
      <dgm:spPr/>
      <dgm:t>
        <a:bodyPr/>
        <a:lstStyle/>
        <a:p>
          <a:endParaRPr lang="de-DE"/>
        </a:p>
      </dgm:t>
    </dgm:pt>
    <dgm:pt modelId="{F13414A6-B9C3-4DC9-BAD4-171E1D35794E}">
      <dgm:prSet phldrT="[Текст]" custT="1"/>
      <dgm:spPr/>
      <dgm:t>
        <a:bodyPr/>
        <a:lstStyle/>
        <a:p>
          <a:r>
            <a:rPr lang="it-IT" sz="1600" b="1" dirty="0"/>
            <a:t>O3-T1: Preparazione e implementazione delle infrastrutture MACHINA VOOC
</a:t>
          </a:r>
          <a:endParaRPr lang="de-DE" sz="1600" dirty="0"/>
        </a:p>
      </dgm:t>
    </dgm:pt>
    <dgm:pt modelId="{188BA120-C5DA-4B81-8FB6-62C0969B45AA}" type="parTrans" cxnId="{ED4CAD97-0E97-4E26-A4FE-A6E5572D65E0}">
      <dgm:prSet/>
      <dgm:spPr/>
      <dgm:t>
        <a:bodyPr/>
        <a:lstStyle/>
        <a:p>
          <a:endParaRPr lang="de-DE"/>
        </a:p>
      </dgm:t>
    </dgm:pt>
    <dgm:pt modelId="{680795F8-0DFC-4197-91DB-043953773542}" type="sibTrans" cxnId="{ED4CAD97-0E97-4E26-A4FE-A6E5572D65E0}">
      <dgm:prSet/>
      <dgm:spPr/>
      <dgm:t>
        <a:bodyPr/>
        <a:lstStyle/>
        <a:p>
          <a:endParaRPr lang="de-DE"/>
        </a:p>
      </dgm:t>
    </dgm:pt>
    <dgm:pt modelId="{0D62F9BC-EE1A-4435-A484-CB9B92EFF9AE}">
      <dgm:prSet phldrT="[Текст]" custT="1"/>
      <dgm:spPr/>
      <dgm:t>
        <a:bodyPr/>
        <a:lstStyle/>
        <a:p>
          <a:r>
            <a:rPr lang="it-IT" sz="1600" b="0" dirty="0"/>
            <a:t>Identificazione di piattaforme VOOC adatte (EXELIA)</a:t>
          </a:r>
          <a:endParaRPr lang="de-DE" sz="1600" dirty="0"/>
        </a:p>
      </dgm:t>
    </dgm:pt>
    <dgm:pt modelId="{C208C194-E640-4654-9E51-C5358A762A88}" type="parTrans" cxnId="{EB51662E-992E-415A-9B9D-4F19CEFA2E3A}">
      <dgm:prSet/>
      <dgm:spPr/>
      <dgm:t>
        <a:bodyPr/>
        <a:lstStyle/>
        <a:p>
          <a:endParaRPr lang="de-DE"/>
        </a:p>
      </dgm:t>
    </dgm:pt>
    <dgm:pt modelId="{A34094CA-75B3-4A57-9C91-103EA5746CF7}" type="sibTrans" cxnId="{EB51662E-992E-415A-9B9D-4F19CEFA2E3A}">
      <dgm:prSet/>
      <dgm:spPr/>
      <dgm:t>
        <a:bodyPr/>
        <a:lstStyle/>
        <a:p>
          <a:endParaRPr lang="de-DE"/>
        </a:p>
      </dgm:t>
    </dgm:pt>
    <dgm:pt modelId="{FBDB6B01-B93F-4625-83E0-E9F36C54E214}">
      <dgm:prSet phldrT="[Текст]" custT="1"/>
      <dgm:spPr/>
      <dgm:t>
        <a:bodyPr/>
        <a:lstStyle/>
        <a:p>
          <a:endParaRPr lang="it-IT" sz="1600" b="1" dirty="0"/>
        </a:p>
        <a:p>
          <a:r>
            <a:rPr lang="it-IT" sz="1600" b="1" dirty="0"/>
            <a:t>O3-T2: Sviluppo di ulteriori materiali pedagogici VOOC 
</a:t>
          </a:r>
          <a:endParaRPr lang="de-DE" sz="1600" dirty="0"/>
        </a:p>
      </dgm:t>
    </dgm:pt>
    <dgm:pt modelId="{6E9F993E-11CE-4A38-8F60-1A3C6BE295E8}" type="parTrans" cxnId="{62E60AC5-C764-49D5-AEA6-E549BF26CA98}">
      <dgm:prSet/>
      <dgm:spPr/>
      <dgm:t>
        <a:bodyPr/>
        <a:lstStyle/>
        <a:p>
          <a:endParaRPr lang="de-DE"/>
        </a:p>
      </dgm:t>
    </dgm:pt>
    <dgm:pt modelId="{F7EBB7BB-3129-494F-8666-98D74852554B}" type="sibTrans" cxnId="{62E60AC5-C764-49D5-AEA6-E549BF26CA98}">
      <dgm:prSet/>
      <dgm:spPr/>
      <dgm:t>
        <a:bodyPr/>
        <a:lstStyle/>
        <a:p>
          <a:endParaRPr lang="de-DE"/>
        </a:p>
      </dgm:t>
    </dgm:pt>
    <dgm:pt modelId="{1CAC9DD5-2D81-400F-B1AC-9E6C2C40A64F}">
      <dgm:prSet phldrT="[Текст]" custT="1"/>
      <dgm:spPr/>
      <dgm:t>
        <a:bodyPr/>
        <a:lstStyle/>
        <a:p>
          <a:r>
            <a:rPr lang="it-IT" sz="1600" dirty="0"/>
            <a:t>Sviluppo di 1 incarico di lavoro e 1 video   (L3S)</a:t>
          </a:r>
          <a:endParaRPr lang="de-DE" sz="1600" dirty="0"/>
        </a:p>
      </dgm:t>
    </dgm:pt>
    <dgm:pt modelId="{C450F434-636B-4B25-B6CD-9F54C3EF31F6}" type="parTrans" cxnId="{AF34A5A2-DEE8-4605-A643-A742F4C66C6F}">
      <dgm:prSet/>
      <dgm:spPr/>
      <dgm:t>
        <a:bodyPr/>
        <a:lstStyle/>
        <a:p>
          <a:endParaRPr lang="de-DE"/>
        </a:p>
      </dgm:t>
    </dgm:pt>
    <dgm:pt modelId="{83CD74AB-A239-47C9-B254-AB8B9CD987F3}" type="sibTrans" cxnId="{AF34A5A2-DEE8-4605-A643-A742F4C66C6F}">
      <dgm:prSet/>
      <dgm:spPr/>
      <dgm:t>
        <a:bodyPr/>
        <a:lstStyle/>
        <a:p>
          <a:endParaRPr lang="de-DE"/>
        </a:p>
      </dgm:t>
    </dgm:pt>
    <dgm:pt modelId="{52266564-D088-4627-9F2F-F1C9C9DFA775}">
      <dgm:prSet custT="1"/>
      <dgm:spPr/>
      <dgm:t>
        <a:bodyPr/>
        <a:lstStyle/>
        <a:p>
          <a:r>
            <a:rPr lang="it-IT" sz="1600" dirty="0"/>
            <a:t>Sviluppo di infrastrutture VOOC in 6 lingue (EXELIA</a:t>
          </a:r>
          <a:r>
            <a:rPr lang="en-US" sz="1600" dirty="0"/>
            <a:t>)</a:t>
          </a:r>
        </a:p>
      </dgm:t>
    </dgm:pt>
    <dgm:pt modelId="{D23D5DEF-278A-4871-B4C0-C5094AE37C0E}" type="parTrans" cxnId="{BC72D919-568F-44CD-90FE-FFC51BC3B678}">
      <dgm:prSet/>
      <dgm:spPr/>
      <dgm:t>
        <a:bodyPr/>
        <a:lstStyle/>
        <a:p>
          <a:endParaRPr lang="de-DE"/>
        </a:p>
      </dgm:t>
    </dgm:pt>
    <dgm:pt modelId="{9295E1BC-706A-47B8-AD4E-D7059B779B89}" type="sibTrans" cxnId="{BC72D919-568F-44CD-90FE-FFC51BC3B678}">
      <dgm:prSet/>
      <dgm:spPr/>
      <dgm:t>
        <a:bodyPr/>
        <a:lstStyle/>
        <a:p>
          <a:endParaRPr lang="de-DE"/>
        </a:p>
      </dgm:t>
    </dgm:pt>
    <dgm:pt modelId="{432A7DB8-A1EC-4878-9218-52C89BF19859}">
      <dgm:prSet custT="1"/>
      <dgm:spPr/>
      <dgm:t>
        <a:bodyPr/>
        <a:lstStyle/>
        <a:p>
          <a:r>
            <a:rPr lang="it-IT" sz="1600" dirty="0"/>
            <a:t>Creazione di materiali descrittivi (EXELIA)</a:t>
          </a:r>
          <a:endParaRPr lang="en-GB" sz="1600" dirty="0"/>
        </a:p>
      </dgm:t>
    </dgm:pt>
    <dgm:pt modelId="{D6BE07A9-20F3-45BB-83F5-8D7E19355CA1}" type="parTrans" cxnId="{7098E2C0-C5C0-40C4-997A-2AC5044BA791}">
      <dgm:prSet/>
      <dgm:spPr/>
      <dgm:t>
        <a:bodyPr/>
        <a:lstStyle/>
        <a:p>
          <a:endParaRPr lang="de-DE"/>
        </a:p>
      </dgm:t>
    </dgm:pt>
    <dgm:pt modelId="{7A07E7A6-7F28-4CE5-9CEB-FB0EAC7DEEEE}" type="sibTrans" cxnId="{7098E2C0-C5C0-40C4-997A-2AC5044BA791}">
      <dgm:prSet/>
      <dgm:spPr/>
      <dgm:t>
        <a:bodyPr/>
        <a:lstStyle/>
        <a:p>
          <a:endParaRPr lang="de-DE"/>
        </a:p>
      </dgm:t>
    </dgm:pt>
    <dgm:pt modelId="{3F501CE0-6E3F-409C-A4A3-0B6BEB0959F6}">
      <dgm:prSet custT="1"/>
      <dgm:spPr/>
      <dgm:t>
        <a:bodyPr/>
        <a:lstStyle/>
        <a:p>
          <a:r>
            <a:rPr lang="it-IT" sz="1600" dirty="0"/>
            <a:t>Decidere collettivamente sulla piattaforma (Tutti i partner)</a:t>
          </a:r>
          <a:endParaRPr lang="en-GB" sz="1600" dirty="0"/>
        </a:p>
      </dgm:t>
    </dgm:pt>
    <dgm:pt modelId="{E7D775ED-006C-4D09-95F0-272CD2D9289E}" type="parTrans" cxnId="{F0679F6F-4057-4D36-BDCF-A4A4B57AEF55}">
      <dgm:prSet/>
      <dgm:spPr/>
      <dgm:t>
        <a:bodyPr/>
        <a:lstStyle/>
        <a:p>
          <a:endParaRPr lang="de-DE"/>
        </a:p>
      </dgm:t>
    </dgm:pt>
    <dgm:pt modelId="{0F3A1865-423B-401A-8DDD-3A3AC638DEA8}" type="sibTrans" cxnId="{F0679F6F-4057-4D36-BDCF-A4A4B57AEF55}">
      <dgm:prSet/>
      <dgm:spPr/>
      <dgm:t>
        <a:bodyPr/>
        <a:lstStyle/>
        <a:p>
          <a:endParaRPr lang="de-DE"/>
        </a:p>
      </dgm:t>
    </dgm:pt>
    <dgm:pt modelId="{0D94A38A-23C5-4C61-B667-6674CEF41B86}">
      <dgm:prSet custT="1"/>
      <dgm:spPr/>
      <dgm:t>
        <a:bodyPr/>
        <a:lstStyle/>
        <a:p>
          <a:r>
            <a:rPr lang="it-IT" sz="1600" dirty="0"/>
            <a:t>Sviluppo di 1 incarico di lavoro e 1 video , 1 video introduttivo (ACADEMY)</a:t>
          </a:r>
          <a:endParaRPr lang="en-GB" sz="1600" dirty="0"/>
        </a:p>
      </dgm:t>
    </dgm:pt>
    <dgm:pt modelId="{17C328C7-EBE4-4A1B-9717-252A2D5F1F47}" type="parTrans" cxnId="{B1E19E47-4A36-468A-9AF0-01738415BDBF}">
      <dgm:prSet/>
      <dgm:spPr/>
      <dgm:t>
        <a:bodyPr/>
        <a:lstStyle/>
        <a:p>
          <a:endParaRPr lang="de-DE"/>
        </a:p>
      </dgm:t>
    </dgm:pt>
    <dgm:pt modelId="{A89F0C09-2363-4189-8C1C-6AC4313E45A7}" type="sibTrans" cxnId="{B1E19E47-4A36-468A-9AF0-01738415BDBF}">
      <dgm:prSet/>
      <dgm:spPr/>
      <dgm:t>
        <a:bodyPr/>
        <a:lstStyle/>
        <a:p>
          <a:endParaRPr lang="de-DE"/>
        </a:p>
      </dgm:t>
    </dgm:pt>
    <dgm:pt modelId="{55E63FFE-E52E-4954-9B2D-B1435B802ECB}">
      <dgm:prSet custT="1"/>
      <dgm:spPr/>
      <dgm:t>
        <a:bodyPr/>
        <a:lstStyle/>
        <a:p>
          <a:r>
            <a:rPr lang="it-IT" sz="1600" dirty="0"/>
            <a:t>Sviluppo di un modello di certificato (EXELIA)</a:t>
          </a:r>
          <a:endParaRPr lang="en-GB" sz="1600" dirty="0"/>
        </a:p>
      </dgm:t>
    </dgm:pt>
    <dgm:pt modelId="{C7B0D7E4-92E0-4F4C-AF54-034A95898983}" type="parTrans" cxnId="{4AFCC8C2-F089-4D29-980C-993314F1B0EC}">
      <dgm:prSet/>
      <dgm:spPr/>
      <dgm:t>
        <a:bodyPr/>
        <a:lstStyle/>
        <a:p>
          <a:endParaRPr lang="de-DE"/>
        </a:p>
      </dgm:t>
    </dgm:pt>
    <dgm:pt modelId="{69616128-AF61-4CD2-883E-EEB0DE1D4720}" type="sibTrans" cxnId="{4AFCC8C2-F089-4D29-980C-993314F1B0EC}">
      <dgm:prSet/>
      <dgm:spPr/>
      <dgm:t>
        <a:bodyPr/>
        <a:lstStyle/>
        <a:p>
          <a:endParaRPr lang="de-DE"/>
        </a:p>
      </dgm:t>
    </dgm:pt>
    <dgm:pt modelId="{10E2AFF7-0EDE-4EC3-90BF-FC865953D9F1}">
      <dgm:prSet custT="1"/>
      <dgm:spPr/>
      <dgm:t>
        <a:bodyPr/>
        <a:lstStyle/>
        <a:p>
          <a:r>
            <a:rPr lang="it-IT" sz="1600" dirty="0"/>
            <a:t>Traduzione di incarichi di lavoro e sottotitoli video (Tutti i partner) </a:t>
          </a:r>
          <a:endParaRPr lang="en-GB" sz="1600" dirty="0"/>
        </a:p>
      </dgm:t>
    </dgm:pt>
    <dgm:pt modelId="{71AEF0AA-67BD-483C-B7EB-CFE2EB0D271A}" type="parTrans" cxnId="{94762BDF-5203-48C1-B976-E2C7F3EA5C0C}">
      <dgm:prSet/>
      <dgm:spPr/>
      <dgm:t>
        <a:bodyPr/>
        <a:lstStyle/>
        <a:p>
          <a:endParaRPr lang="de-DE"/>
        </a:p>
      </dgm:t>
    </dgm:pt>
    <dgm:pt modelId="{2729A2B1-8430-41BF-A501-B7E4573D3D87}" type="sibTrans" cxnId="{94762BDF-5203-48C1-B976-E2C7F3EA5C0C}">
      <dgm:prSet/>
      <dgm:spPr/>
      <dgm:t>
        <a:bodyPr/>
        <a:lstStyle/>
        <a:p>
          <a:endParaRPr lang="de-DE"/>
        </a:p>
      </dgm:t>
    </dgm:pt>
    <dgm:pt modelId="{9FEECCA0-6869-482E-9B4C-42A29DA771D5}" type="pres">
      <dgm:prSet presAssocID="{9D21368C-8416-467C-B738-01EE94FC2D13}" presName="rootnode" presStyleCnt="0">
        <dgm:presLayoutVars>
          <dgm:chMax/>
          <dgm:chPref/>
          <dgm:dir/>
          <dgm:animLvl val="lvl"/>
        </dgm:presLayoutVars>
      </dgm:prSet>
      <dgm:spPr/>
    </dgm:pt>
    <dgm:pt modelId="{97B35B62-0411-47EE-9760-4B1CB22CD249}" type="pres">
      <dgm:prSet presAssocID="{AC1C4642-F57C-4324-BE31-7122539C2790}" presName="composite" presStyleCnt="0"/>
      <dgm:spPr/>
    </dgm:pt>
    <dgm:pt modelId="{BA220CC7-0DCC-41FF-9765-9F23D35777E5}" type="pres">
      <dgm:prSet presAssocID="{AC1C4642-F57C-4324-BE31-7122539C2790}" presName="bentUpArrow1" presStyleLbl="alignImgPlace1" presStyleIdx="0" presStyleCnt="2" custScaleX="107527" custLinFactX="-76111" custLinFactNeighborX="-100000" custLinFactNeighborY="-2643"/>
      <dgm:spPr/>
    </dgm:pt>
    <dgm:pt modelId="{9A7CA8A3-2D74-40B3-829F-8CA21A66C4AF}" type="pres">
      <dgm:prSet presAssocID="{AC1C4642-F57C-4324-BE31-7122539C2790}" presName="ParentText" presStyleLbl="node1" presStyleIdx="0" presStyleCnt="3" custScaleX="167700" custLinFactX="-7911" custLinFactNeighborX="-100000" custLinFactNeighborY="-1216">
        <dgm:presLayoutVars>
          <dgm:chMax val="1"/>
          <dgm:chPref val="1"/>
          <dgm:bulletEnabled val="1"/>
        </dgm:presLayoutVars>
      </dgm:prSet>
      <dgm:spPr/>
    </dgm:pt>
    <dgm:pt modelId="{5F6A8954-083C-42B3-A7B4-C4E6B3103DE9}" type="pres">
      <dgm:prSet presAssocID="{AC1C4642-F57C-4324-BE31-7122539C2790}" presName="ChildText" presStyleLbl="revTx" presStyleIdx="0" presStyleCnt="3" custLinFactNeighborX="91872" custLinFactNeighborY="6771">
        <dgm:presLayoutVars>
          <dgm:chMax val="0"/>
          <dgm:chPref val="0"/>
          <dgm:bulletEnabled val="1"/>
        </dgm:presLayoutVars>
      </dgm:prSet>
      <dgm:spPr/>
    </dgm:pt>
    <dgm:pt modelId="{362A5C27-2A97-4D5B-BADB-80D771B5FBE1}" type="pres">
      <dgm:prSet presAssocID="{E6C0C005-4488-4CD2-B0C1-AC0887E320FC}" presName="sibTrans" presStyleCnt="0"/>
      <dgm:spPr/>
    </dgm:pt>
    <dgm:pt modelId="{B90B838C-ACFA-48A4-AA21-10F76AF3683D}" type="pres">
      <dgm:prSet presAssocID="{F13414A6-B9C3-4DC9-BAD4-171E1D35794E}" presName="composite" presStyleCnt="0"/>
      <dgm:spPr/>
    </dgm:pt>
    <dgm:pt modelId="{17CABDA1-08F7-49EE-B2D0-F073DD9A1C19}" type="pres">
      <dgm:prSet presAssocID="{F13414A6-B9C3-4DC9-BAD4-171E1D35794E}" presName="bentUpArrow1" presStyleLbl="alignImgPlace1" presStyleIdx="1" presStyleCnt="2" custScaleY="152450" custLinFactX="-200000" custLinFactNeighborX="-214106" custLinFactNeighborY="-14181"/>
      <dgm:spPr/>
    </dgm:pt>
    <dgm:pt modelId="{C4D48AD8-D998-4EA5-B160-52B033AC3236}" type="pres">
      <dgm:prSet presAssocID="{F13414A6-B9C3-4DC9-BAD4-171E1D35794E}" presName="ParentText" presStyleLbl="node1" presStyleIdx="1" presStyleCnt="3" custScaleX="156867" custScaleY="147719" custLinFactX="-67128" custLinFactNeighborX="-100000" custLinFactNeighborY="-6372">
        <dgm:presLayoutVars>
          <dgm:chMax val="1"/>
          <dgm:chPref val="1"/>
          <dgm:bulletEnabled val="1"/>
        </dgm:presLayoutVars>
      </dgm:prSet>
      <dgm:spPr/>
    </dgm:pt>
    <dgm:pt modelId="{8A227779-2D2A-44DD-9650-A51301346F74}" type="pres">
      <dgm:prSet presAssocID="{F13414A6-B9C3-4DC9-BAD4-171E1D35794E}" presName="ChildText" presStyleLbl="revTx" presStyleIdx="1" presStyleCnt="3" custScaleX="629081" custScaleY="167424" custLinFactNeighborX="80767" custLinFactNeighborY="-16884">
        <dgm:presLayoutVars>
          <dgm:chMax val="0"/>
          <dgm:chPref val="0"/>
          <dgm:bulletEnabled val="1"/>
        </dgm:presLayoutVars>
      </dgm:prSet>
      <dgm:spPr/>
    </dgm:pt>
    <dgm:pt modelId="{0EDCF3EC-BC26-43A7-9F5C-0A612D86C087}" type="pres">
      <dgm:prSet presAssocID="{680795F8-0DFC-4197-91DB-043953773542}" presName="sibTrans" presStyleCnt="0"/>
      <dgm:spPr/>
    </dgm:pt>
    <dgm:pt modelId="{BBFCBE64-A322-43D2-AEC5-D46BEE488DB0}" type="pres">
      <dgm:prSet presAssocID="{FBDB6B01-B93F-4625-83E0-E9F36C54E214}" presName="composite" presStyleCnt="0"/>
      <dgm:spPr/>
    </dgm:pt>
    <dgm:pt modelId="{EBE7C0FA-B603-4513-B342-B0FB7A799D11}" type="pres">
      <dgm:prSet presAssocID="{FBDB6B01-B93F-4625-83E0-E9F36C54E214}" presName="ParentText" presStyleLbl="node1" presStyleIdx="2" presStyleCnt="3" custScaleX="166918" custScaleY="104043" custLinFactX="-100000" custLinFactNeighborX="-146175" custLinFactNeighborY="-58641">
        <dgm:presLayoutVars>
          <dgm:chMax val="1"/>
          <dgm:chPref val="1"/>
          <dgm:bulletEnabled val="1"/>
        </dgm:presLayoutVars>
      </dgm:prSet>
      <dgm:spPr/>
    </dgm:pt>
    <dgm:pt modelId="{70AC9AE7-28F5-4A54-9425-35B5A89456CC}" type="pres">
      <dgm:prSet presAssocID="{FBDB6B01-B93F-4625-83E0-E9F36C54E214}" presName="FinalChildText" presStyleLbl="revTx" presStyleIdx="2" presStyleCnt="3" custScaleX="571810" custScaleY="226708" custLinFactNeighborX="-54876" custLinFactNeighborY="-21064">
        <dgm:presLayoutVars>
          <dgm:chMax val="0"/>
          <dgm:chPref val="0"/>
          <dgm:bulletEnabled val="1"/>
        </dgm:presLayoutVars>
      </dgm:prSet>
      <dgm:spPr/>
    </dgm:pt>
  </dgm:ptLst>
  <dgm:cxnLst>
    <dgm:cxn modelId="{983AB517-489F-49F0-B6B3-22516118CC92}" type="presOf" srcId="{10E2AFF7-0EDE-4EC3-90BF-FC865953D9F1}" destId="{70AC9AE7-28F5-4A54-9425-35B5A89456CC}" srcOrd="0" destOrd="3" presId="urn:microsoft.com/office/officeart/2005/8/layout/StepDownProcess"/>
    <dgm:cxn modelId="{BC72D919-568F-44CD-90FE-FFC51BC3B678}" srcId="{F13414A6-B9C3-4DC9-BAD4-171E1D35794E}" destId="{52266564-D088-4627-9F2F-F1C9C9DFA775}" srcOrd="1" destOrd="0" parTransId="{D23D5DEF-278A-4871-B4C0-C5094AE37C0E}" sibTransId="{9295E1BC-706A-47B8-AD4E-D7059B779B89}"/>
    <dgm:cxn modelId="{46495A24-D03A-4F07-AED6-8D2316DD4396}" srcId="{9D21368C-8416-467C-B738-01EE94FC2D13}" destId="{AC1C4642-F57C-4324-BE31-7122539C2790}" srcOrd="0" destOrd="0" parTransId="{3FC8D80F-F2A5-4726-8BA5-F6656EA32F4C}" sibTransId="{E6C0C005-4488-4CD2-B0C1-AC0887E320FC}"/>
    <dgm:cxn modelId="{EB51662E-992E-415A-9B9D-4F19CEFA2E3A}" srcId="{F13414A6-B9C3-4DC9-BAD4-171E1D35794E}" destId="{0D62F9BC-EE1A-4435-A484-CB9B92EFF9AE}" srcOrd="0" destOrd="0" parTransId="{C208C194-E640-4654-9E51-C5358A762A88}" sibTransId="{A34094CA-75B3-4A57-9C91-103EA5746CF7}"/>
    <dgm:cxn modelId="{A32F855B-A618-493E-93A5-500C0A7C7D5B}" type="presOf" srcId="{52266564-D088-4627-9F2F-F1C9C9DFA775}" destId="{8A227779-2D2A-44DD-9650-A51301346F74}" srcOrd="0" destOrd="1" presId="urn:microsoft.com/office/officeart/2005/8/layout/StepDownProcess"/>
    <dgm:cxn modelId="{B1E19E47-4A36-468A-9AF0-01738415BDBF}" srcId="{FBDB6B01-B93F-4625-83E0-E9F36C54E214}" destId="{0D94A38A-23C5-4C61-B667-6674CEF41B86}" srcOrd="1" destOrd="0" parTransId="{17C328C7-EBE4-4A1B-9717-252A2D5F1F47}" sibTransId="{A89F0C09-2363-4189-8C1C-6AC4313E45A7}"/>
    <dgm:cxn modelId="{07DC6C69-1675-4D0C-99B2-3ECB7E031CE7}" type="presOf" srcId="{0D94A38A-23C5-4C61-B667-6674CEF41B86}" destId="{70AC9AE7-28F5-4A54-9425-35B5A89456CC}" srcOrd="0" destOrd="1" presId="urn:microsoft.com/office/officeart/2005/8/layout/StepDownProcess"/>
    <dgm:cxn modelId="{42FDB069-438D-4E6F-AC4B-A0813B89A359}" type="presOf" srcId="{0D62F9BC-EE1A-4435-A484-CB9B92EFF9AE}" destId="{8A227779-2D2A-44DD-9650-A51301346F74}" srcOrd="0" destOrd="0" presId="urn:microsoft.com/office/officeart/2005/8/layout/StepDownProcess"/>
    <dgm:cxn modelId="{F0679F6F-4057-4D36-BDCF-A4A4B57AEF55}" srcId="{F13414A6-B9C3-4DC9-BAD4-171E1D35794E}" destId="{3F501CE0-6E3F-409C-A4A3-0B6BEB0959F6}" srcOrd="3" destOrd="0" parTransId="{E7D775ED-006C-4D09-95F0-272CD2D9289E}" sibTransId="{0F3A1865-423B-401A-8DDD-3A3AC638DEA8}"/>
    <dgm:cxn modelId="{306B5A78-7FE5-4C90-BAE3-F11338721DF0}" type="presOf" srcId="{1CAC9DD5-2D81-400F-B1AC-9E6C2C40A64F}" destId="{70AC9AE7-28F5-4A54-9425-35B5A89456CC}" srcOrd="0" destOrd="0" presId="urn:microsoft.com/office/officeart/2005/8/layout/StepDownProcess"/>
    <dgm:cxn modelId="{875C0D97-6B68-49FB-AEBA-51785106A392}" type="presOf" srcId="{3F501CE0-6E3F-409C-A4A3-0B6BEB0959F6}" destId="{8A227779-2D2A-44DD-9650-A51301346F74}" srcOrd="0" destOrd="3" presId="urn:microsoft.com/office/officeart/2005/8/layout/StepDownProcess"/>
    <dgm:cxn modelId="{ED4CAD97-0E97-4E26-A4FE-A6E5572D65E0}" srcId="{9D21368C-8416-467C-B738-01EE94FC2D13}" destId="{F13414A6-B9C3-4DC9-BAD4-171E1D35794E}" srcOrd="1" destOrd="0" parTransId="{188BA120-C5DA-4B81-8FB6-62C0969B45AA}" sibTransId="{680795F8-0DFC-4197-91DB-043953773542}"/>
    <dgm:cxn modelId="{9EF9169C-244B-411B-B70E-CC4884CF692E}" type="presOf" srcId="{432A7DB8-A1EC-4878-9218-52C89BF19859}" destId="{8A227779-2D2A-44DD-9650-A51301346F74}" srcOrd="0" destOrd="2" presId="urn:microsoft.com/office/officeart/2005/8/layout/StepDownProcess"/>
    <dgm:cxn modelId="{AF34A5A2-DEE8-4605-A643-A742F4C66C6F}" srcId="{FBDB6B01-B93F-4625-83E0-E9F36C54E214}" destId="{1CAC9DD5-2D81-400F-B1AC-9E6C2C40A64F}" srcOrd="0" destOrd="0" parTransId="{C450F434-636B-4B25-B6CD-9F54C3EF31F6}" sibTransId="{83CD74AB-A239-47C9-B254-AB8B9CD987F3}"/>
    <dgm:cxn modelId="{5ADD39A6-E095-46D3-A493-7F1523CA2811}" type="presOf" srcId="{55E63FFE-E52E-4954-9B2D-B1435B802ECB}" destId="{70AC9AE7-28F5-4A54-9425-35B5A89456CC}" srcOrd="0" destOrd="2" presId="urn:microsoft.com/office/officeart/2005/8/layout/StepDownProcess"/>
    <dgm:cxn modelId="{1D83DDAE-F3CF-4CD3-A9A1-14F5AE7235E0}" type="presOf" srcId="{F13414A6-B9C3-4DC9-BAD4-171E1D35794E}" destId="{C4D48AD8-D998-4EA5-B160-52B033AC3236}" srcOrd="0" destOrd="0" presId="urn:microsoft.com/office/officeart/2005/8/layout/StepDownProcess"/>
    <dgm:cxn modelId="{FF1A34B4-6170-4281-840A-401E5549B7C1}" type="presOf" srcId="{AC1C4642-F57C-4324-BE31-7122539C2790}" destId="{9A7CA8A3-2D74-40B3-829F-8CA21A66C4AF}" srcOrd="0" destOrd="0" presId="urn:microsoft.com/office/officeart/2005/8/layout/StepDownProcess"/>
    <dgm:cxn modelId="{7098E2C0-C5C0-40C4-997A-2AC5044BA791}" srcId="{F13414A6-B9C3-4DC9-BAD4-171E1D35794E}" destId="{432A7DB8-A1EC-4878-9218-52C89BF19859}" srcOrd="2" destOrd="0" parTransId="{D6BE07A9-20F3-45BB-83F5-8D7E19355CA1}" sibTransId="{7A07E7A6-7F28-4CE5-9CEB-FB0EAC7DEEEE}"/>
    <dgm:cxn modelId="{4AFCC8C2-F089-4D29-980C-993314F1B0EC}" srcId="{FBDB6B01-B93F-4625-83E0-E9F36C54E214}" destId="{55E63FFE-E52E-4954-9B2D-B1435B802ECB}" srcOrd="2" destOrd="0" parTransId="{C7B0D7E4-92E0-4F4C-AF54-034A95898983}" sibTransId="{69616128-AF61-4CD2-883E-EEB0DE1D4720}"/>
    <dgm:cxn modelId="{62E60AC5-C764-49D5-AEA6-E549BF26CA98}" srcId="{9D21368C-8416-467C-B738-01EE94FC2D13}" destId="{FBDB6B01-B93F-4625-83E0-E9F36C54E214}" srcOrd="2" destOrd="0" parTransId="{6E9F993E-11CE-4A38-8F60-1A3C6BE295E8}" sibTransId="{F7EBB7BB-3129-494F-8666-98D74852554B}"/>
    <dgm:cxn modelId="{94762BDF-5203-48C1-B976-E2C7F3EA5C0C}" srcId="{FBDB6B01-B93F-4625-83E0-E9F36C54E214}" destId="{10E2AFF7-0EDE-4EC3-90BF-FC865953D9F1}" srcOrd="3" destOrd="0" parTransId="{71AEF0AA-67BD-483C-B7EB-CFE2EB0D271A}" sibTransId="{2729A2B1-8430-41BF-A501-B7E4573D3D87}"/>
    <dgm:cxn modelId="{4A5AE9E7-1685-4D20-B4FF-F6EB940C4148}" type="presOf" srcId="{FBDB6B01-B93F-4625-83E0-E9F36C54E214}" destId="{EBE7C0FA-B603-4513-B342-B0FB7A799D11}" srcOrd="0" destOrd="0" presId="urn:microsoft.com/office/officeart/2005/8/layout/StepDownProcess"/>
    <dgm:cxn modelId="{08AA76EC-50C7-427E-BB9E-60A411E40A4A}" type="presOf" srcId="{9D21368C-8416-467C-B738-01EE94FC2D13}" destId="{9FEECCA0-6869-482E-9B4C-42A29DA771D5}" srcOrd="0" destOrd="0" presId="urn:microsoft.com/office/officeart/2005/8/layout/StepDownProcess"/>
    <dgm:cxn modelId="{FF090772-84F6-4513-B103-65D3314CF390}" type="presParOf" srcId="{9FEECCA0-6869-482E-9B4C-42A29DA771D5}" destId="{97B35B62-0411-47EE-9760-4B1CB22CD249}" srcOrd="0" destOrd="0" presId="urn:microsoft.com/office/officeart/2005/8/layout/StepDownProcess"/>
    <dgm:cxn modelId="{37F1679E-EDFC-4FA6-8DC6-4EB37A44D68B}" type="presParOf" srcId="{97B35B62-0411-47EE-9760-4B1CB22CD249}" destId="{BA220CC7-0DCC-41FF-9765-9F23D35777E5}" srcOrd="0" destOrd="0" presId="urn:microsoft.com/office/officeart/2005/8/layout/StepDownProcess"/>
    <dgm:cxn modelId="{736CC241-4021-4D98-9CE9-A21F045B91AB}" type="presParOf" srcId="{97B35B62-0411-47EE-9760-4B1CB22CD249}" destId="{9A7CA8A3-2D74-40B3-829F-8CA21A66C4AF}" srcOrd="1" destOrd="0" presId="urn:microsoft.com/office/officeart/2005/8/layout/StepDownProcess"/>
    <dgm:cxn modelId="{405E251A-9E4B-4B4F-9346-5057B1550CE5}" type="presParOf" srcId="{97B35B62-0411-47EE-9760-4B1CB22CD249}" destId="{5F6A8954-083C-42B3-A7B4-C4E6B3103DE9}" srcOrd="2" destOrd="0" presId="urn:microsoft.com/office/officeart/2005/8/layout/StepDownProcess"/>
    <dgm:cxn modelId="{FE1F63E3-F4EA-4C68-A2D9-8F118446757D}" type="presParOf" srcId="{9FEECCA0-6869-482E-9B4C-42A29DA771D5}" destId="{362A5C27-2A97-4D5B-BADB-80D771B5FBE1}" srcOrd="1" destOrd="0" presId="urn:microsoft.com/office/officeart/2005/8/layout/StepDownProcess"/>
    <dgm:cxn modelId="{836BBC0D-0CC6-4064-AC29-F81AC47CCD88}" type="presParOf" srcId="{9FEECCA0-6869-482E-9B4C-42A29DA771D5}" destId="{B90B838C-ACFA-48A4-AA21-10F76AF3683D}" srcOrd="2" destOrd="0" presId="urn:microsoft.com/office/officeart/2005/8/layout/StepDownProcess"/>
    <dgm:cxn modelId="{B93A8EBB-873E-445E-8B80-32D60985BB9F}" type="presParOf" srcId="{B90B838C-ACFA-48A4-AA21-10F76AF3683D}" destId="{17CABDA1-08F7-49EE-B2D0-F073DD9A1C19}" srcOrd="0" destOrd="0" presId="urn:microsoft.com/office/officeart/2005/8/layout/StepDownProcess"/>
    <dgm:cxn modelId="{99D996C7-B3BA-452F-BC28-FBA311282C7E}" type="presParOf" srcId="{B90B838C-ACFA-48A4-AA21-10F76AF3683D}" destId="{C4D48AD8-D998-4EA5-B160-52B033AC3236}" srcOrd="1" destOrd="0" presId="urn:microsoft.com/office/officeart/2005/8/layout/StepDownProcess"/>
    <dgm:cxn modelId="{54677C16-5DA9-4D9D-A9A3-D8B5A701DEF6}" type="presParOf" srcId="{B90B838C-ACFA-48A4-AA21-10F76AF3683D}" destId="{8A227779-2D2A-44DD-9650-A51301346F74}" srcOrd="2" destOrd="0" presId="urn:microsoft.com/office/officeart/2005/8/layout/StepDownProcess"/>
    <dgm:cxn modelId="{3CA98162-001D-40D9-B61A-6F7946A17E41}" type="presParOf" srcId="{9FEECCA0-6869-482E-9B4C-42A29DA771D5}" destId="{0EDCF3EC-BC26-43A7-9F5C-0A612D86C087}" srcOrd="3" destOrd="0" presId="urn:microsoft.com/office/officeart/2005/8/layout/StepDownProcess"/>
    <dgm:cxn modelId="{074AFC23-BC0F-4647-A55D-3067E683140C}" type="presParOf" srcId="{9FEECCA0-6869-482E-9B4C-42A29DA771D5}" destId="{BBFCBE64-A322-43D2-AEC5-D46BEE488DB0}" srcOrd="4" destOrd="0" presId="urn:microsoft.com/office/officeart/2005/8/layout/StepDownProcess"/>
    <dgm:cxn modelId="{212F04DD-D73B-40F8-9949-234DA9CC1F82}" type="presParOf" srcId="{BBFCBE64-A322-43D2-AEC5-D46BEE488DB0}" destId="{EBE7C0FA-B603-4513-B342-B0FB7A799D11}" srcOrd="0" destOrd="0" presId="urn:microsoft.com/office/officeart/2005/8/layout/StepDownProcess"/>
    <dgm:cxn modelId="{1BFED7E5-6346-434A-A65F-CE930426FC7A}" type="presParOf" srcId="{BBFCBE64-A322-43D2-AEC5-D46BEE488DB0}" destId="{70AC9AE7-28F5-4A54-9425-35B5A89456C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20CC7-0DCC-41FF-9765-9F23D35777E5}">
      <dsp:nvSpPr>
        <dsp:cNvPr id="0" name=""/>
        <dsp:cNvSpPr/>
      </dsp:nvSpPr>
      <dsp:spPr>
        <a:xfrm rot="5400000">
          <a:off x="1881189" y="1169354"/>
          <a:ext cx="1036170" cy="1179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A8A3-2D74-40B3-829F-8CA21A66C4AF}">
      <dsp:nvSpPr>
        <dsp:cNvPr id="0" name=""/>
        <dsp:cNvSpPr/>
      </dsp:nvSpPr>
      <dsp:spPr>
        <a:xfrm>
          <a:off x="1487193" y="20738"/>
          <a:ext cx="2925193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O2: Struttura del curriculum MACHINA e risorse educative aperte
</a:t>
          </a:r>
          <a:endParaRPr lang="de-DE" sz="1600" b="1" kern="1200" dirty="0"/>
        </a:p>
      </dsp:txBody>
      <dsp:txXfrm>
        <a:off x="1546806" y="80351"/>
        <a:ext cx="2805967" cy="1101728"/>
      </dsp:txXfrm>
    </dsp:sp>
    <dsp:sp modelId="{5F6A8954-083C-42B3-A7B4-C4E6B3103DE9}">
      <dsp:nvSpPr>
        <dsp:cNvPr id="0" name=""/>
        <dsp:cNvSpPr/>
      </dsp:nvSpPr>
      <dsp:spPr>
        <a:xfrm>
          <a:off x="4987465" y="204002"/>
          <a:ext cx="1268638" cy="98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ABDA1-08F7-49EE-B2D0-F073DD9A1C19}">
      <dsp:nvSpPr>
        <dsp:cNvPr id="0" name=""/>
        <dsp:cNvSpPr/>
      </dsp:nvSpPr>
      <dsp:spPr>
        <a:xfrm rot="5400000">
          <a:off x="1694397" y="2449654"/>
          <a:ext cx="1397037" cy="1179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48AD8-D998-4EA5-B160-52B033AC3236}">
      <dsp:nvSpPr>
        <dsp:cNvPr id="0" name=""/>
        <dsp:cNvSpPr/>
      </dsp:nvSpPr>
      <dsp:spPr>
        <a:xfrm>
          <a:off x="2947691" y="1373055"/>
          <a:ext cx="2013429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O2-T3: Sviluppo del manuale del trainer
</a:t>
          </a:r>
          <a:endParaRPr lang="de-DE" sz="1600" kern="1200" dirty="0"/>
        </a:p>
      </dsp:txBody>
      <dsp:txXfrm>
        <a:off x="3007304" y="1432668"/>
        <a:ext cx="1894203" cy="1101728"/>
      </dsp:txXfrm>
    </dsp:sp>
    <dsp:sp modelId="{8A227779-2D2A-44DD-9650-A51301346F74}">
      <dsp:nvSpPr>
        <dsp:cNvPr id="0" name=""/>
        <dsp:cNvSpPr/>
      </dsp:nvSpPr>
      <dsp:spPr>
        <a:xfrm>
          <a:off x="5133928" y="1508719"/>
          <a:ext cx="4041718" cy="98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/>
            <a:t>Redigere il capitolo VOOC (EXELIA</a:t>
          </a:r>
          <a:r>
            <a:rPr lang="en-US" sz="1600" b="0" i="0" kern="1200" dirty="0"/>
            <a:t>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 err="1"/>
            <a:t>Manuale</a:t>
          </a:r>
          <a:r>
            <a:rPr lang="en-US" sz="1600" b="0" kern="1200" dirty="0"/>
            <a:t> del </a:t>
          </a:r>
          <a:r>
            <a:rPr lang="en-US" sz="1600" b="0" kern="1200" dirty="0" err="1"/>
            <a:t>formatore</a:t>
          </a:r>
          <a:r>
            <a:rPr lang="en-US" sz="1600" b="0" kern="1200" dirty="0"/>
            <a:t> (UCBL) </a:t>
          </a:r>
          <a:endParaRPr lang="de-DE" sz="1600" b="0" kern="1200" dirty="0"/>
        </a:p>
      </dsp:txBody>
      <dsp:txXfrm>
        <a:off x="5133928" y="1508719"/>
        <a:ext cx="4041718" cy="986829"/>
      </dsp:txXfrm>
    </dsp:sp>
    <dsp:sp modelId="{EBE7C0FA-B603-4513-B342-B0FB7A799D11}">
      <dsp:nvSpPr>
        <dsp:cNvPr id="0" name=""/>
        <dsp:cNvSpPr/>
      </dsp:nvSpPr>
      <dsp:spPr>
        <a:xfrm>
          <a:off x="2901879" y="2780555"/>
          <a:ext cx="2127716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O2-T4: Linee guida per l'integrazione dell'IFP
</a:t>
          </a:r>
          <a:endParaRPr lang="de-DE" sz="1600" kern="1200" dirty="0"/>
        </a:p>
      </dsp:txBody>
      <dsp:txXfrm>
        <a:off x="2961492" y="2840168"/>
        <a:ext cx="2008490" cy="1101728"/>
      </dsp:txXfrm>
    </dsp:sp>
    <dsp:sp modelId="{70AC9AE7-28F5-4A54-9425-35B5A89456CC}">
      <dsp:nvSpPr>
        <dsp:cNvPr id="0" name=""/>
        <dsp:cNvSpPr/>
      </dsp:nvSpPr>
      <dsp:spPr>
        <a:xfrm>
          <a:off x="5127108" y="2573085"/>
          <a:ext cx="3297585" cy="1273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u="none" kern="1200" dirty="0"/>
            <a:t>Linee guida per l'integrazione DELL'IFP (L3S)</a:t>
          </a:r>
          <a:endParaRPr lang="en-GB" sz="1600" b="1" u="none" kern="1200" dirty="0"/>
        </a:p>
      </dsp:txBody>
      <dsp:txXfrm>
        <a:off x="5127108" y="2573085"/>
        <a:ext cx="3297585" cy="1273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20CC7-0DCC-41FF-9765-9F23D35777E5}">
      <dsp:nvSpPr>
        <dsp:cNvPr id="0" name=""/>
        <dsp:cNvSpPr/>
      </dsp:nvSpPr>
      <dsp:spPr>
        <a:xfrm rot="5400000">
          <a:off x="832017" y="834019"/>
          <a:ext cx="785820" cy="9619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A8A3-2D74-40B3-829F-8CA21A66C4AF}">
      <dsp:nvSpPr>
        <dsp:cNvPr id="0" name=""/>
        <dsp:cNvSpPr/>
      </dsp:nvSpPr>
      <dsp:spPr>
        <a:xfrm>
          <a:off x="324064" y="6100"/>
          <a:ext cx="2218435" cy="92595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O3: Infrastrutture di corsi online aperti professionali (VOOC)
</a:t>
          </a:r>
          <a:endParaRPr lang="de-DE" sz="1600" b="1" kern="1200" dirty="0"/>
        </a:p>
      </dsp:txBody>
      <dsp:txXfrm>
        <a:off x="369274" y="51310"/>
        <a:ext cx="2128015" cy="835538"/>
      </dsp:txXfrm>
    </dsp:sp>
    <dsp:sp modelId="{5F6A8954-083C-42B3-A7B4-C4E6B3103DE9}">
      <dsp:nvSpPr>
        <dsp:cNvPr id="0" name=""/>
        <dsp:cNvSpPr/>
      </dsp:nvSpPr>
      <dsp:spPr>
        <a:xfrm>
          <a:off x="4406143" y="156345"/>
          <a:ext cx="962122" cy="7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ABDA1-08F7-49EE-B2D0-F073DD9A1C19}">
      <dsp:nvSpPr>
        <dsp:cNvPr id="0" name=""/>
        <dsp:cNvSpPr/>
      </dsp:nvSpPr>
      <dsp:spPr>
        <a:xfrm rot="5400000">
          <a:off x="583047" y="2038107"/>
          <a:ext cx="1197983" cy="89462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48AD8-D998-4EA5-B160-52B033AC3236}">
      <dsp:nvSpPr>
        <dsp:cNvPr id="0" name=""/>
        <dsp:cNvSpPr/>
      </dsp:nvSpPr>
      <dsp:spPr>
        <a:xfrm>
          <a:off x="1698643" y="998515"/>
          <a:ext cx="2075130" cy="136781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O3-T1: Preparazione e implementazione delle infrastrutture MACHINA VOOC
</a:t>
          </a:r>
          <a:endParaRPr lang="de-DE" sz="1600" kern="1200" dirty="0"/>
        </a:p>
      </dsp:txBody>
      <dsp:txXfrm>
        <a:off x="1765426" y="1065298"/>
        <a:ext cx="1941564" cy="1234251"/>
      </dsp:txXfrm>
    </dsp:sp>
    <dsp:sp modelId="{8A227779-2D2A-44DD-9650-A51301346F74}">
      <dsp:nvSpPr>
        <dsp:cNvPr id="0" name=""/>
        <dsp:cNvSpPr/>
      </dsp:nvSpPr>
      <dsp:spPr>
        <a:xfrm>
          <a:off x="3840382" y="988097"/>
          <a:ext cx="6052527" cy="1253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0" kern="1200" dirty="0"/>
            <a:t>Identificazione di piattaforme VOOC adatte (EXELIA)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Sviluppo di infrastrutture VOOC in 6 lingue (EXELIA</a:t>
          </a:r>
          <a:r>
            <a:rPr lang="en-US" sz="1600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Creazione di materiali descrittivi (EXELIA)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Decidere collettivamente sulla piattaforma (Tutti i partner)</a:t>
          </a:r>
          <a:endParaRPr lang="en-GB" sz="1600" kern="1200" dirty="0"/>
        </a:p>
      </dsp:txBody>
      <dsp:txXfrm>
        <a:off x="3840382" y="988097"/>
        <a:ext cx="6052527" cy="1253002"/>
      </dsp:txXfrm>
    </dsp:sp>
    <dsp:sp modelId="{EBE7C0FA-B603-4513-B342-B0FB7A799D11}">
      <dsp:nvSpPr>
        <dsp:cNvPr id="0" name=""/>
        <dsp:cNvSpPr/>
      </dsp:nvSpPr>
      <dsp:spPr>
        <a:xfrm>
          <a:off x="1622703" y="2348806"/>
          <a:ext cx="2208090" cy="96339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O3-T2: Sviluppo di ulteriori materiali pedagogici VOOC 
</a:t>
          </a:r>
          <a:endParaRPr lang="de-DE" sz="1600" kern="1200" dirty="0"/>
        </a:p>
      </dsp:txBody>
      <dsp:txXfrm>
        <a:off x="1669741" y="2395844"/>
        <a:ext cx="2114014" cy="869319"/>
      </dsp:txXfrm>
    </dsp:sp>
    <dsp:sp modelId="{70AC9AE7-28F5-4A54-9425-35B5A89456CC}">
      <dsp:nvSpPr>
        <dsp:cNvPr id="0" name=""/>
        <dsp:cNvSpPr/>
      </dsp:nvSpPr>
      <dsp:spPr>
        <a:xfrm>
          <a:off x="3847060" y="2367042"/>
          <a:ext cx="5501510" cy="169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Sviluppo di 1 incarico di lavoro e 1 video   (L3S)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Sviluppo di 1 incarico di lavoro e 1 video , 1 video introduttivo (ACADEMY)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Sviluppo di un modello di certificato (EXELIA)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Traduzione di incarichi di lavoro e sottotitoli video (Tutti i partner) </a:t>
          </a:r>
          <a:endParaRPr lang="en-GB" sz="1600" kern="1200" dirty="0"/>
        </a:p>
      </dsp:txBody>
      <dsp:txXfrm>
        <a:off x="3847060" y="2367042"/>
        <a:ext cx="5501510" cy="1696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66E08-4A48-445F-95E8-CACD09C3433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EC448-C298-4ED7-B6CD-542BBE0D2D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1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8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5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8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0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A438-6290-4599-ABDA-5E754069D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6A7E6-C2EF-4CA1-9330-3E6C7691C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B75E-8731-4A56-8CE7-0B05A270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C1C7C-2C4C-496F-B153-7457AA86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C31A9-1B5D-4CA2-A804-C27485ED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5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855A-1A7E-4F04-9F6A-30E563FC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5AFBA-8F97-4867-B806-540129B66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CE97-F04F-4BA2-8B04-D44506CF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2B2A-106D-4093-A0F1-AED46D54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0AF61-76CC-45C4-8DAC-90554977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69C01-ECBE-4F19-9B9B-D599DCBF6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73818-480E-46FE-B37A-87DE3F07B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7F1CF-1A57-4789-A6CB-52BDA4F6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9174-B957-4E14-A290-F1E3AF2C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A4C51-0403-4BE0-B4D8-BBA5840A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4137-C269-4C87-9F8B-01A8643F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617C-8BAC-4F57-85AD-50D9CC4E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AC71F-D569-4D16-94AE-C4F84E87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3427-52B5-4362-99FB-B79AB713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680E8-3A46-479C-8A83-0E8C1104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599C-8282-4B6E-9CC7-7873D625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DC74-BA01-4473-8246-3BE04A74A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7C5A1-ABC6-45F6-9AFC-B649A522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310F5-9102-46AD-90FB-7F7BB5990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E4891-5123-4CE8-B687-761AE7BB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4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03A8-F3F1-48A9-86F6-9B499702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8811-E69C-47D3-A816-73303105C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C7A51-91C3-4D4A-B753-774DC9986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E45DC-3A1E-40D0-9BDE-9DD7F3C2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4A439-4522-40AA-8A34-D47A4DD2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7D636-1CDD-415E-A211-32125B59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8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8DAA-A8B5-4DD8-8CBB-27B348F8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1B885-D63C-4131-A484-0BD91BA6D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51695-C72E-432B-B530-0534E32AD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469B-44EF-4035-8864-AE3322942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EE90C-C1A5-44CD-8EFD-DCDDD14B6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885F2-C84E-4D10-8ABD-DA3178CC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98831-481A-4AE1-9A81-D92BA32C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A6BD3-7EED-4423-89B5-41F9C261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9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76C5-1E4B-4EAB-B87A-B27FCE17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C1FEB-5F86-4E97-A905-524A7EE1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DB0F0-BA77-4B8C-B4B2-D5397824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1B704-7B56-46D9-A1D2-A273DA7D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6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07162-552F-4179-A7BD-FDEE2381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A41A8-C012-41B3-AA7D-A1C2452E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33815-F297-42F2-9F11-CB74434F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0A12-D99C-43E4-A166-68FF01B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1C7D2-B6C2-4EBB-B87B-0DC1A3C1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336B5-EE82-4D77-999B-AA0AE384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50DEA-B468-4928-BA61-8B04E01C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C95C3-FD90-4396-81B2-4D489BA9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99851-B187-445D-84C5-2312947C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4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86D5-9089-41BB-8CF2-CBF35256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C98EC-5F1B-4E4E-9945-29B6EE4E7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ACC6-B34A-4BB0-9CB8-1C7B8668B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53174-EE22-4BBF-9079-F42D9D65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23CDA-84F0-464C-A583-F2FB184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083FB-E52D-4302-950E-4DAD5F3D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8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4C6EF-FC25-482B-8887-8C58CDF2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61B21-8E73-49E0-9F7F-1B9BD36F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D4B3-690F-44D3-AF58-73FED5C1A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9F8F-83F6-48CE-9C9F-519B6CDCE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536FD-1D31-4D04-9B5C-E5839C726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hyperlink" Target="https://www.facebook.com/MACHINA.ml.proj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ACHINA41729797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4.svg"/><Relationship Id="rId4" Type="http://schemas.openxmlformats.org/officeDocument/2006/relationships/hyperlink" Target="https://www.linkedin.com/company/machina-project/?viewAsMember=true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nature, night sky&#10;&#10;Description automatically generated">
            <a:extLst>
              <a:ext uri="{FF2B5EF4-FFF2-40B4-BE49-F238E27FC236}">
                <a16:creationId xmlns:a16="http://schemas.microsoft.com/office/drawing/2014/main" id="{FF4CD8D2-A621-4A9B-B715-76F1F92BD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03" b="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C1628AC-ED05-461E-BA8D-DFFAED701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090" y="2653204"/>
            <a:ext cx="5802168" cy="92698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it-IT" sz="6400" dirty="0">
                <a:solidFill>
                  <a:srgbClr val="152294"/>
                </a:solidFill>
                <a:ea typeface="Times New Roman" panose="02020603050405020304" pitchFamily="18" charset="0"/>
              </a:rPr>
              <a:t>Competenze di apprendimento Machina per professionisti ICT</a:t>
            </a:r>
            <a:r>
              <a:rPr lang="it-IT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
</a:t>
            </a:r>
            <a:endParaRPr lang="x-none" sz="2200" dirty="0">
              <a:solidFill>
                <a:srgbClr val="152294"/>
              </a:solidFill>
              <a:cs typeface="Calibri Light" panose="020F03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AF8D5B-CEC5-43BB-9A6A-C35E8823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8194"/>
            <a:ext cx="5563069" cy="166380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F76E5B-6986-4B96-AEFC-39CC581CB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3040" y="5535394"/>
            <a:ext cx="4268910" cy="12227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9409" y="4236244"/>
            <a:ext cx="10400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152294"/>
                </a:solidFill>
                <a:ea typeface="Times New Roman" panose="02020603050405020304" pitchFamily="18" charset="0"/>
              </a:rPr>
              <a:t>AVANZAMENTO DEL PROGETTO E RISULTATI DEL SECONDO SEMESTRE
</a:t>
            </a:r>
            <a:endParaRPr lang="de-DE" sz="3600" b="1" dirty="0">
              <a:solidFill>
                <a:srgbClr val="152294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6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85" y="450392"/>
            <a:ext cx="5995987" cy="1494000"/>
          </a:xfrm>
        </p:spPr>
        <p:txBody>
          <a:bodyPr anchor="t">
            <a:normAutofit/>
          </a:bodyPr>
          <a:lstStyle/>
          <a:p>
            <a:r>
              <a:rPr lang="en-US" sz="4000" b="1" dirty="0" err="1">
                <a:solidFill>
                  <a:srgbClr val="152294"/>
                </a:solidFill>
              </a:rPr>
              <a:t>Risorse</a:t>
            </a:r>
            <a:r>
              <a:rPr lang="en-US" sz="4000" b="1" dirty="0">
                <a:solidFill>
                  <a:srgbClr val="152294"/>
                </a:solidFill>
              </a:rPr>
              <a:t> educative 
</a:t>
            </a:r>
            <a:endParaRPr lang="de-DE" sz="4000" b="1" dirty="0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" y="0"/>
              <a:ext cx="314960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11132444" y="0"/>
              <a:ext cx="1059556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3645" y="1347903"/>
            <a:ext cx="3767045" cy="23505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bg2">
                    <a:lumMod val="25000"/>
                  </a:schemeClr>
                </a:solidFill>
              </a:rPr>
              <a:t>L'unità di apprendimento 1 è composta da: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13 pagine di dispense
66 diapositive di presentazione
10 domande e risposte
2 casi di studio
2 esercizi
10 domande a risposta multipla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749" y="1246102"/>
            <a:ext cx="3737102" cy="21021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389739" y="3404215"/>
            <a:ext cx="33491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Lesson 1: Introduction to Machine Learning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50823" y="3962400"/>
            <a:ext cx="5829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/>
          <p:cNvSpPr txBox="1">
            <a:spLocks/>
          </p:cNvSpPr>
          <p:nvPr/>
        </p:nvSpPr>
        <p:spPr>
          <a:xfrm>
            <a:off x="1243150" y="4234931"/>
            <a:ext cx="3919463" cy="2350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>
                <a:solidFill>
                  <a:schemeClr val="bg2">
                    <a:lumMod val="25000"/>
                  </a:schemeClr>
                </a:solidFill>
              </a:rPr>
              <a:t>Per l'unità di apprendimento sono stati sviluppati 2: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13 pagine di dispense
66 diapositive di presentazione
10 domande e risposte
2 casi di studio
2 esercizi
10 domande a risposta multipla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49" y="4253261"/>
            <a:ext cx="3737102" cy="2102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284792" y="6452802"/>
            <a:ext cx="3649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Lesson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Sets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Relations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Functions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Derivatives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1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47" y="0"/>
            <a:ext cx="12192000" cy="6858000"/>
            <a:chOff x="-3047" y="0"/>
            <a:chExt cx="12192000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244591" y="-5247638"/>
              <a:ext cx="1696723" cy="12192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1276" y="1995848"/>
            <a:ext cx="3291904" cy="21543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L'unità di apprendimento 3 ha: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 pagine di dispense
131 diapositive di presentazione
15 domande e risposte
2 casi di studio
3 esercizi
15 domande a risposta multipla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0385" y="450392"/>
            <a:ext cx="5995987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152294"/>
                </a:solidFill>
              </a:rPr>
              <a:t>Risorse</a:t>
            </a:r>
            <a:r>
              <a:rPr lang="en-US" sz="4000" b="1" dirty="0">
                <a:solidFill>
                  <a:srgbClr val="152294"/>
                </a:solidFill>
              </a:rPr>
              <a:t> educative 
</a:t>
            </a:r>
            <a:endParaRPr lang="de-DE" sz="4000" b="1" dirty="0">
              <a:solidFill>
                <a:srgbClr val="152294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936148" y="1970470"/>
            <a:ext cx="4036735" cy="215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l'unità di apprendimento sono stati creati 4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pagine di dispense
66 diapositive di presentazione
18 domande e risposte
2 casi di studio
2 esercizi
15 domande a risposta multipla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41" y="4516064"/>
            <a:ext cx="3261738" cy="18347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29984" y="6388731"/>
            <a:ext cx="3644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263525"/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Lesson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Machine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Linear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Models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60" y="4516064"/>
            <a:ext cx="3267440" cy="1837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194620" y="6388730"/>
            <a:ext cx="2968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Lesson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Multilayer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Perceptron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(MLP)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658" y="0"/>
            <a:ext cx="1617088" cy="6858000"/>
            <a:chOff x="-20658" y="0"/>
            <a:chExt cx="1617088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" y="0"/>
              <a:ext cx="314960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20658" y="0"/>
              <a:ext cx="1617088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431" y="1361453"/>
            <a:ext cx="3767045" cy="23505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bg2">
                    <a:lumMod val="25000"/>
                  </a:schemeClr>
                </a:solidFill>
              </a:rPr>
              <a:t>L'unità di apprendimento 5 è composta da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35 pagine di dispense
47 diapositive di presentazione
9 domande e risposte
2 casi di studio
2 esercizi
12 domande a risposta multipla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3008" y="3449935"/>
            <a:ext cx="390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Lesson 1: Introduction to Effective Communication 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00503" y="3942080"/>
            <a:ext cx="5829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/>
          <p:cNvSpPr txBox="1">
            <a:spLocks/>
          </p:cNvSpPr>
          <p:nvPr/>
        </p:nvSpPr>
        <p:spPr>
          <a:xfrm>
            <a:off x="2320368" y="4250152"/>
            <a:ext cx="3919463" cy="2350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>
                <a:solidFill>
                  <a:schemeClr val="bg2">
                    <a:lumMod val="25000"/>
                  </a:schemeClr>
                </a:solidFill>
              </a:rPr>
              <a:t>L'unità di apprendimento 6 ha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15 pagine di dispense
68 diapositive di presentazione
9 domande e risposte
2 casi di studio
2 esercizi
11 domande a risposta multipla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63769" y="6431581"/>
            <a:ext cx="4319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Lesson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EU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guidelines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ethics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artificial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intelligence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407" y="4272261"/>
            <a:ext cx="3673920" cy="2066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40385" y="450392"/>
            <a:ext cx="5995987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152294"/>
                </a:solidFill>
              </a:rPr>
              <a:t>Risorse</a:t>
            </a:r>
            <a:r>
              <a:rPr lang="en-US" sz="4000" b="1" dirty="0">
                <a:solidFill>
                  <a:srgbClr val="152294"/>
                </a:solidFill>
              </a:rPr>
              <a:t> educative 
</a:t>
            </a:r>
            <a:endParaRPr lang="de-DE" sz="4000" b="1" dirty="0">
              <a:solidFill>
                <a:srgbClr val="152294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EA8413-DE91-4DF0-B6CB-D6BAAE5E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08" y="1026161"/>
            <a:ext cx="3435174" cy="19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15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D0266-E3CD-4B4F-A5F4-4A35EB65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60" y="100965"/>
            <a:ext cx="4347949" cy="2137273"/>
          </a:xfrm>
        </p:spPr>
        <p:txBody>
          <a:bodyPr anchor="b">
            <a:normAutofit/>
          </a:bodyPr>
          <a:lstStyle/>
          <a:p>
            <a:r>
              <a:rPr lang="en-GB" b="1" dirty="0"/>
              <a:t>2° Meeting di Progetto
</a:t>
            </a:r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C394-B203-4196-ACFC-980C70ED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43" y="2791183"/>
            <a:ext cx="4347948" cy="3810455"/>
          </a:xfrm>
        </p:spPr>
        <p:txBody>
          <a:bodyPr>
            <a:normAutofit fontScale="85000" lnSpcReduction="10000"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900" dirty="0">
                <a:latin typeface="Karla"/>
              </a:rPr>
              <a:t>La seconda riunione del progetto era prevista ad Hannover, in Germania. Tuttavia, a causa dell'attuale situazione di COVID-19, è stato organizzato online. Il primo output intellettuale, "Learning </a:t>
            </a:r>
            <a:r>
              <a:rPr lang="it-IT" sz="1900" dirty="0" err="1">
                <a:latin typeface="Karla"/>
              </a:rPr>
              <a:t>outcome</a:t>
            </a:r>
            <a:r>
              <a:rPr lang="it-IT" sz="1900" dirty="0">
                <a:latin typeface="Karla"/>
              </a:rPr>
              <a:t>", è stato presentato e discusso sulla base dei risultati del sondaggio e della ricerca tenuta durante il primo semestre. L'incontro virtuale si è tenuto con successo e il piano del semestre successivo è stato introdotto e discusso con tutti i partner.
</a:t>
            </a:r>
            <a:endParaRPr lang="x-none" sz="1900" dirty="0"/>
          </a:p>
        </p:txBody>
      </p:sp>
      <p:pic>
        <p:nvPicPr>
          <p:cNvPr id="7" name="Picture 6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C20F9AA0-CEF2-431A-9FAF-CEA8FB04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9" y="869457"/>
            <a:ext cx="4797354" cy="2590570"/>
          </a:xfrm>
          <a:prstGeom prst="rect">
            <a:avLst/>
          </a:prstGeom>
        </p:spPr>
      </p:pic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5346881-4F8C-4542-8A64-93A2CF03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33" y="4909033"/>
            <a:ext cx="2513506" cy="1137361"/>
          </a:xfrm>
          <a:prstGeom prst="rect">
            <a:avLst/>
          </a:prstGeom>
        </p:spPr>
      </p:pic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17D6562A-E61E-453A-8AD1-37AE7444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412" y="4696411"/>
            <a:ext cx="2183079" cy="15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A78109-B2CD-42BE-B1D7-A72C0D67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Outcome del 2 ° </a:t>
            </a:r>
            <a:r>
              <a:rPr lang="en-GB" b="1" dirty="0" err="1">
                <a:solidFill>
                  <a:srgbClr val="FFFFFF"/>
                </a:solidFill>
              </a:rPr>
              <a:t>semestre</a:t>
            </a:r>
            <a:r>
              <a:rPr lang="en-GB" b="1" dirty="0">
                <a:solidFill>
                  <a:srgbClr val="FFFFFF"/>
                </a:solidFill>
              </a:rPr>
              <a:t>
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32380-D419-4FA7-8E61-D46C5438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marL="457200" lvl="1" indent="0" algn="just">
              <a:buNone/>
            </a:pPr>
            <a:r>
              <a:rPr lang="it-IT" sz="2000" dirty="0"/>
              <a:t>I risultati del secondo semestre del progetto Machina sono:</a:t>
            </a:r>
          </a:p>
          <a:p>
            <a:pPr lvl="2" algn="just"/>
            <a:r>
              <a:rPr lang="it-IT" sz="1600" dirty="0"/>
              <a:t>Rapporto che presenta il raggruppamento dei risultati di apprendimento in unità di apprendimento e le specifiche di ciascuna unità.</a:t>
            </a:r>
          </a:p>
          <a:p>
            <a:pPr lvl="2" algn="just"/>
            <a:r>
              <a:rPr lang="it-IT" sz="1600" dirty="0"/>
              <a:t>Le risorse didattiche per ciascuna delle unità di apprendimento definite, che includono diapositive, file di appunti delle lezioni, esercizi, casi d'uso e domande e risposte.</a:t>
            </a:r>
          </a:p>
          <a:p>
            <a:pPr marL="457200" lvl="1" indent="0" algn="just">
              <a:buNone/>
            </a:pPr>
            <a:r>
              <a:rPr lang="it-IT" sz="2000" dirty="0"/>
              <a:t>
La prossima riunione dei partner si terrà nell'ottobre 2021 ad Atene, in Grecia.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4357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480" y="1885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I principali compiti imminenti per il semestre 3d
</a:t>
            </a:r>
            <a:endParaRPr lang="de-DE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50797698"/>
              </p:ext>
            </p:extLst>
          </p:nvPr>
        </p:nvGraphicFramePr>
        <p:xfrm>
          <a:off x="299720" y="1686877"/>
          <a:ext cx="10652760" cy="4238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53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2089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I principali compiti imminenti per il semestre 3d
</a:t>
            </a:r>
            <a:endParaRPr lang="de-DE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6556835"/>
              </p:ext>
            </p:extLst>
          </p:nvPr>
        </p:nvGraphicFramePr>
        <p:xfrm>
          <a:off x="299720" y="1669460"/>
          <a:ext cx="11628120" cy="4238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86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1FC65-C1A4-476A-88F8-F6234BD6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152294"/>
                </a:solidFill>
              </a:rPr>
              <a:t>Partners</a:t>
            </a: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662989-C157-4B69-90B6-1569C858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857"/>
            <a:ext cx="5257800" cy="41796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152294"/>
                </a:solidFill>
              </a:rPr>
              <a:t>UCBL - Lione, Lione, Francia
ACADEMY - Roma, Italia
ANC - Bucarest, Romania
EXELIA - Atene, Grecia
L3S - Hannover, Germania</a:t>
            </a:r>
            <a:endParaRPr lang="en-US" dirty="0">
              <a:solidFill>
                <a:srgbClr val="152294"/>
              </a:solidFill>
            </a:endParaRPr>
          </a:p>
          <a:p>
            <a:pPr algn="l"/>
            <a:endParaRPr lang="en-US" dirty="0">
              <a:solidFill>
                <a:srgbClr val="152294"/>
              </a:solidFill>
            </a:endParaRPr>
          </a:p>
          <a:p>
            <a:endParaRPr lang="x-none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CE9017-4190-4357-B569-1CFB7087A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820" y="5203594"/>
            <a:ext cx="1225342" cy="115182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6446E45-721F-47F3-9696-81D99AC34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12" y="2678923"/>
            <a:ext cx="2182557" cy="432824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7C532CC-2DC0-4157-A27B-73C0EC909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61" y="3297997"/>
            <a:ext cx="2182557" cy="90696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62A2D07-2833-431F-A2A1-88D0C1088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561" y="4396012"/>
            <a:ext cx="2231320" cy="807582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B4DEF06-5B85-4632-A868-4CE976ADF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820" y="1529997"/>
            <a:ext cx="1162135" cy="843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FE16BA-C68A-4593-8479-19789DB90D4D}"/>
              </a:ext>
            </a:extLst>
          </p:cNvPr>
          <p:cNvSpPr/>
          <p:nvPr/>
        </p:nvSpPr>
        <p:spPr>
          <a:xfrm>
            <a:off x="9337667" y="0"/>
            <a:ext cx="2880049" cy="685800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rgbClr val="152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1522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9C45-5583-41DF-8180-BCF35C86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>
                <a:solidFill>
                  <a:srgbClr val="152294"/>
                </a:solidFill>
              </a:rPr>
              <a:t>CONTATTI:</a:t>
            </a: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2B83-4D66-4307-8C4B-D3A80ED09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r>
              <a:rPr lang="de-DE" sz="2000" dirty="0">
                <a:solidFill>
                  <a:srgbClr val="152294"/>
                </a:solidFill>
              </a:rPr>
              <a:t>Follow </a:t>
            </a:r>
            <a:r>
              <a:rPr lang="de-DE" sz="2000" dirty="0" err="1">
                <a:solidFill>
                  <a:srgbClr val="152294"/>
                </a:solidFill>
              </a:rPr>
              <a:t>us</a:t>
            </a:r>
            <a:r>
              <a:rPr lang="de-DE" sz="2000" dirty="0">
                <a:solidFill>
                  <a:srgbClr val="152294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6234F-B9C9-471D-B4CA-B240F0892BB9}"/>
              </a:ext>
            </a:extLst>
          </p:cNvPr>
          <p:cNvSpPr txBox="1"/>
          <p:nvPr/>
        </p:nvSpPr>
        <p:spPr>
          <a:xfrm>
            <a:off x="999643" y="5407123"/>
            <a:ext cx="9110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52294"/>
                </a:solidFill>
                <a:ea typeface="Times New Roman" panose="02020603050405020304" pitchFamily="18" charset="0"/>
              </a:rPr>
              <a:t>Il sostegno della Commissione europea alla produzione di questa pubblicazione non costituisce un'approvazione dei contenuti che riflette solo le opinioni degli autori e la Commissione non può essere ritenuta responsabile per qualsiasi uso che possa essere fatto delle informazioni in essa contenute.
</a:t>
            </a:r>
            <a:endParaRPr lang="x-none" dirty="0">
              <a:solidFill>
                <a:srgbClr val="152294"/>
              </a:solidFill>
            </a:endParaRPr>
          </a:p>
        </p:txBody>
      </p:sp>
      <p:pic>
        <p:nvPicPr>
          <p:cNvPr id="10" name="Picture 9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64ED4E4-CD55-448F-9631-AA4BA940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9" y="4333607"/>
            <a:ext cx="831682" cy="8316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8010C69-BC17-4CF5-8156-7917FCF4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333" y="4333607"/>
            <a:ext cx="831682" cy="83168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155C4EE-5513-408D-A9C4-D77CEECC9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579" y="4333607"/>
            <a:ext cx="831682" cy="831682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E899F0A-922E-4B46-89A7-4AD498A24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865" y="1888415"/>
            <a:ext cx="5477636" cy="308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FCCF25-55C4-4E77-B0C2-2FA4D7559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8216" y="6139176"/>
            <a:ext cx="2770414" cy="793559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862D538-1F49-4C77-9003-086C63BB6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223" y="1895464"/>
            <a:ext cx="5477636" cy="308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C998C-2411-48A6-BE63-A43D52AFB67C}"/>
              </a:ext>
            </a:extLst>
          </p:cNvPr>
          <p:cNvSpPr txBox="1"/>
          <p:nvPr/>
        </p:nvSpPr>
        <p:spPr>
          <a:xfrm>
            <a:off x="838200" y="1825625"/>
            <a:ext cx="6409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2294"/>
                </a:solidFill>
              </a:rPr>
              <a:t>Parisa </a:t>
            </a:r>
            <a:r>
              <a:rPr lang="en-US" dirty="0" err="1">
                <a:solidFill>
                  <a:srgbClr val="152294"/>
                </a:solidFill>
              </a:rPr>
              <a:t>Ghodous</a:t>
            </a:r>
            <a:endParaRPr lang="en-US" dirty="0">
              <a:solidFill>
                <a:srgbClr val="152294"/>
              </a:solidFill>
            </a:endParaRPr>
          </a:p>
          <a:p>
            <a:pPr lvl="1"/>
            <a:r>
              <a:rPr lang="en-US" dirty="0">
                <a:solidFill>
                  <a:srgbClr val="152294"/>
                </a:solidFill>
              </a:rPr>
              <a:t>Professor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SOC, LIRIS UMR 5205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University of Lyon I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Email: parisa.ghodous@univ-lyon1.fr</a:t>
            </a:r>
          </a:p>
        </p:txBody>
      </p:sp>
    </p:spTree>
    <p:extLst>
      <p:ext uri="{BB962C8B-B14F-4D97-AF65-F5344CB8AC3E}">
        <p14:creationId xmlns:p14="http://schemas.microsoft.com/office/powerpoint/2010/main" val="111140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800" y="662399"/>
            <a:ext cx="5995987" cy="1494000"/>
          </a:xfrm>
        </p:spPr>
        <p:txBody>
          <a:bodyPr anchor="t">
            <a:normAutofit fontScale="90000"/>
          </a:bodyPr>
          <a:lstStyle/>
          <a:p>
            <a:r>
              <a:rPr lang="it-IT" b="1" dirty="0"/>
              <a:t>Dettagli chiave del progetto MACHINA
</a:t>
            </a:r>
            <a:endParaRPr lang="de-DE" b="1" dirty="0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6015897" cy="3909600"/>
          </a:xfrm>
        </p:spPr>
        <p:txBody>
          <a:bodyPr>
            <a:normAutofit/>
          </a:bodyPr>
          <a:lstStyle/>
          <a:p>
            <a:pPr marL="355600" indent="-3556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chemeClr val="tx1">
                    <a:alpha val="60000"/>
                  </a:schemeClr>
                </a:solidFill>
              </a:rPr>
              <a:t>Codice di progetto: 2020-1-FR01-KA202-080386
Durata del progetto: 28 mesi
Data di inizio: 01 settembre 2020
Data di fine: 31 dicembre 2022
Budget: 300K €
Programma di finanziamento: ERASMUS+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C550D3F-B036-49A9-AC97-CC9F9631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071" y="1138518"/>
            <a:ext cx="2571890" cy="2153958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2358D42-A449-434A-9547-12A1554F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145" y="3953435"/>
            <a:ext cx="2699816" cy="22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0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18FE-018E-4CA0-950B-D278A501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 fontScale="90000"/>
          </a:bodyPr>
          <a:lstStyle/>
          <a:p>
            <a:r>
              <a:rPr lang="de-DE" sz="5400" b="1" dirty="0" err="1">
                <a:solidFill>
                  <a:srgbClr val="152294"/>
                </a:solidFill>
              </a:rPr>
              <a:t>Obiettivi</a:t>
            </a:r>
            <a:r>
              <a:rPr lang="de-DE" sz="5400" b="1" dirty="0">
                <a:solidFill>
                  <a:srgbClr val="152294"/>
                </a:solidFill>
              </a:rPr>
              <a:t> del </a:t>
            </a:r>
            <a:r>
              <a:rPr lang="de-DE" sz="5400" b="1" dirty="0" err="1">
                <a:solidFill>
                  <a:srgbClr val="152294"/>
                </a:solidFill>
              </a:rPr>
              <a:t>progetto</a:t>
            </a:r>
            <a:r>
              <a:rPr lang="de-DE" sz="5400" b="1" dirty="0">
                <a:solidFill>
                  <a:srgbClr val="152294"/>
                </a:solidFill>
              </a:rPr>
              <a:t> MACHINA
</a:t>
            </a:r>
            <a:endParaRPr lang="x-none" sz="5400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DF14-0F4B-454A-86B9-14704C94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Progettare un curriculum VET congiunto in ML, per potenziare i lavoratori ICT con competenze tecniche, non tecniche e meta (soft) ricercate.
Introdurre metodi flessibili di erogazione della formazione e risorse pedagogiche innovative ad accesso aperto per supportare l'offerta di IFP e l'acquisizione di competenze ML.
Promuovere il riconoscimento e l'integrazione dei requisiti delle competenze ML nei quadri di competenza settoriale e negli schemi di certificazione.
Migliorare il mercato del lavoro ML e l'intelligence sulle competenze a livello dell'UE. 
Il progetto inizia a settembre 2020 e terminerà a dicembre 2022.</a:t>
            </a:r>
            <a:endParaRPr lang="en-GB" sz="2000" dirty="0">
              <a:solidFill>
                <a:srgbClr val="15229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039A9AAE-39C9-483C-8945-8CC9C3BB8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9" r="250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30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5EF6-5F08-4B29-B1C6-AE95C7A02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152294"/>
                </a:solidFill>
              </a:rPr>
              <a:t>Rivolto</a:t>
            </a:r>
            <a:r>
              <a:rPr lang="en-US" b="1" dirty="0">
                <a:solidFill>
                  <a:srgbClr val="152294"/>
                </a:solidFill>
              </a:rPr>
              <a:t> a:</a:t>
            </a:r>
            <a:br>
              <a:rPr lang="en-US" b="1" dirty="0">
                <a:solidFill>
                  <a:srgbClr val="15229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0762-EB14-4B68-8A0F-1BD118B6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" y="2270235"/>
            <a:ext cx="5754189" cy="3462228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Fornitori di istruzione/formazione.
Lavoratori ICT che necessitano di C-VET.
Studenti I-VET.
Rappresentanti del settore e parti sociali.
Autorità pubbliche per l'istruzione e l'accreditamento.</a:t>
            </a:r>
            <a:endParaRPr lang="en-GB" sz="2000" dirty="0">
              <a:solidFill>
                <a:srgbClr val="15229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indoor, person, blue, hand&#10;&#10;Description automatically generated">
            <a:extLst>
              <a:ext uri="{FF2B5EF4-FFF2-40B4-BE49-F238E27FC236}">
                <a16:creationId xmlns:a16="http://schemas.microsoft.com/office/drawing/2014/main" id="{98D7270D-ABEE-4C00-A4EE-79EFD3518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7" r="19275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991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de-DE" sz="5400" b="1" dirty="0" err="1">
                <a:solidFill>
                  <a:srgbClr val="152294"/>
                </a:solidFill>
              </a:rPr>
              <a:t>Principali</a:t>
            </a:r>
            <a:r>
              <a:rPr lang="de-DE" sz="5400" b="1" dirty="0">
                <a:solidFill>
                  <a:srgbClr val="152294"/>
                </a:solidFill>
              </a:rPr>
              <a:t> Outputs</a:t>
            </a:r>
            <a:endParaRPr lang="x-none" sz="5400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696"/>
            <a:ext cx="1051560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it-IT" sz="2000" b="1" i="1" dirty="0">
                <a:solidFill>
                  <a:srgbClr val="152294"/>
                </a:solidFill>
              </a:rPr>
              <a:t>O1: Risultati di apprendimento MACHINE Learning (ML).
O2: Struttura del curriculum MACHINA e risorse educative aperte.
O3: Infrastrutture di corsi online aperti professionali (VOOC).
O4: Framework per il riconoscimento e l'integrazione delle competenze ML. requisiti in schemi di certificazione e standardizzazione.
E1- E5: Giornate Nazionali d'Informazione MACHINA.</a:t>
            </a:r>
            <a:endParaRPr lang="x-none" dirty="0"/>
          </a:p>
        </p:txBody>
      </p:sp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76313D91-A0E7-4874-897A-B5C87BB3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de-DE" sz="4000" b="1" dirty="0"/>
              <a:t>AVANZAMENTO DELL'ATTIVITÀ
</a:t>
            </a:r>
            <a:endParaRPr lang="x-none" sz="4000" b="1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5C3CD73E-0BBF-4E8E-9CA5-34AA3B0F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93" y="1108946"/>
            <a:ext cx="1693411" cy="1846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58" y="3855904"/>
            <a:ext cx="6636872" cy="28605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1600" b="1" i="1" dirty="0"/>
              <a:t>Durante gli ultimi mesi del progetto, i partner di MACHINA hanno fatto:
</a:t>
            </a:r>
            <a:r>
              <a:rPr lang="it-IT" sz="1600" dirty="0"/>
              <a:t>O1: Risultati di apprendimento MACHINE Learning (ML).
Raccolta di prove sui requisiti sul posto di lavoro per quanto riguarda le competenze ML.
Definiti i risultati di apprendimento MACHINA basati sull'analisi delle prove raccolte e sull'identificazione delle conoscenze, abilità e competenze necessarie per ciascuna unità.</a:t>
            </a:r>
            <a:endParaRPr lang="en-US" sz="10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3C9294-0912-43F1-8EEB-A80918C7C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619" y="2102491"/>
            <a:ext cx="2292349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de-DE" sz="3600" b="1"/>
              <a:t>ACTIVITY PROGRESS</a:t>
            </a:r>
            <a:endParaRPr lang="x-none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3" y="1935308"/>
            <a:ext cx="5869299" cy="48360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1400" b="1" i="1" dirty="0"/>
              <a:t>Durante gli ultimi mesi del progetto, i partner di MACHINA hanno fatto:
</a:t>
            </a:r>
            <a:r>
              <a:rPr lang="it-IT" sz="1400" dirty="0"/>
              <a:t>O2: Struttura del curriculum MACHINA e risorse educative aperte.
Progettazione della struttura del curriculum raggruppando i risultati dell'apprendimento in unità
 Inizia a sviluppare risorse educative.
Ogni unità di apprendimento avrà almeno:
1 paragrafo introduttivo per ogni lezione in un'unità di apprendimento
3-4 pagine di dispense per ogni lezione in un'unità di apprendimento
1 file di presentazione con 15-20 diapositive per ogni lezione in un'unità di apprendimento
10 domande e risposte per ogni unità di apprendimento
2 Casi di studio per ogni unità di apprendimento
2 esercitazioni pratiche (per l'intera unità)
15 domande a risposta multipla (per l'intera unità)</a:t>
            </a:r>
            <a:endParaRPr lang="en-GB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id="{03A6B860-9C11-4232-9127-4030BF16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64" y="2228660"/>
            <a:ext cx="4914467" cy="293116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2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2" y="99169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MACHINA Curriculum Outline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586" y="4369140"/>
            <a:ext cx="5872334" cy="23820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700" b="1" dirty="0"/>
              <a:t>Learning Unit</a:t>
            </a:r>
            <a:r>
              <a:rPr lang="en-US" sz="1700" dirty="0"/>
              <a:t> </a:t>
            </a:r>
            <a:r>
              <a:rPr lang="en-US" sz="1700" b="1" dirty="0"/>
              <a:t>3</a:t>
            </a:r>
            <a:r>
              <a:rPr lang="en-US" sz="1700" dirty="0"/>
              <a:t>: 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</a:rPr>
              <a:t>ML </a:t>
            </a:r>
            <a:r>
              <a:rPr lang="ru-RU" sz="1700" b="1" dirty="0" err="1">
                <a:solidFill>
                  <a:schemeClr val="accent1">
                    <a:lumMod val="75000"/>
                  </a:schemeClr>
                </a:solidFill>
              </a:rPr>
              <a:t>Algorithms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700" b="1" dirty="0" err="1">
                <a:solidFill>
                  <a:schemeClr val="accent1">
                    <a:lumMod val="75000"/>
                  </a:schemeClr>
                </a:solidFill>
              </a:rPr>
              <a:t>Programs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accent1">
                    <a:lumMod val="75000"/>
                  </a:schemeClr>
                </a:solidFill>
              </a:rPr>
              <a:t>Protocols</a:t>
            </a:r>
            <a:r>
              <a:rPr lang="en-US" sz="1700" dirty="0"/>
              <a:t> </a:t>
            </a:r>
            <a:r>
              <a:rPr lang="en-US" sz="1700" b="1" dirty="0"/>
              <a:t>(EQF-5)</a:t>
            </a:r>
            <a:endParaRPr lang="ru-RU" sz="1700" dirty="0"/>
          </a:p>
          <a:p>
            <a:pPr marL="355600" indent="-263525"/>
            <a:r>
              <a:rPr lang="it-IT" sz="1700" dirty="0"/>
              <a:t>Lezione 1: Machine Learning by Linear Models (20 diapositive)
Lezione 2: Algoritmi di apprendimento supervisionato (25 diapositive)
Lezione 3: Algoritmi di apprendimento non supervisionato (26 diapositive)
Lezione 4: Apprendimento semi-supervisionato (20 diapositive)
Lezione 5: Best </a:t>
            </a:r>
            <a:r>
              <a:rPr lang="it-IT" sz="1700" dirty="0" err="1"/>
              <a:t>practice</a:t>
            </a:r>
            <a:r>
              <a:rPr lang="it-IT" sz="1700" dirty="0"/>
              <a:t> per ML (19 diapositive)
Linguaggi di programmazione e framework per ML (21 diapositive)</a:t>
            </a:r>
            <a:endParaRPr lang="ru-RU" sz="17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10394" y="2666189"/>
            <a:ext cx="1081602" cy="1935307"/>
            <a:chOff x="10776454" y="4202500"/>
            <a:chExt cx="1415546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776454" y="5146231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4832400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6802049" y="2108602"/>
            <a:ext cx="5537199" cy="2071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err="1"/>
              <a:t>Learning</a:t>
            </a:r>
            <a:r>
              <a:rPr lang="ru-RU" sz="1600" b="1" dirty="0"/>
              <a:t> </a:t>
            </a:r>
            <a:r>
              <a:rPr lang="ru-RU" sz="1600" b="1" dirty="0" err="1"/>
              <a:t>Unit</a:t>
            </a:r>
            <a:r>
              <a:rPr lang="ru-RU" sz="1600" b="1" dirty="0"/>
              <a:t> 2: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Mathematical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Foundations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/>
              <a:t>(EQF-</a:t>
            </a:r>
            <a:r>
              <a:rPr lang="ru-RU" sz="1600" b="1" dirty="0"/>
              <a:t>5</a:t>
            </a:r>
            <a:r>
              <a:rPr lang="en-US" sz="1600" b="1" dirty="0"/>
              <a:t>)</a:t>
            </a:r>
            <a:endParaRPr lang="ru-RU" sz="1600" b="1" dirty="0"/>
          </a:p>
          <a:p>
            <a:pPr marL="355600" indent="-263525"/>
            <a:r>
              <a:rPr lang="it-IT" sz="1600" dirty="0"/>
              <a:t>Lezione 1: Insiemi, Relazioni, Funzioni, Derivate (19 diapositive)
Lezione 2: Algebra lineare (10 diapositive)
Lezione 3: Teoria della probabilità (12 diapositive)
Lezione 4: Statistica (19 diapositive)
Lezione 5: Teoria del calcolo (12 diapositive)</a:t>
            </a:r>
            <a:endParaRPr lang="ru-RU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1111847" y="1419671"/>
            <a:ext cx="5542954" cy="1676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Learning Unit</a:t>
            </a:r>
            <a:r>
              <a:rPr lang="en-US" sz="1600" dirty="0"/>
              <a:t> </a:t>
            </a:r>
            <a:r>
              <a:rPr lang="en-US" sz="1600" b="1" dirty="0"/>
              <a:t>1</a:t>
            </a:r>
            <a:r>
              <a:rPr lang="en-US" sz="1600" dirty="0"/>
              <a:t>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ML Essentials for ICT professionals </a:t>
            </a:r>
            <a:r>
              <a:rPr lang="en-US" sz="1600" b="1" dirty="0"/>
              <a:t>(EQF-5)</a:t>
            </a:r>
            <a:endParaRPr lang="ru-RU" sz="1600" b="1" dirty="0"/>
          </a:p>
          <a:p>
            <a:pPr marL="447675" indent="-355600"/>
            <a:r>
              <a:rPr lang="it-IT" sz="1600" dirty="0"/>
              <a:t>Lezione 1: Introduzione al Machine Learning (19 diapositive)
Lezione 2: Dove applicare ML (15 diapositive)
Lezione 3: Machine Learning ed elaborazione dati (17 diapositive)
Lezione 4: Esempio di applicazioni ML (15 diapositive)</a:t>
            </a:r>
            <a:endParaRPr lang="ru-RU" sz="1600" dirty="0"/>
          </a:p>
        </p:txBody>
      </p:sp>
      <p:grpSp>
        <p:nvGrpSpPr>
          <p:cNvPr id="15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21429"/>
            <a:ext cx="1014060" cy="2017580"/>
            <a:chOff x="-152400" y="869029"/>
            <a:chExt cx="1014060" cy="2017580"/>
          </a:xfrm>
        </p:grpSpPr>
        <p:sp>
          <p:nvSpPr>
            <p:cNvPr id="16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654160" y="1370789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5514" y="1978385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8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2" y="99170"/>
            <a:ext cx="10905066" cy="7610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MACHINA Curriculum Outline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73" y="2985686"/>
            <a:ext cx="6160484" cy="18463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b="1" dirty="0"/>
              <a:t>Learning Unit</a:t>
            </a:r>
            <a:r>
              <a:rPr lang="en-US" sz="1600" dirty="0"/>
              <a:t> </a:t>
            </a:r>
            <a:r>
              <a:rPr lang="en-US" sz="1600" b="1" dirty="0"/>
              <a:t>6</a:t>
            </a:r>
            <a:r>
              <a:rPr lang="en-US" sz="1600" dirty="0"/>
              <a:t>: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EU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guidelines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ethics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artificial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intelligence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/>
              <a:t>(EQF-6)</a:t>
            </a:r>
            <a:endParaRPr lang="ru-RU" sz="1600" dirty="0"/>
          </a:p>
          <a:p>
            <a:pPr marL="355600" indent="-263525"/>
            <a:r>
              <a:rPr lang="it-IT" sz="1600" dirty="0"/>
              <a:t>Lezione 1: Linee guida dell'UE sull'etica nell'intelligenza artificiale (16 diapositive)
Lezione 2: Modello di valore/costi dei dati (18 diapositive)
Lezione 3: </a:t>
            </a:r>
            <a:r>
              <a:rPr lang="it-IT" sz="1600" dirty="0" err="1"/>
              <a:t>Bias</a:t>
            </a:r>
            <a:r>
              <a:rPr lang="it-IT" sz="1600" dirty="0"/>
              <a:t> in Machine Learning (17 diapositive)
Lezione 4: Ingegneria del software per applicazioni AI (17 diapositive)</a:t>
            </a:r>
            <a:endParaRPr lang="ru-RU" sz="1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6048" y="-51308"/>
            <a:ext cx="972709" cy="1935307"/>
            <a:chOff x="10914726" y="645977"/>
            <a:chExt cx="1273032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954189" y="194559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4826" y="127587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296301" y="3395314"/>
            <a:ext cx="5799699" cy="3462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Learning Unit </a:t>
            </a:r>
            <a:r>
              <a:rPr lang="en-US" sz="1600" b="1" dirty="0"/>
              <a:t>5</a:t>
            </a:r>
            <a:r>
              <a:rPr lang="ru-RU" sz="1600" b="1" dirty="0"/>
              <a:t>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Communicating The Merits, Challenges And Implications Of Machine Learning Technology To Customers And Within Own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Organisation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/>
              <a:t>(EQF-5)</a:t>
            </a:r>
            <a:endParaRPr lang="ru-RU" sz="1600" b="1" dirty="0"/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400" dirty="0"/>
              <a:t>Lezione 1: Introduzione alla comunicazione efficace (12 diapositive)
Lezione 2: Tipi di base e livelli di comunicazione efficace e modi per utilizzare l'apprendimento automatico nelle comunicazioni (13 diapositive)
Lezione 3: Il futuro della comunicazione a norma dell'intelligenza artificiale (12 slides)
Lezione 4: Gli effetti dell'intelligenza artificiale nella comunicazione (10 slides)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296301" y="1069306"/>
            <a:ext cx="7110339" cy="204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Learning Unit</a:t>
            </a:r>
            <a:r>
              <a:rPr lang="en-US" sz="1600" dirty="0"/>
              <a:t> </a:t>
            </a:r>
            <a:r>
              <a:rPr lang="en-US" sz="1600" b="1" dirty="0"/>
              <a:t>4</a:t>
            </a:r>
            <a:r>
              <a:rPr lang="en-US" sz="1600" dirty="0"/>
              <a:t>: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Deep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Learning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Advanced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1600" b="1" dirty="0"/>
              <a:t> (EQF-</a:t>
            </a:r>
            <a:r>
              <a:rPr lang="ru-RU" sz="1600" b="1" dirty="0"/>
              <a:t>5</a:t>
            </a:r>
            <a:r>
              <a:rPr lang="en-US" sz="1600" b="1" dirty="0"/>
              <a:t>)</a:t>
            </a:r>
            <a:endParaRPr lang="ru-RU" sz="1600" b="1" dirty="0"/>
          </a:p>
          <a:p>
            <a:pPr marL="447675" indent="-355600"/>
            <a:r>
              <a:rPr lang="it-IT" sz="1600" dirty="0"/>
              <a:t>Lezione 1: </a:t>
            </a:r>
            <a:r>
              <a:rPr lang="it-IT" sz="1600" dirty="0" err="1"/>
              <a:t>Multilayer</a:t>
            </a:r>
            <a:r>
              <a:rPr lang="it-IT" sz="1600" dirty="0"/>
              <a:t> </a:t>
            </a:r>
            <a:r>
              <a:rPr lang="it-IT" sz="1600" dirty="0" err="1"/>
              <a:t>Perceptron</a:t>
            </a:r>
            <a:r>
              <a:rPr lang="it-IT" sz="1600" dirty="0"/>
              <a:t> (MLP) (26 diapositive)
Lezione 2: Reti neurali </a:t>
            </a:r>
            <a:r>
              <a:rPr lang="it-IT" sz="1600" dirty="0" err="1"/>
              <a:t>convoluzionali</a:t>
            </a:r>
            <a:r>
              <a:rPr lang="it-IT" sz="1600" dirty="0"/>
              <a:t> (CNN) (18 diapositive)
Lezione 3: Reti neurali ricorrenti (RNN) (13 diapositive)
Lezione 4: </a:t>
            </a:r>
            <a:r>
              <a:rPr lang="it-IT" sz="1600" dirty="0" err="1"/>
              <a:t>Autoencodificatori</a:t>
            </a:r>
            <a:r>
              <a:rPr lang="it-IT" sz="1600" dirty="0"/>
              <a:t>, Macchine Boltzmann con restrizioni (9 diapositive)</a:t>
            </a:r>
            <a:endParaRPr lang="ru-RU" sz="1600" dirty="0"/>
          </a:p>
        </p:txBody>
      </p:sp>
      <p:grpSp>
        <p:nvGrpSpPr>
          <p:cNvPr id="15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53" y="4640004"/>
            <a:ext cx="1014060" cy="2017580"/>
            <a:chOff x="-163153" y="4487604"/>
            <a:chExt cx="1014060" cy="2017580"/>
          </a:xfrm>
        </p:grpSpPr>
        <p:sp>
          <p:nvSpPr>
            <p:cNvPr id="16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664913" y="4989364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44468" y="493375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92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1647</Words>
  <Application>Microsoft Office PowerPoint</Application>
  <PresentationFormat>Widescreen</PresentationFormat>
  <Paragraphs>99</Paragraphs>
  <Slides>18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Karla</vt:lpstr>
      <vt:lpstr>Wingdings</vt:lpstr>
      <vt:lpstr>Office Theme</vt:lpstr>
      <vt:lpstr>Presentazione standard di PowerPoint</vt:lpstr>
      <vt:lpstr>Dettagli chiave del progetto MACHINA
</vt:lpstr>
      <vt:lpstr>Obiettivi del progetto MACHINA
</vt:lpstr>
      <vt:lpstr>Rivolto a: </vt:lpstr>
      <vt:lpstr>Principali Outputs</vt:lpstr>
      <vt:lpstr>AVANZAMENTO DELL'ATTIVITÀ
</vt:lpstr>
      <vt:lpstr>ACTIVITY PROGRESS</vt:lpstr>
      <vt:lpstr>MACHINA Curriculum Outline</vt:lpstr>
      <vt:lpstr>MACHINA Curriculum Outline</vt:lpstr>
      <vt:lpstr>Risorse educative 
</vt:lpstr>
      <vt:lpstr>Presentazione standard di PowerPoint</vt:lpstr>
      <vt:lpstr>Presentazione standard di PowerPoint</vt:lpstr>
      <vt:lpstr>2° Meeting di Progetto
</vt:lpstr>
      <vt:lpstr>Outcome del 2 ° semestre
</vt:lpstr>
      <vt:lpstr>I principali compiti imminenti per il semestre 3d
</vt:lpstr>
      <vt:lpstr>I principali compiti imminenti per il semestre 3d
</vt:lpstr>
      <vt:lpstr>Partners</vt:lpstr>
      <vt:lpstr>CONTATTI: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ahak15@tu-clausthal.de</dc:creator>
  <cp:lastModifiedBy>Andrea Fantasia</cp:lastModifiedBy>
  <cp:revision>190</cp:revision>
  <dcterms:created xsi:type="dcterms:W3CDTF">2020-12-04T13:56:31Z</dcterms:created>
  <dcterms:modified xsi:type="dcterms:W3CDTF">2021-11-11T09:03:21Z</dcterms:modified>
</cp:coreProperties>
</file>