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7" r:id="rId1"/>
  </p:sldMasterIdLst>
  <p:notesMasterIdLst>
    <p:notesMasterId r:id="rId20"/>
  </p:notesMasterIdLst>
  <p:sldIdLst>
    <p:sldId id="256" r:id="rId2"/>
    <p:sldId id="273" r:id="rId3"/>
    <p:sldId id="264" r:id="rId4"/>
    <p:sldId id="258" r:id="rId5"/>
    <p:sldId id="260" r:id="rId6"/>
    <p:sldId id="268" r:id="rId7"/>
    <p:sldId id="272" r:id="rId8"/>
    <p:sldId id="278" r:id="rId9"/>
    <p:sldId id="279" r:id="rId10"/>
    <p:sldId id="284" r:id="rId11"/>
    <p:sldId id="283" r:id="rId12"/>
    <p:sldId id="285" r:id="rId13"/>
    <p:sldId id="261" r:id="rId14"/>
    <p:sldId id="267" r:id="rId15"/>
    <p:sldId id="276" r:id="rId16"/>
    <p:sldId id="277" r:id="rId17"/>
    <p:sldId id="262" r:id="rId18"/>
    <p:sldId id="263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 Rahman" initials="AR" lastIdx="1" clrIdx="0">
    <p:extLst>
      <p:ext uri="{19B8F6BF-5375-455C-9EA6-DF929625EA0E}">
        <p15:presenceInfo xmlns:p15="http://schemas.microsoft.com/office/powerpoint/2012/main" userId="Abdul Rahman" providerId="None"/>
      </p:ext>
    </p:extLst>
  </p:cmAuthor>
  <p:cmAuthor id="2" name="Nosyk Kateryna" initials="NK" lastIdx="8" clrIdx="1">
    <p:extLst>
      <p:ext uri="{19B8F6BF-5375-455C-9EA6-DF929625EA0E}">
        <p15:presenceInfo xmlns:p15="http://schemas.microsoft.com/office/powerpoint/2012/main" userId="a8e4c6a9ebae2e4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6357" autoAdjust="0"/>
  </p:normalViewPr>
  <p:slideViewPr>
    <p:cSldViewPr snapToGrid="0">
      <p:cViewPr varScale="1">
        <p:scale>
          <a:sx n="58" d="100"/>
          <a:sy n="58" d="100"/>
        </p:scale>
        <p:origin x="78" y="750"/>
      </p:cViewPr>
      <p:guideLst/>
    </p:cSldViewPr>
  </p:slideViewPr>
  <p:outlineViewPr>
    <p:cViewPr>
      <p:scale>
        <a:sx n="33" d="100"/>
        <a:sy n="33" d="100"/>
      </p:scale>
      <p:origin x="0" y="-55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21368C-8416-467C-B738-01EE94FC2D1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C1C4642-F57C-4324-BE31-7122539C2790}">
      <dgm:prSet phldrT="[Текст]"/>
      <dgm:spPr/>
      <dgm:t>
        <a:bodyPr/>
        <a:lstStyle/>
        <a:p>
          <a:r>
            <a:rPr lang="en-US" b="1" dirty="0" err="1" smtClean="0"/>
            <a:t>O2</a:t>
          </a:r>
          <a:r>
            <a:rPr lang="en-US" b="1" dirty="0" smtClean="0"/>
            <a:t>: </a:t>
          </a:r>
          <a:r>
            <a:rPr lang="en-US" b="1" dirty="0" err="1" smtClean="0"/>
            <a:t>Structura</a:t>
          </a:r>
          <a:r>
            <a:rPr lang="en-US" b="1" dirty="0" smtClean="0"/>
            <a:t> </a:t>
          </a:r>
          <a:r>
            <a:rPr lang="en-US" b="1" dirty="0" err="1" smtClean="0"/>
            <a:t>curriculară</a:t>
          </a:r>
          <a:r>
            <a:rPr lang="en-US" b="1" dirty="0" smtClean="0"/>
            <a:t> </a:t>
          </a:r>
          <a:r>
            <a:rPr lang="en-US" b="1" dirty="0" err="1" smtClean="0"/>
            <a:t>MACHINA</a:t>
          </a:r>
          <a:r>
            <a:rPr lang="en-US" b="1" dirty="0" smtClean="0"/>
            <a:t> </a:t>
          </a:r>
          <a:r>
            <a:rPr lang="en-US" b="1" dirty="0" err="1" smtClean="0"/>
            <a:t>și</a:t>
          </a:r>
          <a:r>
            <a:rPr lang="en-US" b="1" dirty="0" smtClean="0"/>
            <a:t> </a:t>
          </a:r>
          <a:r>
            <a:rPr lang="en-US" b="1" dirty="0" err="1" smtClean="0"/>
            <a:t>resurse</a:t>
          </a:r>
          <a:r>
            <a:rPr lang="en-US" b="1" dirty="0" smtClean="0"/>
            <a:t> </a:t>
          </a:r>
          <a:r>
            <a:rPr lang="en-US" b="1" dirty="0" err="1" smtClean="0"/>
            <a:t>educaționale</a:t>
          </a:r>
          <a:r>
            <a:rPr lang="en-US" b="1" dirty="0" smtClean="0"/>
            <a:t> </a:t>
          </a:r>
          <a:r>
            <a:rPr lang="en-US" b="1" dirty="0" err="1" smtClean="0"/>
            <a:t>deschise</a:t>
          </a:r>
          <a:r>
            <a:rPr lang="en-US" b="1" dirty="0" smtClean="0"/>
            <a:t>.</a:t>
          </a:r>
        </a:p>
      </dgm:t>
    </dgm:pt>
    <dgm:pt modelId="{3FC8D80F-F2A5-4726-8BA5-F6656EA32F4C}" type="parTrans" cxnId="{46495A24-D03A-4F07-AED6-8D2316DD4396}">
      <dgm:prSet/>
      <dgm:spPr/>
      <dgm:t>
        <a:bodyPr/>
        <a:lstStyle/>
        <a:p>
          <a:endParaRPr lang="de-DE"/>
        </a:p>
      </dgm:t>
    </dgm:pt>
    <dgm:pt modelId="{E6C0C005-4488-4CD2-B0C1-AC0887E320FC}" type="sibTrans" cxnId="{46495A24-D03A-4F07-AED6-8D2316DD4396}">
      <dgm:prSet/>
      <dgm:spPr/>
      <dgm:t>
        <a:bodyPr/>
        <a:lstStyle/>
        <a:p>
          <a:endParaRPr lang="de-DE"/>
        </a:p>
      </dgm:t>
    </dgm:pt>
    <dgm:pt modelId="{F13414A6-B9C3-4DC9-BAD4-171E1D35794E}">
      <dgm:prSet phldrT="[Текст]"/>
      <dgm:spPr/>
      <dgm:t>
        <a:bodyPr/>
        <a:lstStyle/>
        <a:p>
          <a:r>
            <a:rPr lang="en-US" b="1" dirty="0"/>
            <a:t>O2-T3: </a:t>
          </a:r>
          <a:r>
            <a:rPr lang="en-US" b="1" dirty="0" err="1" smtClean="0"/>
            <a:t>Dezvoltarea</a:t>
          </a:r>
          <a:r>
            <a:rPr lang="en-US" b="1" dirty="0" smtClean="0"/>
            <a:t> </a:t>
          </a:r>
          <a:r>
            <a:rPr lang="en-US" b="1" dirty="0" err="1" smtClean="0"/>
            <a:t>manualului</a:t>
          </a:r>
          <a:r>
            <a:rPr lang="en-US" b="1" dirty="0" smtClean="0"/>
            <a:t> de </a:t>
          </a:r>
          <a:r>
            <a:rPr lang="en-US" b="1" dirty="0" err="1" smtClean="0"/>
            <a:t>formar</a:t>
          </a:r>
          <a:r>
            <a:rPr lang="ro-RO" b="1" dirty="0" smtClean="0"/>
            <a:t>e</a:t>
          </a:r>
          <a:endParaRPr lang="de-DE" dirty="0"/>
        </a:p>
      </dgm:t>
    </dgm:pt>
    <dgm:pt modelId="{188BA120-C5DA-4B81-8FB6-62C0969B45AA}" type="parTrans" cxnId="{ED4CAD97-0E97-4E26-A4FE-A6E5572D65E0}">
      <dgm:prSet/>
      <dgm:spPr/>
      <dgm:t>
        <a:bodyPr/>
        <a:lstStyle/>
        <a:p>
          <a:endParaRPr lang="de-DE"/>
        </a:p>
      </dgm:t>
    </dgm:pt>
    <dgm:pt modelId="{680795F8-0DFC-4197-91DB-043953773542}" type="sibTrans" cxnId="{ED4CAD97-0E97-4E26-A4FE-A6E5572D65E0}">
      <dgm:prSet/>
      <dgm:spPr/>
      <dgm:t>
        <a:bodyPr/>
        <a:lstStyle/>
        <a:p>
          <a:endParaRPr lang="de-DE"/>
        </a:p>
      </dgm:t>
    </dgm:pt>
    <dgm:pt modelId="{0D62F9BC-EE1A-4435-A484-CB9B92EFF9AE}">
      <dgm:prSet phldrT="[Текст]" custT="1"/>
      <dgm:spPr/>
      <dgm:t>
        <a:bodyPr/>
        <a:lstStyle/>
        <a:p>
          <a:r>
            <a:rPr lang="en-US" sz="1600" b="0" dirty="0" err="1" smtClean="0"/>
            <a:t>Elabor</a:t>
          </a:r>
          <a:r>
            <a:rPr lang="ro-RO" sz="1600" b="0" dirty="0" err="1" smtClean="0"/>
            <a:t>area</a:t>
          </a:r>
          <a:r>
            <a:rPr lang="en-US" sz="1600" b="0" dirty="0" smtClean="0"/>
            <a:t> </a:t>
          </a:r>
          <a:r>
            <a:rPr lang="en-US" sz="1600" b="0" dirty="0" err="1" smtClean="0"/>
            <a:t>capitolul</a:t>
          </a:r>
          <a:r>
            <a:rPr lang="ro-RO" sz="1600" b="0" dirty="0" smtClean="0"/>
            <a:t>ui</a:t>
          </a:r>
          <a:r>
            <a:rPr lang="en-US" sz="1600" b="0" dirty="0" smtClean="0"/>
            <a:t> </a:t>
          </a:r>
          <a:r>
            <a:rPr lang="en-US" sz="1600" b="0" dirty="0" err="1" smtClean="0"/>
            <a:t>VOOC</a:t>
          </a:r>
          <a:r>
            <a:rPr lang="en-US" sz="1600" b="0" dirty="0" smtClean="0"/>
            <a:t> (</a:t>
          </a:r>
          <a:r>
            <a:rPr lang="en-US" sz="1600" b="0" dirty="0" err="1" smtClean="0"/>
            <a:t>EXELIA</a:t>
          </a:r>
          <a:r>
            <a:rPr lang="en-US" sz="1600" b="0" dirty="0" smtClean="0"/>
            <a:t>)</a:t>
          </a:r>
          <a:endParaRPr lang="de-DE" sz="1600" dirty="0"/>
        </a:p>
      </dgm:t>
    </dgm:pt>
    <dgm:pt modelId="{C208C194-E640-4654-9E51-C5358A762A88}" type="parTrans" cxnId="{EB51662E-992E-415A-9B9D-4F19CEFA2E3A}">
      <dgm:prSet/>
      <dgm:spPr/>
      <dgm:t>
        <a:bodyPr/>
        <a:lstStyle/>
        <a:p>
          <a:endParaRPr lang="de-DE"/>
        </a:p>
      </dgm:t>
    </dgm:pt>
    <dgm:pt modelId="{A34094CA-75B3-4A57-9C91-103EA5746CF7}" type="sibTrans" cxnId="{EB51662E-992E-415A-9B9D-4F19CEFA2E3A}">
      <dgm:prSet/>
      <dgm:spPr/>
      <dgm:t>
        <a:bodyPr/>
        <a:lstStyle/>
        <a:p>
          <a:endParaRPr lang="de-DE"/>
        </a:p>
      </dgm:t>
    </dgm:pt>
    <dgm:pt modelId="{FBDB6B01-B93F-4625-83E0-E9F36C54E214}">
      <dgm:prSet phldrT="[Текст]"/>
      <dgm:spPr/>
      <dgm:t>
        <a:bodyPr/>
        <a:lstStyle/>
        <a:p>
          <a:r>
            <a:rPr lang="en-US" b="1" dirty="0"/>
            <a:t>O2-T4: </a:t>
          </a:r>
          <a:endParaRPr lang="en-US" b="1" dirty="0" smtClean="0"/>
        </a:p>
        <a:p>
          <a:r>
            <a:rPr lang="sv-SE" b="1" dirty="0" err="1" smtClean="0"/>
            <a:t>Linii</a:t>
          </a:r>
          <a:r>
            <a:rPr lang="sv-SE" b="1" dirty="0" smtClean="0"/>
            <a:t> </a:t>
          </a:r>
          <a:r>
            <a:rPr lang="sv-SE" b="1" dirty="0" err="1" smtClean="0"/>
            <a:t>directoare</a:t>
          </a:r>
          <a:r>
            <a:rPr lang="sv-SE" b="1" dirty="0" smtClean="0"/>
            <a:t> de </a:t>
          </a:r>
          <a:r>
            <a:rPr lang="sv-SE" b="1" dirty="0" err="1" smtClean="0"/>
            <a:t>integrare</a:t>
          </a:r>
          <a:r>
            <a:rPr lang="sv-SE" b="1" dirty="0" smtClean="0"/>
            <a:t> VET</a:t>
          </a:r>
          <a:endParaRPr lang="de-DE" dirty="0"/>
        </a:p>
      </dgm:t>
    </dgm:pt>
    <dgm:pt modelId="{6E9F993E-11CE-4A38-8F60-1A3C6BE295E8}" type="parTrans" cxnId="{62E60AC5-C764-49D5-AEA6-E549BF26CA98}">
      <dgm:prSet/>
      <dgm:spPr/>
      <dgm:t>
        <a:bodyPr/>
        <a:lstStyle/>
        <a:p>
          <a:endParaRPr lang="de-DE"/>
        </a:p>
      </dgm:t>
    </dgm:pt>
    <dgm:pt modelId="{F7EBB7BB-3129-494F-8666-98D74852554B}" type="sibTrans" cxnId="{62E60AC5-C764-49D5-AEA6-E549BF26CA98}">
      <dgm:prSet/>
      <dgm:spPr/>
      <dgm:t>
        <a:bodyPr/>
        <a:lstStyle/>
        <a:p>
          <a:endParaRPr lang="de-DE"/>
        </a:p>
      </dgm:t>
    </dgm:pt>
    <dgm:pt modelId="{1CAC9DD5-2D81-400F-B1AC-9E6C2C40A64F}">
      <dgm:prSet phldrT="[Текст]" custT="1"/>
      <dgm:spPr/>
      <dgm:t>
        <a:bodyPr/>
        <a:lstStyle/>
        <a:p>
          <a:endParaRPr lang="de-DE" sz="1600" dirty="0"/>
        </a:p>
      </dgm:t>
    </dgm:pt>
    <dgm:pt modelId="{C450F434-636B-4B25-B6CD-9F54C3EF31F6}" type="parTrans" cxnId="{AF34A5A2-DEE8-4605-A643-A742F4C66C6F}">
      <dgm:prSet/>
      <dgm:spPr/>
      <dgm:t>
        <a:bodyPr/>
        <a:lstStyle/>
        <a:p>
          <a:endParaRPr lang="de-DE"/>
        </a:p>
      </dgm:t>
    </dgm:pt>
    <dgm:pt modelId="{83CD74AB-A239-47C9-B254-AB8B9CD987F3}" type="sibTrans" cxnId="{AF34A5A2-DEE8-4605-A643-A742F4C66C6F}">
      <dgm:prSet/>
      <dgm:spPr/>
      <dgm:t>
        <a:bodyPr/>
        <a:lstStyle/>
        <a:p>
          <a:endParaRPr lang="de-DE"/>
        </a:p>
      </dgm:t>
    </dgm:pt>
    <dgm:pt modelId="{676B91EA-2E1F-4958-BCF7-EDE56D8870B0}">
      <dgm:prSet custT="1"/>
      <dgm:spPr/>
      <dgm:t>
        <a:bodyPr/>
        <a:lstStyle/>
        <a:p>
          <a:r>
            <a:rPr lang="sv-SE" sz="1600" b="0" u="none" dirty="0" err="1" smtClean="0"/>
            <a:t>Linii</a:t>
          </a:r>
          <a:r>
            <a:rPr lang="sv-SE" sz="1600" b="0" u="none" dirty="0" smtClean="0"/>
            <a:t> </a:t>
          </a:r>
          <a:r>
            <a:rPr lang="sv-SE" sz="1600" b="0" u="none" dirty="0" err="1" smtClean="0"/>
            <a:t>directoare</a:t>
          </a:r>
          <a:r>
            <a:rPr lang="sv-SE" sz="1600" b="0" u="none" dirty="0" smtClean="0"/>
            <a:t> de </a:t>
          </a:r>
          <a:r>
            <a:rPr lang="sv-SE" sz="1600" b="0" u="none" dirty="0" err="1" smtClean="0"/>
            <a:t>integrare</a:t>
          </a:r>
          <a:r>
            <a:rPr lang="sv-SE" sz="1600" b="0" u="none" dirty="0" smtClean="0"/>
            <a:t> VET</a:t>
          </a:r>
          <a:r>
            <a:rPr lang="ro-RO" sz="1600" b="0" u="none" dirty="0" smtClean="0"/>
            <a:t> </a:t>
          </a:r>
          <a:r>
            <a:rPr lang="en-US" sz="1600" b="0" u="none" dirty="0" smtClean="0"/>
            <a:t>(</a:t>
          </a:r>
          <a:r>
            <a:rPr lang="en-US" sz="1600" b="0" i="1" u="none" dirty="0" err="1" smtClean="0"/>
            <a:t>L3S</a:t>
          </a:r>
          <a:r>
            <a:rPr lang="en-US" sz="1600" b="0" u="none" dirty="0" smtClean="0"/>
            <a:t>)</a:t>
          </a:r>
          <a:endParaRPr lang="en-GB" sz="1600" b="1" u="none" dirty="0"/>
        </a:p>
      </dgm:t>
    </dgm:pt>
    <dgm:pt modelId="{9D6B0628-3DFE-4E23-B24D-54DA96DCECEB}" type="parTrans" cxnId="{FB67ADC1-2073-4652-BAFE-F3E82FC6AE92}">
      <dgm:prSet/>
      <dgm:spPr/>
      <dgm:t>
        <a:bodyPr/>
        <a:lstStyle/>
        <a:p>
          <a:endParaRPr lang="de-DE"/>
        </a:p>
      </dgm:t>
    </dgm:pt>
    <dgm:pt modelId="{5379CB5E-3991-4039-925B-6A9D72604054}" type="sibTrans" cxnId="{FB67ADC1-2073-4652-BAFE-F3E82FC6AE92}">
      <dgm:prSet/>
      <dgm:spPr/>
      <dgm:t>
        <a:bodyPr/>
        <a:lstStyle/>
        <a:p>
          <a:endParaRPr lang="de-DE"/>
        </a:p>
      </dgm:t>
    </dgm:pt>
    <dgm:pt modelId="{FBE94018-CBF9-479C-BCF1-18618D7A4516}">
      <dgm:prSet custT="1"/>
      <dgm:spPr/>
      <dgm:t>
        <a:bodyPr/>
        <a:lstStyle/>
        <a:p>
          <a:r>
            <a:rPr lang="en-US" sz="1600" b="0" dirty="0" smtClean="0"/>
            <a:t>Manual</a:t>
          </a:r>
          <a:r>
            <a:rPr lang="ro-RO" sz="1600" b="0" dirty="0" err="1" smtClean="0"/>
            <a:t>ul</a:t>
          </a:r>
          <a:r>
            <a:rPr lang="ro-RO" sz="1600" b="0" dirty="0" smtClean="0"/>
            <a:t> formatorului</a:t>
          </a:r>
          <a:r>
            <a:rPr lang="en-US" sz="1600" b="0" dirty="0" smtClean="0"/>
            <a:t> </a:t>
          </a:r>
          <a:r>
            <a:rPr lang="en-US" sz="1600" b="0" dirty="0"/>
            <a:t>(UCBL)</a:t>
          </a:r>
          <a:endParaRPr lang="en-US" sz="1600" b="0" dirty="0"/>
        </a:p>
      </dgm:t>
    </dgm:pt>
    <dgm:pt modelId="{2CAE3CCB-934E-403F-97A3-31E25962ADBF}" type="parTrans" cxnId="{B1EEB383-FB45-4425-BAB0-589A924F64F9}">
      <dgm:prSet/>
      <dgm:spPr/>
      <dgm:t>
        <a:bodyPr/>
        <a:lstStyle/>
        <a:p>
          <a:endParaRPr lang="en-US"/>
        </a:p>
      </dgm:t>
    </dgm:pt>
    <dgm:pt modelId="{16013A69-087C-4698-AE5E-3105D55F2168}" type="sibTrans" cxnId="{B1EEB383-FB45-4425-BAB0-589A924F64F9}">
      <dgm:prSet/>
      <dgm:spPr/>
      <dgm:t>
        <a:bodyPr/>
        <a:lstStyle/>
        <a:p>
          <a:endParaRPr lang="en-US"/>
        </a:p>
      </dgm:t>
    </dgm:pt>
    <dgm:pt modelId="{9FEECCA0-6869-482E-9B4C-42A29DA771D5}" type="pres">
      <dgm:prSet presAssocID="{9D21368C-8416-467C-B738-01EE94FC2D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7B35B62-0411-47EE-9760-4B1CB22CD249}" type="pres">
      <dgm:prSet presAssocID="{AC1C4642-F57C-4324-BE31-7122539C2790}" presName="composite" presStyleCnt="0"/>
      <dgm:spPr/>
    </dgm:pt>
    <dgm:pt modelId="{BA220CC7-0DCC-41FF-9765-9F23D35777E5}" type="pres">
      <dgm:prSet presAssocID="{AC1C4642-F57C-4324-BE31-7122539C2790}" presName="bentUpArrow1" presStyleLbl="alignImgPlace1" presStyleIdx="0" presStyleCnt="2" custLinFactNeighborX="-39925" custLinFactNeighborY="0"/>
      <dgm:spPr/>
    </dgm:pt>
    <dgm:pt modelId="{9A7CA8A3-2D74-40B3-829F-8CA21A66C4AF}" type="pres">
      <dgm:prSet presAssocID="{AC1C4642-F57C-4324-BE31-7122539C2790}" presName="ParentText" presStyleLbl="node1" presStyleIdx="0" presStyleCnt="3" custScaleX="1677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A8954-083C-42B3-A7B4-C4E6B3103DE9}" type="pres">
      <dgm:prSet presAssocID="{AC1C4642-F57C-4324-BE31-7122539C2790}" presName="ChildText" presStyleLbl="revTx" presStyleIdx="0" presStyleCnt="3" custLinFactNeighborX="91872" custLinFactNeighborY="6771">
        <dgm:presLayoutVars>
          <dgm:chMax val="0"/>
          <dgm:chPref val="0"/>
          <dgm:bulletEnabled val="1"/>
        </dgm:presLayoutVars>
      </dgm:prSet>
      <dgm:spPr/>
    </dgm:pt>
    <dgm:pt modelId="{362A5C27-2A97-4D5B-BADB-80D771B5FBE1}" type="pres">
      <dgm:prSet presAssocID="{E6C0C005-4488-4CD2-B0C1-AC0887E320FC}" presName="sibTrans" presStyleCnt="0"/>
      <dgm:spPr/>
    </dgm:pt>
    <dgm:pt modelId="{B90B838C-ACFA-48A4-AA21-10F76AF3683D}" type="pres">
      <dgm:prSet presAssocID="{F13414A6-B9C3-4DC9-BAD4-171E1D35794E}" presName="composite" presStyleCnt="0"/>
      <dgm:spPr/>
    </dgm:pt>
    <dgm:pt modelId="{17CABDA1-08F7-49EE-B2D0-F073DD9A1C19}" type="pres">
      <dgm:prSet presAssocID="{F13414A6-B9C3-4DC9-BAD4-171E1D35794E}" presName="bentUpArrow1" presStyleLbl="alignImgPlace1" presStyleIdx="1" presStyleCnt="2" custScaleY="134827" custLinFactX="-48441" custLinFactNeighborX="-100000" custLinFactNeighborY="-8805"/>
      <dgm:spPr/>
    </dgm:pt>
    <dgm:pt modelId="{C4D48AD8-D998-4EA5-B160-52B033AC3236}" type="pres">
      <dgm:prSet presAssocID="{F13414A6-B9C3-4DC9-BAD4-171E1D35794E}" presName="ParentText" presStyleLbl="node1" presStyleIdx="1" presStyleCnt="3" custScaleX="115429" custLinFactNeighborX="-15429" custLinFactNeighborY="-157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227779-2D2A-44DD-9650-A51301346F74}" type="pres">
      <dgm:prSet presAssocID="{F13414A6-B9C3-4DC9-BAD4-171E1D35794E}" presName="ChildText" presStyleLbl="revTx" presStyleIdx="1" presStyleCnt="3" custScaleX="318587" custLinFactX="12308" custLinFactNeighborX="100000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DCF3EC-BC26-43A7-9F5C-0A612D86C087}" type="pres">
      <dgm:prSet presAssocID="{680795F8-0DFC-4197-91DB-043953773542}" presName="sibTrans" presStyleCnt="0"/>
      <dgm:spPr/>
    </dgm:pt>
    <dgm:pt modelId="{BBFCBE64-A322-43D2-AEC5-D46BEE488DB0}" type="pres">
      <dgm:prSet presAssocID="{FBDB6B01-B93F-4625-83E0-E9F36C54E214}" presName="composite" presStyleCnt="0"/>
      <dgm:spPr/>
    </dgm:pt>
    <dgm:pt modelId="{EBE7C0FA-B603-4513-B342-B0FB7A799D11}" type="pres">
      <dgm:prSet presAssocID="{FBDB6B01-B93F-4625-83E0-E9F36C54E214}" presName="ParentText" presStyleLbl="node1" presStyleIdx="2" presStyleCnt="3" custScaleX="121981" custLinFactX="-17214" custLinFactNeighborX="-100000" custLinFactNeighborY="-156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C9AE7-28F5-4A54-9425-35B5A89456CC}" type="pres">
      <dgm:prSet presAssocID="{FBDB6B01-B93F-4625-83E0-E9F36C54E214}" presName="FinalChildText" presStyleLbl="revTx" presStyleIdx="2" presStyleCnt="3" custScaleX="259931" custScaleY="129075" custLinFactNeighborX="-58399" custLinFactNeighborY="-376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495A24-D03A-4F07-AED6-8D2316DD4396}" srcId="{9D21368C-8416-467C-B738-01EE94FC2D13}" destId="{AC1C4642-F57C-4324-BE31-7122539C2790}" srcOrd="0" destOrd="0" parTransId="{3FC8D80F-F2A5-4726-8BA5-F6656EA32F4C}" sibTransId="{E6C0C005-4488-4CD2-B0C1-AC0887E320FC}"/>
    <dgm:cxn modelId="{4AB6E4C0-B391-417D-87F6-84B9531D5A4F}" type="presOf" srcId="{676B91EA-2E1F-4958-BCF7-EDE56D8870B0}" destId="{70AC9AE7-28F5-4A54-9425-35B5A89456CC}" srcOrd="0" destOrd="1" presId="urn:microsoft.com/office/officeart/2005/8/layout/StepDownProcess"/>
    <dgm:cxn modelId="{B1EEB383-FB45-4425-BAB0-589A924F64F9}" srcId="{F13414A6-B9C3-4DC9-BAD4-171E1D35794E}" destId="{FBE94018-CBF9-479C-BCF1-18618D7A4516}" srcOrd="1" destOrd="0" parTransId="{2CAE3CCB-934E-403F-97A3-31E25962ADBF}" sibTransId="{16013A69-087C-4698-AE5E-3105D55F2168}"/>
    <dgm:cxn modelId="{FB67ADC1-2073-4652-BAFE-F3E82FC6AE92}" srcId="{FBDB6B01-B93F-4625-83E0-E9F36C54E214}" destId="{676B91EA-2E1F-4958-BCF7-EDE56D8870B0}" srcOrd="1" destOrd="0" parTransId="{9D6B0628-3DFE-4E23-B24D-54DA96DCECEB}" sibTransId="{5379CB5E-3991-4039-925B-6A9D72604054}"/>
    <dgm:cxn modelId="{B121B5DE-38A7-4C15-8835-9AF367DB86E2}" type="presOf" srcId="{FBE94018-CBF9-479C-BCF1-18618D7A4516}" destId="{8A227779-2D2A-44DD-9650-A51301346F74}" srcOrd="0" destOrd="1" presId="urn:microsoft.com/office/officeart/2005/8/layout/StepDownProcess"/>
    <dgm:cxn modelId="{1C1387B1-6EAB-4E5A-820F-11EF97E21EF8}" type="presOf" srcId="{9D21368C-8416-467C-B738-01EE94FC2D13}" destId="{9FEECCA0-6869-482E-9B4C-42A29DA771D5}" srcOrd="0" destOrd="0" presId="urn:microsoft.com/office/officeart/2005/8/layout/StepDownProcess"/>
    <dgm:cxn modelId="{218CB60D-F6F4-4E10-8D2D-BC8B15B0FDF0}" type="presOf" srcId="{AC1C4642-F57C-4324-BE31-7122539C2790}" destId="{9A7CA8A3-2D74-40B3-829F-8CA21A66C4AF}" srcOrd="0" destOrd="0" presId="urn:microsoft.com/office/officeart/2005/8/layout/StepDownProcess"/>
    <dgm:cxn modelId="{AF34A5A2-DEE8-4605-A643-A742F4C66C6F}" srcId="{FBDB6B01-B93F-4625-83E0-E9F36C54E214}" destId="{1CAC9DD5-2D81-400F-B1AC-9E6C2C40A64F}" srcOrd="0" destOrd="0" parTransId="{C450F434-636B-4B25-B6CD-9F54C3EF31F6}" sibTransId="{83CD74AB-A239-47C9-B254-AB8B9CD987F3}"/>
    <dgm:cxn modelId="{505229BC-F4FD-4634-A737-F563ABBC0298}" type="presOf" srcId="{0D62F9BC-EE1A-4435-A484-CB9B92EFF9AE}" destId="{8A227779-2D2A-44DD-9650-A51301346F74}" srcOrd="0" destOrd="0" presId="urn:microsoft.com/office/officeart/2005/8/layout/StepDownProcess"/>
    <dgm:cxn modelId="{58E16D55-2D6A-4A7B-846C-14BB550EF427}" type="presOf" srcId="{F13414A6-B9C3-4DC9-BAD4-171E1D35794E}" destId="{C4D48AD8-D998-4EA5-B160-52B033AC3236}" srcOrd="0" destOrd="0" presId="urn:microsoft.com/office/officeart/2005/8/layout/StepDownProcess"/>
    <dgm:cxn modelId="{62E60AC5-C764-49D5-AEA6-E549BF26CA98}" srcId="{9D21368C-8416-467C-B738-01EE94FC2D13}" destId="{FBDB6B01-B93F-4625-83E0-E9F36C54E214}" srcOrd="2" destOrd="0" parTransId="{6E9F993E-11CE-4A38-8F60-1A3C6BE295E8}" sibTransId="{F7EBB7BB-3129-494F-8666-98D74852554B}"/>
    <dgm:cxn modelId="{5E98145E-3196-45CB-9DA7-96F8E16193A6}" type="presOf" srcId="{FBDB6B01-B93F-4625-83E0-E9F36C54E214}" destId="{EBE7C0FA-B603-4513-B342-B0FB7A799D11}" srcOrd="0" destOrd="0" presId="urn:microsoft.com/office/officeart/2005/8/layout/StepDownProcess"/>
    <dgm:cxn modelId="{ED4CAD97-0E97-4E26-A4FE-A6E5572D65E0}" srcId="{9D21368C-8416-467C-B738-01EE94FC2D13}" destId="{F13414A6-B9C3-4DC9-BAD4-171E1D35794E}" srcOrd="1" destOrd="0" parTransId="{188BA120-C5DA-4B81-8FB6-62C0969B45AA}" sibTransId="{680795F8-0DFC-4197-91DB-043953773542}"/>
    <dgm:cxn modelId="{F46E59D7-F48A-45CE-828E-5FD962709E1B}" type="presOf" srcId="{1CAC9DD5-2D81-400F-B1AC-9E6C2C40A64F}" destId="{70AC9AE7-28F5-4A54-9425-35B5A89456CC}" srcOrd="0" destOrd="0" presId="urn:microsoft.com/office/officeart/2005/8/layout/StepDownProcess"/>
    <dgm:cxn modelId="{EB51662E-992E-415A-9B9D-4F19CEFA2E3A}" srcId="{F13414A6-B9C3-4DC9-BAD4-171E1D35794E}" destId="{0D62F9BC-EE1A-4435-A484-CB9B92EFF9AE}" srcOrd="0" destOrd="0" parTransId="{C208C194-E640-4654-9E51-C5358A762A88}" sibTransId="{A34094CA-75B3-4A57-9C91-103EA5746CF7}"/>
    <dgm:cxn modelId="{1FCC1339-3C85-4257-BBC6-D1666C925AD7}" type="presParOf" srcId="{9FEECCA0-6869-482E-9B4C-42A29DA771D5}" destId="{97B35B62-0411-47EE-9760-4B1CB22CD249}" srcOrd="0" destOrd="0" presId="urn:microsoft.com/office/officeart/2005/8/layout/StepDownProcess"/>
    <dgm:cxn modelId="{7D8C27EB-A10D-42DD-854D-804646AB4270}" type="presParOf" srcId="{97B35B62-0411-47EE-9760-4B1CB22CD249}" destId="{BA220CC7-0DCC-41FF-9765-9F23D35777E5}" srcOrd="0" destOrd="0" presId="urn:microsoft.com/office/officeart/2005/8/layout/StepDownProcess"/>
    <dgm:cxn modelId="{6D916994-26FA-437A-8E84-D28DE1164947}" type="presParOf" srcId="{97B35B62-0411-47EE-9760-4B1CB22CD249}" destId="{9A7CA8A3-2D74-40B3-829F-8CA21A66C4AF}" srcOrd="1" destOrd="0" presId="urn:microsoft.com/office/officeart/2005/8/layout/StepDownProcess"/>
    <dgm:cxn modelId="{CE75C293-110C-4374-B9F2-B25CA2155517}" type="presParOf" srcId="{97B35B62-0411-47EE-9760-4B1CB22CD249}" destId="{5F6A8954-083C-42B3-A7B4-C4E6B3103DE9}" srcOrd="2" destOrd="0" presId="urn:microsoft.com/office/officeart/2005/8/layout/StepDownProcess"/>
    <dgm:cxn modelId="{062096C7-77ED-4E85-8208-202147E360E2}" type="presParOf" srcId="{9FEECCA0-6869-482E-9B4C-42A29DA771D5}" destId="{362A5C27-2A97-4D5B-BADB-80D771B5FBE1}" srcOrd="1" destOrd="0" presId="urn:microsoft.com/office/officeart/2005/8/layout/StepDownProcess"/>
    <dgm:cxn modelId="{A55AA3E0-F2DF-453C-BF02-725689A78130}" type="presParOf" srcId="{9FEECCA0-6869-482E-9B4C-42A29DA771D5}" destId="{B90B838C-ACFA-48A4-AA21-10F76AF3683D}" srcOrd="2" destOrd="0" presId="urn:microsoft.com/office/officeart/2005/8/layout/StepDownProcess"/>
    <dgm:cxn modelId="{03558825-83B4-4B7D-8DF5-CDCD3B4DC6CD}" type="presParOf" srcId="{B90B838C-ACFA-48A4-AA21-10F76AF3683D}" destId="{17CABDA1-08F7-49EE-B2D0-F073DD9A1C19}" srcOrd="0" destOrd="0" presId="urn:microsoft.com/office/officeart/2005/8/layout/StepDownProcess"/>
    <dgm:cxn modelId="{4A7872AC-ED53-4837-9B6F-C284ED1C3F76}" type="presParOf" srcId="{B90B838C-ACFA-48A4-AA21-10F76AF3683D}" destId="{C4D48AD8-D998-4EA5-B160-52B033AC3236}" srcOrd="1" destOrd="0" presId="urn:microsoft.com/office/officeart/2005/8/layout/StepDownProcess"/>
    <dgm:cxn modelId="{690532F7-E53D-4FF2-8A16-E4B29E99C299}" type="presParOf" srcId="{B90B838C-ACFA-48A4-AA21-10F76AF3683D}" destId="{8A227779-2D2A-44DD-9650-A51301346F74}" srcOrd="2" destOrd="0" presId="urn:microsoft.com/office/officeart/2005/8/layout/StepDownProcess"/>
    <dgm:cxn modelId="{07A3FF20-B431-4C5C-A4E2-5AA126F5AF55}" type="presParOf" srcId="{9FEECCA0-6869-482E-9B4C-42A29DA771D5}" destId="{0EDCF3EC-BC26-43A7-9F5C-0A612D86C087}" srcOrd="3" destOrd="0" presId="urn:microsoft.com/office/officeart/2005/8/layout/StepDownProcess"/>
    <dgm:cxn modelId="{FDF385D0-EE2B-4A6A-A072-BE0060A17258}" type="presParOf" srcId="{9FEECCA0-6869-482E-9B4C-42A29DA771D5}" destId="{BBFCBE64-A322-43D2-AEC5-D46BEE488DB0}" srcOrd="4" destOrd="0" presId="urn:microsoft.com/office/officeart/2005/8/layout/StepDownProcess"/>
    <dgm:cxn modelId="{50F77169-AF01-4FF1-975D-5CE73ADF0315}" type="presParOf" srcId="{BBFCBE64-A322-43D2-AEC5-D46BEE488DB0}" destId="{EBE7C0FA-B603-4513-B342-B0FB7A799D11}" srcOrd="0" destOrd="0" presId="urn:microsoft.com/office/officeart/2005/8/layout/StepDownProcess"/>
    <dgm:cxn modelId="{16E2BF69-8AD5-45CC-BF98-49A005B75282}" type="presParOf" srcId="{BBFCBE64-A322-43D2-AEC5-D46BEE488DB0}" destId="{70AC9AE7-28F5-4A54-9425-35B5A89456CC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21368C-8416-467C-B738-01EE94FC2D1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C1C4642-F57C-4324-BE31-7122539C2790}">
      <dgm:prSet phldrT="[Текст]" custT="1"/>
      <dgm:spPr/>
      <dgm:t>
        <a:bodyPr/>
        <a:lstStyle/>
        <a:p>
          <a:r>
            <a:rPr lang="en-US" sz="1600" b="1" dirty="0"/>
            <a:t>O3: </a:t>
          </a:r>
          <a:r>
            <a:rPr lang="en-US" sz="1600" b="1" dirty="0" err="1" smtClean="0"/>
            <a:t>Infrastructuri</a:t>
          </a:r>
          <a:r>
            <a:rPr lang="en-US" sz="1600" b="1" dirty="0" smtClean="0"/>
            <a:t> </a:t>
          </a:r>
          <a:r>
            <a:rPr lang="en-US" sz="1600" b="1" dirty="0" err="1" smtClean="0"/>
            <a:t>pentru</a:t>
          </a:r>
          <a:r>
            <a:rPr lang="en-US" sz="1600" b="1" dirty="0" smtClean="0"/>
            <a:t> </a:t>
          </a:r>
          <a:r>
            <a:rPr lang="en-US" sz="1600" b="1" dirty="0" err="1" smtClean="0"/>
            <a:t>cursuri</a:t>
          </a:r>
          <a:r>
            <a:rPr lang="en-US" sz="1600" b="1" dirty="0" smtClean="0"/>
            <a:t> </a:t>
          </a:r>
          <a:r>
            <a:rPr lang="en-US" sz="1600" b="1" dirty="0" err="1" smtClean="0"/>
            <a:t>profesionale</a:t>
          </a:r>
          <a:r>
            <a:rPr lang="en-US" sz="1600" b="1" dirty="0" smtClean="0"/>
            <a:t> </a:t>
          </a:r>
          <a:r>
            <a:rPr lang="en-US" sz="1600" b="1" dirty="0" err="1" smtClean="0"/>
            <a:t>deschise</a:t>
          </a:r>
          <a:r>
            <a:rPr lang="en-US" sz="1600" b="1" dirty="0" smtClean="0"/>
            <a:t> online</a:t>
          </a:r>
          <a:r>
            <a:rPr lang="ro-RO" sz="1600" b="1" dirty="0" smtClean="0"/>
            <a:t> (</a:t>
          </a:r>
          <a:r>
            <a:rPr lang="ro-RO" sz="1600" b="1" dirty="0" err="1" smtClean="0"/>
            <a:t>VOOC</a:t>
          </a:r>
          <a:r>
            <a:rPr lang="ro-RO" sz="1600" b="1" dirty="0" smtClean="0"/>
            <a:t>)</a:t>
          </a:r>
          <a:endParaRPr lang="de-DE" sz="1600" b="1" dirty="0"/>
        </a:p>
      </dgm:t>
    </dgm:pt>
    <dgm:pt modelId="{3FC8D80F-F2A5-4726-8BA5-F6656EA32F4C}" type="parTrans" cxnId="{46495A24-D03A-4F07-AED6-8D2316DD4396}">
      <dgm:prSet/>
      <dgm:spPr/>
      <dgm:t>
        <a:bodyPr/>
        <a:lstStyle/>
        <a:p>
          <a:endParaRPr lang="de-DE"/>
        </a:p>
      </dgm:t>
    </dgm:pt>
    <dgm:pt modelId="{E6C0C005-4488-4CD2-B0C1-AC0887E320FC}" type="sibTrans" cxnId="{46495A24-D03A-4F07-AED6-8D2316DD4396}">
      <dgm:prSet/>
      <dgm:spPr/>
      <dgm:t>
        <a:bodyPr/>
        <a:lstStyle/>
        <a:p>
          <a:endParaRPr lang="de-DE"/>
        </a:p>
      </dgm:t>
    </dgm:pt>
    <dgm:pt modelId="{F13414A6-B9C3-4DC9-BAD4-171E1D35794E}">
      <dgm:prSet phldrT="[Текст]" custT="1"/>
      <dgm:spPr/>
      <dgm:t>
        <a:bodyPr/>
        <a:lstStyle/>
        <a:p>
          <a:r>
            <a:rPr lang="en-US" sz="1600" b="1" dirty="0"/>
            <a:t>O3-T1: </a:t>
          </a:r>
          <a:r>
            <a:rPr lang="ro-RO" sz="1600" b="1" dirty="0" smtClean="0"/>
            <a:t>Pregătirea</a:t>
          </a:r>
          <a:r>
            <a:rPr lang="en-GB" sz="1600" b="1" dirty="0" smtClean="0"/>
            <a:t> </a:t>
          </a:r>
          <a:r>
            <a:rPr lang="ro-RO" sz="1600" b="1" dirty="0" smtClean="0"/>
            <a:t>și</a:t>
          </a:r>
          <a:r>
            <a:rPr lang="en-GB" sz="1600" b="1" dirty="0" smtClean="0"/>
            <a:t> </a:t>
          </a:r>
          <a:r>
            <a:rPr lang="en-US" sz="1600" b="1" dirty="0" err="1" smtClean="0"/>
            <a:t>desfășurarea</a:t>
          </a:r>
          <a:r>
            <a:rPr lang="en-US" sz="1600" b="1" dirty="0" smtClean="0"/>
            <a:t> </a:t>
          </a:r>
          <a:r>
            <a:rPr lang="en-US" sz="1600" b="1" dirty="0" err="1" smtClean="0"/>
            <a:t>infrastructuri</a:t>
          </a:r>
          <a:r>
            <a:rPr lang="ro-RO" sz="1600" b="1" dirty="0" smtClean="0"/>
            <a:t>i</a:t>
          </a:r>
          <a:r>
            <a:rPr lang="en-US" sz="1600" b="1" dirty="0" smtClean="0"/>
            <a:t> </a:t>
          </a:r>
          <a:r>
            <a:rPr lang="en-US" sz="1600" b="1" dirty="0" err="1" smtClean="0"/>
            <a:t>MACHINA</a:t>
          </a:r>
          <a:r>
            <a:rPr lang="en-US" sz="1600" b="1" dirty="0" smtClean="0"/>
            <a:t> </a:t>
          </a:r>
          <a:r>
            <a:rPr lang="en-US" sz="1600" b="1" dirty="0" err="1" smtClean="0"/>
            <a:t>VOOC</a:t>
          </a:r>
          <a:endParaRPr lang="de-DE" sz="1600" dirty="0"/>
        </a:p>
      </dgm:t>
    </dgm:pt>
    <dgm:pt modelId="{188BA120-C5DA-4B81-8FB6-62C0969B45AA}" type="parTrans" cxnId="{ED4CAD97-0E97-4E26-A4FE-A6E5572D65E0}">
      <dgm:prSet/>
      <dgm:spPr/>
      <dgm:t>
        <a:bodyPr/>
        <a:lstStyle/>
        <a:p>
          <a:endParaRPr lang="de-DE"/>
        </a:p>
      </dgm:t>
    </dgm:pt>
    <dgm:pt modelId="{680795F8-0DFC-4197-91DB-043953773542}" type="sibTrans" cxnId="{ED4CAD97-0E97-4E26-A4FE-A6E5572D65E0}">
      <dgm:prSet/>
      <dgm:spPr/>
      <dgm:t>
        <a:bodyPr/>
        <a:lstStyle/>
        <a:p>
          <a:endParaRPr lang="de-DE"/>
        </a:p>
      </dgm:t>
    </dgm:pt>
    <dgm:pt modelId="{0D62F9BC-EE1A-4435-A484-CB9B92EFF9AE}">
      <dgm:prSet phldrT="[Текст]" custT="1"/>
      <dgm:spPr/>
      <dgm:t>
        <a:bodyPr/>
        <a:lstStyle/>
        <a:p>
          <a:r>
            <a:rPr lang="en-US" sz="1600" b="0" smtClean="0"/>
            <a:t>Identificarea platformelor VOOC adecvate (EXELIA)</a:t>
          </a:r>
          <a:endParaRPr lang="de-DE" sz="1600" dirty="0"/>
        </a:p>
      </dgm:t>
    </dgm:pt>
    <dgm:pt modelId="{C208C194-E640-4654-9E51-C5358A762A88}" type="parTrans" cxnId="{EB51662E-992E-415A-9B9D-4F19CEFA2E3A}">
      <dgm:prSet/>
      <dgm:spPr/>
      <dgm:t>
        <a:bodyPr/>
        <a:lstStyle/>
        <a:p>
          <a:endParaRPr lang="de-DE"/>
        </a:p>
      </dgm:t>
    </dgm:pt>
    <dgm:pt modelId="{A34094CA-75B3-4A57-9C91-103EA5746CF7}" type="sibTrans" cxnId="{EB51662E-992E-415A-9B9D-4F19CEFA2E3A}">
      <dgm:prSet/>
      <dgm:spPr/>
      <dgm:t>
        <a:bodyPr/>
        <a:lstStyle/>
        <a:p>
          <a:endParaRPr lang="de-DE"/>
        </a:p>
      </dgm:t>
    </dgm:pt>
    <dgm:pt modelId="{FBDB6B01-B93F-4625-83E0-E9F36C54E214}">
      <dgm:prSet phldrT="[Текст]" custT="1"/>
      <dgm:spPr/>
      <dgm:t>
        <a:bodyPr/>
        <a:lstStyle/>
        <a:p>
          <a:r>
            <a:rPr lang="en-US" sz="1600" b="1" dirty="0"/>
            <a:t>O3-T2: </a:t>
          </a:r>
          <a:r>
            <a:rPr lang="en-US" sz="1600" b="1" dirty="0" err="1" smtClean="0"/>
            <a:t>Dezvoltarea</a:t>
          </a:r>
          <a:r>
            <a:rPr lang="en-US" sz="1600" b="1" dirty="0" smtClean="0"/>
            <a:t> de </a:t>
          </a:r>
          <a:r>
            <a:rPr lang="en-US" sz="1600" b="1" dirty="0" err="1" smtClean="0"/>
            <a:t>materiale</a:t>
          </a:r>
          <a:r>
            <a:rPr lang="en-US" sz="1600" b="1" dirty="0" smtClean="0"/>
            <a:t> </a:t>
          </a:r>
          <a:r>
            <a:rPr lang="en-US" sz="1600" b="1" dirty="0" err="1" smtClean="0"/>
            <a:t>VOOC</a:t>
          </a:r>
          <a:r>
            <a:rPr lang="en-US" sz="1600" b="1" dirty="0" smtClean="0"/>
            <a:t> </a:t>
          </a:r>
          <a:r>
            <a:rPr lang="en-US" sz="1600" b="1" dirty="0" err="1" smtClean="0"/>
            <a:t>pedagogice</a:t>
          </a:r>
          <a:r>
            <a:rPr lang="en-US" sz="1600" b="1" dirty="0" smtClean="0"/>
            <a:t> </a:t>
          </a:r>
          <a:r>
            <a:rPr lang="en-US" sz="1600" b="1" dirty="0" err="1" smtClean="0"/>
            <a:t>suplimentare</a:t>
          </a:r>
          <a:endParaRPr lang="de-DE" sz="1600" dirty="0"/>
        </a:p>
      </dgm:t>
    </dgm:pt>
    <dgm:pt modelId="{6E9F993E-11CE-4A38-8F60-1A3C6BE295E8}" type="parTrans" cxnId="{62E60AC5-C764-49D5-AEA6-E549BF26CA98}">
      <dgm:prSet/>
      <dgm:spPr/>
      <dgm:t>
        <a:bodyPr/>
        <a:lstStyle/>
        <a:p>
          <a:endParaRPr lang="de-DE"/>
        </a:p>
      </dgm:t>
    </dgm:pt>
    <dgm:pt modelId="{F7EBB7BB-3129-494F-8666-98D74852554B}" type="sibTrans" cxnId="{62E60AC5-C764-49D5-AEA6-E549BF26CA98}">
      <dgm:prSet/>
      <dgm:spPr/>
      <dgm:t>
        <a:bodyPr/>
        <a:lstStyle/>
        <a:p>
          <a:endParaRPr lang="de-DE"/>
        </a:p>
      </dgm:t>
    </dgm:pt>
    <dgm:pt modelId="{1CAC9DD5-2D81-400F-B1AC-9E6C2C40A64F}">
      <dgm:prSet phldrT="[Текст]" custT="1"/>
      <dgm:spPr/>
      <dgm:t>
        <a:bodyPr/>
        <a:lstStyle/>
        <a:p>
          <a:r>
            <a:rPr lang="en-US" sz="1600" dirty="0" err="1" smtClean="0"/>
            <a:t>Dezvoltarea</a:t>
          </a:r>
          <a:r>
            <a:rPr lang="en-US" sz="1600" dirty="0" smtClean="0"/>
            <a:t> </a:t>
          </a:r>
          <a:r>
            <a:rPr lang="en-US" sz="1600" dirty="0" err="1" smtClean="0"/>
            <a:t>unei</a:t>
          </a:r>
          <a:r>
            <a:rPr lang="en-US" sz="1600" dirty="0" smtClean="0"/>
            <a:t> </a:t>
          </a:r>
          <a:r>
            <a:rPr lang="en-US" sz="1600" dirty="0" err="1" smtClean="0"/>
            <a:t>sarcini</a:t>
          </a:r>
          <a:r>
            <a:rPr lang="en-US" sz="1600" dirty="0" smtClean="0"/>
            <a:t> de </a:t>
          </a:r>
          <a:r>
            <a:rPr lang="en-US" sz="1600" dirty="0" err="1" smtClean="0"/>
            <a:t>lucru</a:t>
          </a:r>
          <a:r>
            <a:rPr lang="en-US" sz="1600" dirty="0" smtClean="0"/>
            <a:t> </a:t>
          </a:r>
          <a:r>
            <a:rPr lang="en-US" sz="1600" dirty="0" err="1" smtClean="0"/>
            <a:t>și</a:t>
          </a:r>
          <a:r>
            <a:rPr lang="en-US" sz="1600" dirty="0" smtClean="0"/>
            <a:t> a </a:t>
          </a:r>
          <a:r>
            <a:rPr lang="en-US" sz="1600" dirty="0" err="1" smtClean="0"/>
            <a:t>unui</a:t>
          </a:r>
          <a:r>
            <a:rPr lang="en-US" sz="1600" dirty="0" smtClean="0"/>
            <a:t> </a:t>
          </a:r>
          <a:r>
            <a:rPr lang="en-US" sz="1600" dirty="0" err="1" smtClean="0"/>
            <a:t>videoclip</a:t>
          </a:r>
          <a:r>
            <a:rPr lang="en-US" sz="1600" dirty="0" smtClean="0"/>
            <a:t> </a:t>
          </a:r>
          <a:r>
            <a:rPr lang="en-US" sz="1600" dirty="0" err="1" smtClean="0"/>
            <a:t>pentru</a:t>
          </a:r>
          <a:r>
            <a:rPr lang="en-US" sz="1600" dirty="0" smtClean="0"/>
            <a:t> </a:t>
          </a:r>
          <a:r>
            <a:rPr lang="en-US" sz="1600" dirty="0" err="1" smtClean="0"/>
            <a:t>Lecțiile</a:t>
          </a:r>
          <a:r>
            <a:rPr lang="en-US" sz="1600" dirty="0" smtClean="0"/>
            <a:t> 1-4 (</a:t>
          </a:r>
          <a:r>
            <a:rPr lang="en-US" sz="1600" dirty="0" err="1" smtClean="0"/>
            <a:t>L3S</a:t>
          </a:r>
          <a:r>
            <a:rPr lang="en-US" sz="1600" dirty="0" smtClean="0"/>
            <a:t>)</a:t>
          </a:r>
          <a:endParaRPr lang="de-DE" sz="1600" dirty="0"/>
        </a:p>
      </dgm:t>
    </dgm:pt>
    <dgm:pt modelId="{C450F434-636B-4B25-B6CD-9F54C3EF31F6}" type="parTrans" cxnId="{AF34A5A2-DEE8-4605-A643-A742F4C66C6F}">
      <dgm:prSet/>
      <dgm:spPr/>
      <dgm:t>
        <a:bodyPr/>
        <a:lstStyle/>
        <a:p>
          <a:endParaRPr lang="de-DE"/>
        </a:p>
      </dgm:t>
    </dgm:pt>
    <dgm:pt modelId="{83CD74AB-A239-47C9-B254-AB8B9CD987F3}" type="sibTrans" cxnId="{AF34A5A2-DEE8-4605-A643-A742F4C66C6F}">
      <dgm:prSet/>
      <dgm:spPr/>
      <dgm:t>
        <a:bodyPr/>
        <a:lstStyle/>
        <a:p>
          <a:endParaRPr lang="de-DE"/>
        </a:p>
      </dgm:t>
    </dgm:pt>
    <dgm:pt modelId="{A3EC624C-1E6E-4D72-9C3E-2BE8A8888756}">
      <dgm:prSet custT="1"/>
      <dgm:spPr/>
      <dgm:t>
        <a:bodyPr/>
        <a:lstStyle/>
        <a:p>
          <a:r>
            <a:rPr lang="en-US" sz="1600" dirty="0" err="1"/>
            <a:t>Dezvoltarea</a:t>
          </a:r>
          <a:r>
            <a:rPr lang="en-US" sz="1600" dirty="0"/>
            <a:t> </a:t>
          </a:r>
          <a:r>
            <a:rPr lang="ro-RO" sz="1600" dirty="0" smtClean="0"/>
            <a:t>unei</a:t>
          </a:r>
          <a:r>
            <a:rPr lang="en-US" sz="1600" dirty="0" smtClean="0"/>
            <a:t> </a:t>
          </a:r>
          <a:r>
            <a:rPr lang="en-US" sz="1600" dirty="0" err="1" smtClean="0"/>
            <a:t>sarcin</a:t>
          </a:r>
          <a:r>
            <a:rPr lang="ro-RO" sz="1600" dirty="0" smtClean="0"/>
            <a:t>i </a:t>
          </a:r>
          <a:r>
            <a:rPr lang="en-US" sz="1600" dirty="0" smtClean="0"/>
            <a:t>de </a:t>
          </a:r>
          <a:r>
            <a:rPr lang="en-US" sz="1600" dirty="0"/>
            <a:t>lucru </a:t>
          </a:r>
          <a:r>
            <a:rPr lang="en-US" sz="1600" dirty="0" err="1"/>
            <a:t>și</a:t>
          </a:r>
          <a:r>
            <a:rPr lang="en-US" sz="1600" dirty="0"/>
            <a:t> </a:t>
          </a:r>
          <a:r>
            <a:rPr lang="en-US" sz="1600" dirty="0" smtClean="0"/>
            <a:t>a </a:t>
          </a:r>
          <a:r>
            <a:rPr lang="en-US" sz="1600" dirty="0" err="1" smtClean="0"/>
            <a:t>unui</a:t>
          </a:r>
          <a:r>
            <a:rPr lang="en-US" sz="1600" dirty="0" smtClean="0"/>
            <a:t>  </a:t>
          </a:r>
          <a:r>
            <a:rPr lang="en-US" sz="1600" dirty="0"/>
            <a:t>videoclip pentru lecțiile 5-7, 1 videoclip introductiv (ACADEMY)</a:t>
          </a:r>
          <a:endParaRPr lang="en-US" sz="1600" dirty="0"/>
        </a:p>
      </dgm:t>
    </dgm:pt>
    <dgm:pt modelId="{67F577C4-0DD3-427B-8C39-F6E9C4D82201}" type="parTrans" cxnId="{FBCFAB73-F1D6-4AB1-8A60-E79169935DC5}">
      <dgm:prSet/>
      <dgm:spPr/>
      <dgm:t>
        <a:bodyPr/>
        <a:lstStyle/>
        <a:p>
          <a:endParaRPr lang="en-US"/>
        </a:p>
      </dgm:t>
    </dgm:pt>
    <dgm:pt modelId="{05372C8E-FDCD-4DBB-90FF-EA4180AA7A20}" type="sibTrans" cxnId="{FBCFAB73-F1D6-4AB1-8A60-E79169935DC5}">
      <dgm:prSet/>
      <dgm:spPr/>
      <dgm:t>
        <a:bodyPr/>
        <a:lstStyle/>
        <a:p>
          <a:endParaRPr lang="en-US"/>
        </a:p>
      </dgm:t>
    </dgm:pt>
    <dgm:pt modelId="{D32D3729-3463-4A59-ACC8-9E28135534CF}">
      <dgm:prSet custT="1"/>
      <dgm:spPr/>
      <dgm:t>
        <a:bodyPr/>
        <a:lstStyle/>
        <a:p>
          <a:r>
            <a:rPr lang="en-US" sz="1600" dirty="0"/>
            <a:t>Dezvoltarea unui șablon de certificat (EXELIA)</a:t>
          </a:r>
          <a:endParaRPr lang="en-US" sz="1600" dirty="0"/>
        </a:p>
      </dgm:t>
    </dgm:pt>
    <dgm:pt modelId="{1898C3CE-6F11-47D8-A0C0-1D29A513E89A}" type="parTrans" cxnId="{E4F76BEB-FAF1-424E-9563-AACBAC5AFDC2}">
      <dgm:prSet/>
      <dgm:spPr/>
      <dgm:t>
        <a:bodyPr/>
        <a:lstStyle/>
        <a:p>
          <a:endParaRPr lang="en-US"/>
        </a:p>
      </dgm:t>
    </dgm:pt>
    <dgm:pt modelId="{285869E0-97D3-4491-A9E5-A4CAAFB4883E}" type="sibTrans" cxnId="{E4F76BEB-FAF1-424E-9563-AACBAC5AFDC2}">
      <dgm:prSet/>
      <dgm:spPr/>
      <dgm:t>
        <a:bodyPr/>
        <a:lstStyle/>
        <a:p>
          <a:endParaRPr lang="en-US"/>
        </a:p>
      </dgm:t>
    </dgm:pt>
    <dgm:pt modelId="{881CDD61-9878-4F29-8BA0-DE02F67AA8A4}">
      <dgm:prSet custT="1"/>
      <dgm:spPr/>
      <dgm:t>
        <a:bodyPr/>
        <a:lstStyle/>
        <a:p>
          <a:r>
            <a:rPr lang="en-US" sz="1600" dirty="0"/>
            <a:t>Traducerea sarcinilor de lucru și a subtitrărilor video (Toți partenerii)</a:t>
          </a:r>
          <a:endParaRPr lang="en-US" sz="1600" dirty="0"/>
        </a:p>
      </dgm:t>
    </dgm:pt>
    <dgm:pt modelId="{E95BA6BD-B176-4F11-A531-F13036576299}" type="parTrans" cxnId="{395E48A8-79D8-42DA-948D-0614E7D2FFAF}">
      <dgm:prSet/>
      <dgm:spPr/>
      <dgm:t>
        <a:bodyPr/>
        <a:lstStyle/>
        <a:p>
          <a:endParaRPr lang="en-US"/>
        </a:p>
      </dgm:t>
    </dgm:pt>
    <dgm:pt modelId="{855E1BD4-4C4D-41B1-92F1-44F4B2014D4A}" type="sibTrans" cxnId="{395E48A8-79D8-42DA-948D-0614E7D2FFAF}">
      <dgm:prSet/>
      <dgm:spPr/>
      <dgm:t>
        <a:bodyPr/>
        <a:lstStyle/>
        <a:p>
          <a:endParaRPr lang="en-US"/>
        </a:p>
      </dgm:t>
    </dgm:pt>
    <dgm:pt modelId="{524886F7-F2CC-478E-80E5-10EA021B7F37}">
      <dgm:prSet custT="1"/>
      <dgm:spPr/>
      <dgm:t>
        <a:bodyPr/>
        <a:lstStyle/>
        <a:p>
          <a:r>
            <a:rPr lang="en-US" sz="1600" b="0" dirty="0"/>
            <a:t>Dezvoltarea infrastructurilor VOOC în 6 limbi (EXELIA)</a:t>
          </a:r>
          <a:endParaRPr lang="en-US" sz="1600" b="0" dirty="0"/>
        </a:p>
      </dgm:t>
    </dgm:pt>
    <dgm:pt modelId="{34DF4A7C-ACB5-4A0F-B6CC-01FA45C4CBF6}" type="parTrans" cxnId="{C26A1F95-3128-42C0-B0CF-478AC357B875}">
      <dgm:prSet/>
      <dgm:spPr/>
      <dgm:t>
        <a:bodyPr/>
        <a:lstStyle/>
        <a:p>
          <a:endParaRPr lang="en-US"/>
        </a:p>
      </dgm:t>
    </dgm:pt>
    <dgm:pt modelId="{2D84D2A4-0FF9-406B-B872-C1EFFE264F42}" type="sibTrans" cxnId="{C26A1F95-3128-42C0-B0CF-478AC357B875}">
      <dgm:prSet/>
      <dgm:spPr/>
      <dgm:t>
        <a:bodyPr/>
        <a:lstStyle/>
        <a:p>
          <a:endParaRPr lang="en-US"/>
        </a:p>
      </dgm:t>
    </dgm:pt>
    <dgm:pt modelId="{0BFD98DA-284B-4EA3-9DEE-2036F6B460A9}">
      <dgm:prSet custT="1"/>
      <dgm:spPr/>
      <dgm:t>
        <a:bodyPr/>
        <a:lstStyle/>
        <a:p>
          <a:r>
            <a:rPr lang="en-US" sz="1600" b="0" dirty="0"/>
            <a:t>Crearea materialelor descriptive (EXELIA)</a:t>
          </a:r>
          <a:endParaRPr lang="en-US" sz="1600" b="0" dirty="0"/>
        </a:p>
      </dgm:t>
    </dgm:pt>
    <dgm:pt modelId="{97684774-4835-4DE6-B53E-21C8C2D6A76F}" type="parTrans" cxnId="{E9B74ED5-0ABA-4C73-94EE-6641797B31F4}">
      <dgm:prSet/>
      <dgm:spPr/>
      <dgm:t>
        <a:bodyPr/>
        <a:lstStyle/>
        <a:p>
          <a:endParaRPr lang="en-US"/>
        </a:p>
      </dgm:t>
    </dgm:pt>
    <dgm:pt modelId="{34B9866E-A83A-4C50-84F6-635FA60EBD19}" type="sibTrans" cxnId="{E9B74ED5-0ABA-4C73-94EE-6641797B31F4}">
      <dgm:prSet/>
      <dgm:spPr/>
      <dgm:t>
        <a:bodyPr/>
        <a:lstStyle/>
        <a:p>
          <a:endParaRPr lang="en-US"/>
        </a:p>
      </dgm:t>
    </dgm:pt>
    <dgm:pt modelId="{20E47D94-BFD8-4DB3-9A81-C692973400E9}">
      <dgm:prSet custT="1"/>
      <dgm:spPr/>
      <dgm:t>
        <a:bodyPr/>
        <a:lstStyle/>
        <a:p>
          <a:r>
            <a:rPr lang="ro-RO" sz="1600" b="0" dirty="0" smtClean="0"/>
            <a:t>Alegeți</a:t>
          </a:r>
          <a:r>
            <a:rPr lang="en-US" sz="1600" b="0" dirty="0" smtClean="0"/>
            <a:t> </a:t>
          </a:r>
          <a:r>
            <a:rPr lang="en-US" sz="1600" b="0" dirty="0"/>
            <a:t>în mod colectiv platforma (Toți partenerii)</a:t>
          </a:r>
          <a:endParaRPr lang="en-US" sz="1600" b="0" dirty="0"/>
        </a:p>
      </dgm:t>
    </dgm:pt>
    <dgm:pt modelId="{9CD1E9E2-42A7-4182-9A2D-C2767AD5CCD2}" type="parTrans" cxnId="{C5939805-AB41-4B39-99FA-CB2C682C61D1}">
      <dgm:prSet/>
      <dgm:spPr/>
      <dgm:t>
        <a:bodyPr/>
        <a:lstStyle/>
        <a:p>
          <a:endParaRPr lang="en-US"/>
        </a:p>
      </dgm:t>
    </dgm:pt>
    <dgm:pt modelId="{A8B64144-03DE-405A-93F1-012150D45D74}" type="sibTrans" cxnId="{C5939805-AB41-4B39-99FA-CB2C682C61D1}">
      <dgm:prSet/>
      <dgm:spPr/>
      <dgm:t>
        <a:bodyPr/>
        <a:lstStyle/>
        <a:p>
          <a:endParaRPr lang="en-US"/>
        </a:p>
      </dgm:t>
    </dgm:pt>
    <dgm:pt modelId="{9FEECCA0-6869-482E-9B4C-42A29DA771D5}" type="pres">
      <dgm:prSet presAssocID="{9D21368C-8416-467C-B738-01EE94FC2D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7B35B62-0411-47EE-9760-4B1CB22CD249}" type="pres">
      <dgm:prSet presAssocID="{AC1C4642-F57C-4324-BE31-7122539C2790}" presName="composite" presStyleCnt="0"/>
      <dgm:spPr/>
    </dgm:pt>
    <dgm:pt modelId="{BA220CC7-0DCC-41FF-9765-9F23D35777E5}" type="pres">
      <dgm:prSet presAssocID="{AC1C4642-F57C-4324-BE31-7122539C2790}" presName="bentUpArrow1" presStyleLbl="alignImgPlace1" presStyleIdx="0" presStyleCnt="2" custScaleX="107527" custLinFactX="-76111" custLinFactNeighborX="-100000" custLinFactNeighborY="-2643"/>
      <dgm:spPr/>
    </dgm:pt>
    <dgm:pt modelId="{9A7CA8A3-2D74-40B3-829F-8CA21A66C4AF}" type="pres">
      <dgm:prSet presAssocID="{AC1C4642-F57C-4324-BE31-7122539C2790}" presName="ParentText" presStyleLbl="node1" presStyleIdx="0" presStyleCnt="3" custScaleX="167700" custLinFactX="-7911" custLinFactNeighborX="-100000" custLinFactNeighborY="-12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A8954-083C-42B3-A7B4-C4E6B3103DE9}" type="pres">
      <dgm:prSet presAssocID="{AC1C4642-F57C-4324-BE31-7122539C2790}" presName="ChildText" presStyleLbl="revTx" presStyleIdx="0" presStyleCnt="3" custLinFactNeighborX="91872" custLinFactNeighborY="6771">
        <dgm:presLayoutVars>
          <dgm:chMax val="0"/>
          <dgm:chPref val="0"/>
          <dgm:bulletEnabled val="1"/>
        </dgm:presLayoutVars>
      </dgm:prSet>
      <dgm:spPr/>
    </dgm:pt>
    <dgm:pt modelId="{362A5C27-2A97-4D5B-BADB-80D771B5FBE1}" type="pres">
      <dgm:prSet presAssocID="{E6C0C005-4488-4CD2-B0C1-AC0887E320FC}" presName="sibTrans" presStyleCnt="0"/>
      <dgm:spPr/>
    </dgm:pt>
    <dgm:pt modelId="{B90B838C-ACFA-48A4-AA21-10F76AF3683D}" type="pres">
      <dgm:prSet presAssocID="{F13414A6-B9C3-4DC9-BAD4-171E1D35794E}" presName="composite" presStyleCnt="0"/>
      <dgm:spPr/>
    </dgm:pt>
    <dgm:pt modelId="{17CABDA1-08F7-49EE-B2D0-F073DD9A1C19}" type="pres">
      <dgm:prSet presAssocID="{F13414A6-B9C3-4DC9-BAD4-171E1D35794E}" presName="bentUpArrow1" presStyleLbl="alignImgPlace1" presStyleIdx="1" presStyleCnt="2" custScaleY="152450" custLinFactX="-200000" custLinFactNeighborX="-214106" custLinFactNeighborY="-14181"/>
      <dgm:spPr/>
    </dgm:pt>
    <dgm:pt modelId="{C4D48AD8-D998-4EA5-B160-52B033AC3236}" type="pres">
      <dgm:prSet presAssocID="{F13414A6-B9C3-4DC9-BAD4-171E1D35794E}" presName="ParentText" presStyleLbl="node1" presStyleIdx="1" presStyleCnt="3" custScaleX="156867" custLinFactX="-67128" custLinFactNeighborX="-100000" custLinFactNeighborY="-63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227779-2D2A-44DD-9650-A51301346F74}" type="pres">
      <dgm:prSet presAssocID="{F13414A6-B9C3-4DC9-BAD4-171E1D35794E}" presName="ChildText" presStyleLbl="revTx" presStyleIdx="1" presStyleCnt="3" custScaleX="629081" custScaleY="167424" custLinFactNeighborX="80767" custLinFactNeighborY="-168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DCF3EC-BC26-43A7-9F5C-0A612D86C087}" type="pres">
      <dgm:prSet presAssocID="{680795F8-0DFC-4197-91DB-043953773542}" presName="sibTrans" presStyleCnt="0"/>
      <dgm:spPr/>
    </dgm:pt>
    <dgm:pt modelId="{BBFCBE64-A322-43D2-AEC5-D46BEE488DB0}" type="pres">
      <dgm:prSet presAssocID="{FBDB6B01-B93F-4625-83E0-E9F36C54E214}" presName="composite" presStyleCnt="0"/>
      <dgm:spPr/>
    </dgm:pt>
    <dgm:pt modelId="{EBE7C0FA-B603-4513-B342-B0FB7A799D11}" type="pres">
      <dgm:prSet presAssocID="{FBDB6B01-B93F-4625-83E0-E9F36C54E214}" presName="ParentText" presStyleLbl="node1" presStyleIdx="2" presStyleCnt="3" custScaleX="166918" custScaleY="104043" custLinFactX="-100000" custLinFactNeighborX="-146175" custLinFactNeighborY="-586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C9AE7-28F5-4A54-9425-35B5A89456CC}" type="pres">
      <dgm:prSet presAssocID="{FBDB6B01-B93F-4625-83E0-E9F36C54E214}" presName="FinalChildText" presStyleLbl="revTx" presStyleIdx="2" presStyleCnt="3" custScaleX="571810" custScaleY="226708" custLinFactNeighborX="-54876" custLinFactNeighborY="-210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B74ED5-0ABA-4C73-94EE-6641797B31F4}" srcId="{F13414A6-B9C3-4DC9-BAD4-171E1D35794E}" destId="{0BFD98DA-284B-4EA3-9DEE-2036F6B460A9}" srcOrd="2" destOrd="0" parTransId="{97684774-4835-4DE6-B53E-21C8C2D6A76F}" sibTransId="{34B9866E-A83A-4C50-84F6-635FA60EBD19}"/>
    <dgm:cxn modelId="{24192D6B-94DD-48BC-9949-4F4D7EA10B35}" type="presOf" srcId="{D32D3729-3463-4A59-ACC8-9E28135534CF}" destId="{70AC9AE7-28F5-4A54-9425-35B5A89456CC}" srcOrd="0" destOrd="2" presId="urn:microsoft.com/office/officeart/2005/8/layout/StepDownProcess"/>
    <dgm:cxn modelId="{E4F76BEB-FAF1-424E-9563-AACBAC5AFDC2}" srcId="{FBDB6B01-B93F-4625-83E0-E9F36C54E214}" destId="{D32D3729-3463-4A59-ACC8-9E28135534CF}" srcOrd="2" destOrd="0" parTransId="{1898C3CE-6F11-47D8-A0C0-1D29A513E89A}" sibTransId="{285869E0-97D3-4491-A9E5-A4CAAFB4883E}"/>
    <dgm:cxn modelId="{C5939805-AB41-4B39-99FA-CB2C682C61D1}" srcId="{F13414A6-B9C3-4DC9-BAD4-171E1D35794E}" destId="{20E47D94-BFD8-4DB3-9A81-C692973400E9}" srcOrd="3" destOrd="0" parTransId="{9CD1E9E2-42A7-4182-9A2D-C2767AD5CCD2}" sibTransId="{A8B64144-03DE-405A-93F1-012150D45D74}"/>
    <dgm:cxn modelId="{E9DEEBA1-6E66-499C-90AF-9ACBA812B35E}" type="presOf" srcId="{0BFD98DA-284B-4EA3-9DEE-2036F6B460A9}" destId="{8A227779-2D2A-44DD-9650-A51301346F74}" srcOrd="0" destOrd="2" presId="urn:microsoft.com/office/officeart/2005/8/layout/StepDownProcess"/>
    <dgm:cxn modelId="{EB51662E-992E-415A-9B9D-4F19CEFA2E3A}" srcId="{F13414A6-B9C3-4DC9-BAD4-171E1D35794E}" destId="{0D62F9BC-EE1A-4435-A484-CB9B92EFF9AE}" srcOrd="0" destOrd="0" parTransId="{C208C194-E640-4654-9E51-C5358A762A88}" sibTransId="{A34094CA-75B3-4A57-9C91-103EA5746CF7}"/>
    <dgm:cxn modelId="{4A5AE9E7-1685-4D20-B4FF-F6EB940C4148}" type="presOf" srcId="{FBDB6B01-B93F-4625-83E0-E9F36C54E214}" destId="{EBE7C0FA-B603-4513-B342-B0FB7A799D11}" srcOrd="0" destOrd="0" presId="urn:microsoft.com/office/officeart/2005/8/layout/StepDownProcess"/>
    <dgm:cxn modelId="{62E60AC5-C764-49D5-AEA6-E549BF26CA98}" srcId="{9D21368C-8416-467C-B738-01EE94FC2D13}" destId="{FBDB6B01-B93F-4625-83E0-E9F36C54E214}" srcOrd="2" destOrd="0" parTransId="{6E9F993E-11CE-4A38-8F60-1A3C6BE295E8}" sibTransId="{F7EBB7BB-3129-494F-8666-98D74852554B}"/>
    <dgm:cxn modelId="{FBCFAB73-F1D6-4AB1-8A60-E79169935DC5}" srcId="{FBDB6B01-B93F-4625-83E0-E9F36C54E214}" destId="{A3EC624C-1E6E-4D72-9C3E-2BE8A8888756}" srcOrd="1" destOrd="0" parTransId="{67F577C4-0DD3-427B-8C39-F6E9C4D82201}" sibTransId="{05372C8E-FDCD-4DBB-90FF-EA4180AA7A20}"/>
    <dgm:cxn modelId="{08AA76EC-50C7-427E-BB9E-60A411E40A4A}" type="presOf" srcId="{9D21368C-8416-467C-B738-01EE94FC2D13}" destId="{9FEECCA0-6869-482E-9B4C-42A29DA771D5}" srcOrd="0" destOrd="0" presId="urn:microsoft.com/office/officeart/2005/8/layout/StepDownProcess"/>
    <dgm:cxn modelId="{ECEBCCFD-06AA-4C08-86B7-6DD27A174530}" type="presOf" srcId="{524886F7-F2CC-478E-80E5-10EA021B7F37}" destId="{8A227779-2D2A-44DD-9650-A51301346F74}" srcOrd="0" destOrd="1" presId="urn:microsoft.com/office/officeart/2005/8/layout/StepDownProcess"/>
    <dgm:cxn modelId="{AF34A5A2-DEE8-4605-A643-A742F4C66C6F}" srcId="{FBDB6B01-B93F-4625-83E0-E9F36C54E214}" destId="{1CAC9DD5-2D81-400F-B1AC-9E6C2C40A64F}" srcOrd="0" destOrd="0" parTransId="{C450F434-636B-4B25-B6CD-9F54C3EF31F6}" sibTransId="{83CD74AB-A239-47C9-B254-AB8B9CD987F3}"/>
    <dgm:cxn modelId="{46495A24-D03A-4F07-AED6-8D2316DD4396}" srcId="{9D21368C-8416-467C-B738-01EE94FC2D13}" destId="{AC1C4642-F57C-4324-BE31-7122539C2790}" srcOrd="0" destOrd="0" parTransId="{3FC8D80F-F2A5-4726-8BA5-F6656EA32F4C}" sibTransId="{E6C0C005-4488-4CD2-B0C1-AC0887E320FC}"/>
    <dgm:cxn modelId="{ED4CAD97-0E97-4E26-A4FE-A6E5572D65E0}" srcId="{9D21368C-8416-467C-B738-01EE94FC2D13}" destId="{F13414A6-B9C3-4DC9-BAD4-171E1D35794E}" srcOrd="1" destOrd="0" parTransId="{188BA120-C5DA-4B81-8FB6-62C0969B45AA}" sibTransId="{680795F8-0DFC-4197-91DB-043953773542}"/>
    <dgm:cxn modelId="{792DF3B1-1952-4594-BCD3-2C75F78F04DB}" type="presOf" srcId="{881CDD61-9878-4F29-8BA0-DE02F67AA8A4}" destId="{70AC9AE7-28F5-4A54-9425-35B5A89456CC}" srcOrd="0" destOrd="3" presId="urn:microsoft.com/office/officeart/2005/8/layout/StepDownProcess"/>
    <dgm:cxn modelId="{42FDB069-438D-4E6F-AC4B-A0813B89A359}" type="presOf" srcId="{0D62F9BC-EE1A-4435-A484-CB9B92EFF9AE}" destId="{8A227779-2D2A-44DD-9650-A51301346F74}" srcOrd="0" destOrd="0" presId="urn:microsoft.com/office/officeart/2005/8/layout/StepDownProcess"/>
    <dgm:cxn modelId="{1D83DDAE-F3CF-4CD3-A9A1-14F5AE7235E0}" type="presOf" srcId="{F13414A6-B9C3-4DC9-BAD4-171E1D35794E}" destId="{C4D48AD8-D998-4EA5-B160-52B033AC3236}" srcOrd="0" destOrd="0" presId="urn:microsoft.com/office/officeart/2005/8/layout/StepDownProcess"/>
    <dgm:cxn modelId="{306B5A78-7FE5-4C90-BAE3-F11338721DF0}" type="presOf" srcId="{1CAC9DD5-2D81-400F-B1AC-9E6C2C40A64F}" destId="{70AC9AE7-28F5-4A54-9425-35B5A89456CC}" srcOrd="0" destOrd="0" presId="urn:microsoft.com/office/officeart/2005/8/layout/StepDownProcess"/>
    <dgm:cxn modelId="{395E48A8-79D8-42DA-948D-0614E7D2FFAF}" srcId="{FBDB6B01-B93F-4625-83E0-E9F36C54E214}" destId="{881CDD61-9878-4F29-8BA0-DE02F67AA8A4}" srcOrd="3" destOrd="0" parTransId="{E95BA6BD-B176-4F11-A531-F13036576299}" sibTransId="{855E1BD4-4C4D-41B1-92F1-44F4B2014D4A}"/>
    <dgm:cxn modelId="{FF1A34B4-6170-4281-840A-401E5549B7C1}" type="presOf" srcId="{AC1C4642-F57C-4324-BE31-7122539C2790}" destId="{9A7CA8A3-2D74-40B3-829F-8CA21A66C4AF}" srcOrd="0" destOrd="0" presId="urn:microsoft.com/office/officeart/2005/8/layout/StepDownProcess"/>
    <dgm:cxn modelId="{C26A1F95-3128-42C0-B0CF-478AC357B875}" srcId="{F13414A6-B9C3-4DC9-BAD4-171E1D35794E}" destId="{524886F7-F2CC-478E-80E5-10EA021B7F37}" srcOrd="1" destOrd="0" parTransId="{34DF4A7C-ACB5-4A0F-B6CC-01FA45C4CBF6}" sibTransId="{2D84D2A4-0FF9-406B-B872-C1EFFE264F42}"/>
    <dgm:cxn modelId="{864ED2E5-C3F8-4FF9-8797-5B98E35B63F0}" type="presOf" srcId="{20E47D94-BFD8-4DB3-9A81-C692973400E9}" destId="{8A227779-2D2A-44DD-9650-A51301346F74}" srcOrd="0" destOrd="3" presId="urn:microsoft.com/office/officeart/2005/8/layout/StepDownProcess"/>
    <dgm:cxn modelId="{8A7E2EAF-720D-44DF-97B0-9BBCFBA7E5A4}" type="presOf" srcId="{A3EC624C-1E6E-4D72-9C3E-2BE8A8888756}" destId="{70AC9AE7-28F5-4A54-9425-35B5A89456CC}" srcOrd="0" destOrd="1" presId="urn:microsoft.com/office/officeart/2005/8/layout/StepDownProcess"/>
    <dgm:cxn modelId="{FF090772-84F6-4513-B103-65D3314CF390}" type="presParOf" srcId="{9FEECCA0-6869-482E-9B4C-42A29DA771D5}" destId="{97B35B62-0411-47EE-9760-4B1CB22CD249}" srcOrd="0" destOrd="0" presId="urn:microsoft.com/office/officeart/2005/8/layout/StepDownProcess"/>
    <dgm:cxn modelId="{37F1679E-EDFC-4FA6-8DC6-4EB37A44D68B}" type="presParOf" srcId="{97B35B62-0411-47EE-9760-4B1CB22CD249}" destId="{BA220CC7-0DCC-41FF-9765-9F23D35777E5}" srcOrd="0" destOrd="0" presId="urn:microsoft.com/office/officeart/2005/8/layout/StepDownProcess"/>
    <dgm:cxn modelId="{736CC241-4021-4D98-9CE9-A21F045B91AB}" type="presParOf" srcId="{97B35B62-0411-47EE-9760-4B1CB22CD249}" destId="{9A7CA8A3-2D74-40B3-829F-8CA21A66C4AF}" srcOrd="1" destOrd="0" presId="urn:microsoft.com/office/officeart/2005/8/layout/StepDownProcess"/>
    <dgm:cxn modelId="{405E251A-9E4B-4B4F-9346-5057B1550CE5}" type="presParOf" srcId="{97B35B62-0411-47EE-9760-4B1CB22CD249}" destId="{5F6A8954-083C-42B3-A7B4-C4E6B3103DE9}" srcOrd="2" destOrd="0" presId="urn:microsoft.com/office/officeart/2005/8/layout/StepDownProcess"/>
    <dgm:cxn modelId="{FE1F63E3-F4EA-4C68-A2D9-8F118446757D}" type="presParOf" srcId="{9FEECCA0-6869-482E-9B4C-42A29DA771D5}" destId="{362A5C27-2A97-4D5B-BADB-80D771B5FBE1}" srcOrd="1" destOrd="0" presId="urn:microsoft.com/office/officeart/2005/8/layout/StepDownProcess"/>
    <dgm:cxn modelId="{836BBC0D-0CC6-4064-AC29-F81AC47CCD88}" type="presParOf" srcId="{9FEECCA0-6869-482E-9B4C-42A29DA771D5}" destId="{B90B838C-ACFA-48A4-AA21-10F76AF3683D}" srcOrd="2" destOrd="0" presId="urn:microsoft.com/office/officeart/2005/8/layout/StepDownProcess"/>
    <dgm:cxn modelId="{B93A8EBB-873E-445E-8B80-32D60985BB9F}" type="presParOf" srcId="{B90B838C-ACFA-48A4-AA21-10F76AF3683D}" destId="{17CABDA1-08F7-49EE-B2D0-F073DD9A1C19}" srcOrd="0" destOrd="0" presId="urn:microsoft.com/office/officeart/2005/8/layout/StepDownProcess"/>
    <dgm:cxn modelId="{99D996C7-B3BA-452F-BC28-FBA311282C7E}" type="presParOf" srcId="{B90B838C-ACFA-48A4-AA21-10F76AF3683D}" destId="{C4D48AD8-D998-4EA5-B160-52B033AC3236}" srcOrd="1" destOrd="0" presId="urn:microsoft.com/office/officeart/2005/8/layout/StepDownProcess"/>
    <dgm:cxn modelId="{54677C16-5DA9-4D9D-A9A3-D8B5A701DEF6}" type="presParOf" srcId="{B90B838C-ACFA-48A4-AA21-10F76AF3683D}" destId="{8A227779-2D2A-44DD-9650-A51301346F74}" srcOrd="2" destOrd="0" presId="urn:microsoft.com/office/officeart/2005/8/layout/StepDownProcess"/>
    <dgm:cxn modelId="{3CA98162-001D-40D9-B61A-6F7946A17E41}" type="presParOf" srcId="{9FEECCA0-6869-482E-9B4C-42A29DA771D5}" destId="{0EDCF3EC-BC26-43A7-9F5C-0A612D86C087}" srcOrd="3" destOrd="0" presId="urn:microsoft.com/office/officeart/2005/8/layout/StepDownProcess"/>
    <dgm:cxn modelId="{074AFC23-BC0F-4647-A55D-3067E683140C}" type="presParOf" srcId="{9FEECCA0-6869-482E-9B4C-42A29DA771D5}" destId="{BBFCBE64-A322-43D2-AEC5-D46BEE488DB0}" srcOrd="4" destOrd="0" presId="urn:microsoft.com/office/officeart/2005/8/layout/StepDownProcess"/>
    <dgm:cxn modelId="{212F04DD-D73B-40F8-9949-234DA9CC1F82}" type="presParOf" srcId="{BBFCBE64-A322-43D2-AEC5-D46BEE488DB0}" destId="{EBE7C0FA-B603-4513-B342-B0FB7A799D11}" srcOrd="0" destOrd="0" presId="urn:microsoft.com/office/officeart/2005/8/layout/StepDownProcess"/>
    <dgm:cxn modelId="{1BFED7E5-6346-434A-A65F-CE930426FC7A}" type="presParOf" srcId="{BBFCBE64-A322-43D2-AEC5-D46BEE488DB0}" destId="{70AC9AE7-28F5-4A54-9425-35B5A89456CC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20CC7-0DCC-41FF-9765-9F23D35777E5}">
      <dsp:nvSpPr>
        <dsp:cNvPr id="0" name=""/>
        <dsp:cNvSpPr/>
      </dsp:nvSpPr>
      <dsp:spPr>
        <a:xfrm rot="5400000">
          <a:off x="1881189" y="1169354"/>
          <a:ext cx="1036170" cy="11796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CA8A3-2D74-40B3-829F-8CA21A66C4AF}">
      <dsp:nvSpPr>
        <dsp:cNvPr id="0" name=""/>
        <dsp:cNvSpPr/>
      </dsp:nvSpPr>
      <dsp:spPr>
        <a:xfrm>
          <a:off x="1487193" y="20738"/>
          <a:ext cx="2925193" cy="12209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/>
            <a:t>O2</a:t>
          </a:r>
          <a:r>
            <a:rPr lang="en-US" sz="1700" b="1" kern="1200" dirty="0" smtClean="0"/>
            <a:t>: </a:t>
          </a:r>
          <a:r>
            <a:rPr lang="en-US" sz="1700" b="1" kern="1200" dirty="0" err="1" smtClean="0"/>
            <a:t>Structura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curriculară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MACHINA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și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resurse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educaționale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deschise</a:t>
          </a:r>
          <a:r>
            <a:rPr lang="en-US" sz="1700" b="1" kern="1200" dirty="0" smtClean="0"/>
            <a:t>.</a:t>
          </a:r>
        </a:p>
      </dsp:txBody>
      <dsp:txXfrm>
        <a:off x="1546806" y="80351"/>
        <a:ext cx="2805967" cy="1101728"/>
      </dsp:txXfrm>
    </dsp:sp>
    <dsp:sp modelId="{5F6A8954-083C-42B3-A7B4-C4E6B3103DE9}">
      <dsp:nvSpPr>
        <dsp:cNvPr id="0" name=""/>
        <dsp:cNvSpPr/>
      </dsp:nvSpPr>
      <dsp:spPr>
        <a:xfrm>
          <a:off x="4987465" y="204002"/>
          <a:ext cx="1268638" cy="986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ABDA1-08F7-49EE-B2D0-F073DD9A1C19}">
      <dsp:nvSpPr>
        <dsp:cNvPr id="0" name=""/>
        <dsp:cNvSpPr/>
      </dsp:nvSpPr>
      <dsp:spPr>
        <a:xfrm rot="5400000">
          <a:off x="1694397" y="2449654"/>
          <a:ext cx="1397037" cy="11796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48AD8-D998-4EA5-B160-52B033AC3236}">
      <dsp:nvSpPr>
        <dsp:cNvPr id="0" name=""/>
        <dsp:cNvSpPr/>
      </dsp:nvSpPr>
      <dsp:spPr>
        <a:xfrm>
          <a:off x="2947691" y="1373055"/>
          <a:ext cx="2013429" cy="12209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O2-T3: </a:t>
          </a:r>
          <a:r>
            <a:rPr lang="en-US" sz="1700" b="1" kern="1200" dirty="0" err="1" smtClean="0"/>
            <a:t>Dezvoltarea</a:t>
          </a:r>
          <a:r>
            <a:rPr lang="en-US" sz="1700" b="1" kern="1200" dirty="0" smtClean="0"/>
            <a:t> </a:t>
          </a:r>
          <a:r>
            <a:rPr lang="en-US" sz="1700" b="1" kern="1200" dirty="0" err="1" smtClean="0"/>
            <a:t>manualului</a:t>
          </a:r>
          <a:r>
            <a:rPr lang="en-US" sz="1700" b="1" kern="1200" dirty="0" smtClean="0"/>
            <a:t> de </a:t>
          </a:r>
          <a:r>
            <a:rPr lang="en-US" sz="1700" b="1" kern="1200" dirty="0" err="1" smtClean="0"/>
            <a:t>formar</a:t>
          </a:r>
          <a:r>
            <a:rPr lang="ro-RO" sz="1700" b="1" kern="1200" dirty="0" smtClean="0"/>
            <a:t>e</a:t>
          </a:r>
          <a:endParaRPr lang="de-DE" sz="1700" kern="1200" dirty="0"/>
        </a:p>
      </dsp:txBody>
      <dsp:txXfrm>
        <a:off x="3007304" y="1432668"/>
        <a:ext cx="1894203" cy="1101728"/>
      </dsp:txXfrm>
    </dsp:sp>
    <dsp:sp modelId="{8A227779-2D2A-44DD-9650-A51301346F74}">
      <dsp:nvSpPr>
        <dsp:cNvPr id="0" name=""/>
        <dsp:cNvSpPr/>
      </dsp:nvSpPr>
      <dsp:spPr>
        <a:xfrm>
          <a:off x="5133928" y="1508719"/>
          <a:ext cx="4041718" cy="986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err="1" smtClean="0"/>
            <a:t>Elabor</a:t>
          </a:r>
          <a:r>
            <a:rPr lang="ro-RO" sz="1600" b="0" kern="1200" dirty="0" err="1" smtClean="0"/>
            <a:t>area</a:t>
          </a:r>
          <a:r>
            <a:rPr lang="en-US" sz="1600" b="0" kern="1200" dirty="0" smtClean="0"/>
            <a:t> </a:t>
          </a:r>
          <a:r>
            <a:rPr lang="en-US" sz="1600" b="0" kern="1200" dirty="0" err="1" smtClean="0"/>
            <a:t>capitolul</a:t>
          </a:r>
          <a:r>
            <a:rPr lang="ro-RO" sz="1600" b="0" kern="1200" dirty="0" smtClean="0"/>
            <a:t>ui</a:t>
          </a:r>
          <a:r>
            <a:rPr lang="en-US" sz="1600" b="0" kern="1200" dirty="0" smtClean="0"/>
            <a:t> </a:t>
          </a:r>
          <a:r>
            <a:rPr lang="en-US" sz="1600" b="0" kern="1200" dirty="0" err="1" smtClean="0"/>
            <a:t>VOOC</a:t>
          </a:r>
          <a:r>
            <a:rPr lang="en-US" sz="1600" b="0" kern="1200" dirty="0" smtClean="0"/>
            <a:t> (</a:t>
          </a:r>
          <a:r>
            <a:rPr lang="en-US" sz="1600" b="0" kern="1200" dirty="0" err="1" smtClean="0"/>
            <a:t>EXELIA</a:t>
          </a:r>
          <a:r>
            <a:rPr lang="en-US" sz="1600" b="0" kern="1200" dirty="0" smtClean="0"/>
            <a:t>)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/>
            <a:t>Manual</a:t>
          </a:r>
          <a:r>
            <a:rPr lang="ro-RO" sz="1600" b="0" kern="1200" dirty="0" err="1" smtClean="0"/>
            <a:t>ul</a:t>
          </a:r>
          <a:r>
            <a:rPr lang="ro-RO" sz="1600" b="0" kern="1200" dirty="0" smtClean="0"/>
            <a:t> formatorului</a:t>
          </a:r>
          <a:r>
            <a:rPr lang="en-US" sz="1600" b="0" kern="1200" dirty="0" smtClean="0"/>
            <a:t> </a:t>
          </a:r>
          <a:r>
            <a:rPr lang="en-US" sz="1600" b="0" kern="1200" dirty="0"/>
            <a:t>(UCBL)</a:t>
          </a:r>
          <a:endParaRPr lang="en-US" sz="1600" b="0" kern="1200" dirty="0"/>
        </a:p>
      </dsp:txBody>
      <dsp:txXfrm>
        <a:off x="5133928" y="1508719"/>
        <a:ext cx="4041718" cy="986829"/>
      </dsp:txXfrm>
    </dsp:sp>
    <dsp:sp modelId="{EBE7C0FA-B603-4513-B342-B0FB7A799D11}">
      <dsp:nvSpPr>
        <dsp:cNvPr id="0" name=""/>
        <dsp:cNvSpPr/>
      </dsp:nvSpPr>
      <dsp:spPr>
        <a:xfrm>
          <a:off x="2901879" y="2780555"/>
          <a:ext cx="2127716" cy="12209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O2-T4: </a:t>
          </a:r>
          <a:endParaRPr lang="en-US" sz="1700" b="1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700" b="1" kern="1200" dirty="0" err="1" smtClean="0"/>
            <a:t>Linii</a:t>
          </a:r>
          <a:r>
            <a:rPr lang="sv-SE" sz="1700" b="1" kern="1200" dirty="0" smtClean="0"/>
            <a:t> </a:t>
          </a:r>
          <a:r>
            <a:rPr lang="sv-SE" sz="1700" b="1" kern="1200" dirty="0" err="1" smtClean="0"/>
            <a:t>directoare</a:t>
          </a:r>
          <a:r>
            <a:rPr lang="sv-SE" sz="1700" b="1" kern="1200" dirty="0" smtClean="0"/>
            <a:t> de </a:t>
          </a:r>
          <a:r>
            <a:rPr lang="sv-SE" sz="1700" b="1" kern="1200" dirty="0" err="1" smtClean="0"/>
            <a:t>integrare</a:t>
          </a:r>
          <a:r>
            <a:rPr lang="sv-SE" sz="1700" b="1" kern="1200" dirty="0" smtClean="0"/>
            <a:t> VET</a:t>
          </a:r>
          <a:endParaRPr lang="de-DE" sz="1700" kern="1200" dirty="0"/>
        </a:p>
      </dsp:txBody>
      <dsp:txXfrm>
        <a:off x="2961492" y="2840168"/>
        <a:ext cx="2008490" cy="1101728"/>
      </dsp:txXfrm>
    </dsp:sp>
    <dsp:sp modelId="{70AC9AE7-28F5-4A54-9425-35B5A89456CC}">
      <dsp:nvSpPr>
        <dsp:cNvPr id="0" name=""/>
        <dsp:cNvSpPr/>
      </dsp:nvSpPr>
      <dsp:spPr>
        <a:xfrm>
          <a:off x="5127108" y="2573085"/>
          <a:ext cx="3297585" cy="1273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600" b="0" u="none" kern="1200" dirty="0" err="1" smtClean="0"/>
            <a:t>Linii</a:t>
          </a:r>
          <a:r>
            <a:rPr lang="sv-SE" sz="1600" b="0" u="none" kern="1200" dirty="0" smtClean="0"/>
            <a:t> </a:t>
          </a:r>
          <a:r>
            <a:rPr lang="sv-SE" sz="1600" b="0" u="none" kern="1200" dirty="0" err="1" smtClean="0"/>
            <a:t>directoare</a:t>
          </a:r>
          <a:r>
            <a:rPr lang="sv-SE" sz="1600" b="0" u="none" kern="1200" dirty="0" smtClean="0"/>
            <a:t> de </a:t>
          </a:r>
          <a:r>
            <a:rPr lang="sv-SE" sz="1600" b="0" u="none" kern="1200" dirty="0" err="1" smtClean="0"/>
            <a:t>integrare</a:t>
          </a:r>
          <a:r>
            <a:rPr lang="sv-SE" sz="1600" b="0" u="none" kern="1200" dirty="0" smtClean="0"/>
            <a:t> VET</a:t>
          </a:r>
          <a:r>
            <a:rPr lang="ro-RO" sz="1600" b="0" u="none" kern="1200" dirty="0" smtClean="0"/>
            <a:t> </a:t>
          </a:r>
          <a:r>
            <a:rPr lang="en-US" sz="1600" b="0" u="none" kern="1200" dirty="0" smtClean="0"/>
            <a:t>(</a:t>
          </a:r>
          <a:r>
            <a:rPr lang="en-US" sz="1600" b="0" i="1" u="none" kern="1200" dirty="0" err="1" smtClean="0"/>
            <a:t>L3S</a:t>
          </a:r>
          <a:r>
            <a:rPr lang="en-US" sz="1600" b="0" u="none" kern="1200" dirty="0" smtClean="0"/>
            <a:t>)</a:t>
          </a:r>
          <a:endParaRPr lang="en-GB" sz="1600" b="1" u="none" kern="1200" dirty="0"/>
        </a:p>
      </dsp:txBody>
      <dsp:txXfrm>
        <a:off x="5127108" y="2573085"/>
        <a:ext cx="3297585" cy="12737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20CC7-0DCC-41FF-9765-9F23D35777E5}">
      <dsp:nvSpPr>
        <dsp:cNvPr id="0" name=""/>
        <dsp:cNvSpPr/>
      </dsp:nvSpPr>
      <dsp:spPr>
        <a:xfrm rot="5400000">
          <a:off x="754862" y="843024"/>
          <a:ext cx="797990" cy="97686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CA8A3-2D74-40B3-829F-8CA21A66C4AF}">
      <dsp:nvSpPr>
        <dsp:cNvPr id="0" name=""/>
        <dsp:cNvSpPr/>
      </dsp:nvSpPr>
      <dsp:spPr>
        <a:xfrm>
          <a:off x="239042" y="2283"/>
          <a:ext cx="2252791" cy="94029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O3: </a:t>
          </a:r>
          <a:r>
            <a:rPr lang="en-US" sz="1600" b="1" kern="1200" dirty="0" err="1" smtClean="0"/>
            <a:t>Infrastructuri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pentru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cursuri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profesionale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deschise</a:t>
          </a:r>
          <a:r>
            <a:rPr lang="en-US" sz="1600" b="1" kern="1200" dirty="0" smtClean="0"/>
            <a:t> online</a:t>
          </a:r>
          <a:r>
            <a:rPr lang="ro-RO" sz="1600" b="1" kern="1200" dirty="0" smtClean="0"/>
            <a:t> (</a:t>
          </a:r>
          <a:r>
            <a:rPr lang="ro-RO" sz="1600" b="1" kern="1200" dirty="0" err="1" smtClean="0"/>
            <a:t>VOOC</a:t>
          </a:r>
          <a:r>
            <a:rPr lang="ro-RO" sz="1600" b="1" kern="1200" dirty="0" smtClean="0"/>
            <a:t>)</a:t>
          </a:r>
          <a:endParaRPr lang="de-DE" sz="1600" b="1" kern="1200" dirty="0"/>
        </a:p>
      </dsp:txBody>
      <dsp:txXfrm>
        <a:off x="284952" y="48193"/>
        <a:ext cx="2160971" cy="848478"/>
      </dsp:txXfrm>
    </dsp:sp>
    <dsp:sp modelId="{5F6A8954-083C-42B3-A7B4-C4E6B3103DE9}">
      <dsp:nvSpPr>
        <dsp:cNvPr id="0" name=""/>
        <dsp:cNvSpPr/>
      </dsp:nvSpPr>
      <dsp:spPr>
        <a:xfrm>
          <a:off x="4384339" y="154855"/>
          <a:ext cx="977022" cy="75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ABDA1-08F7-49EE-B2D0-F073DD9A1C19}">
      <dsp:nvSpPr>
        <dsp:cNvPr id="0" name=""/>
        <dsp:cNvSpPr/>
      </dsp:nvSpPr>
      <dsp:spPr>
        <a:xfrm rot="5400000">
          <a:off x="502036" y="2007938"/>
          <a:ext cx="1216536" cy="90848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48AD8-D998-4EA5-B160-52B033AC3236}">
      <dsp:nvSpPr>
        <dsp:cNvPr id="0" name=""/>
        <dsp:cNvSpPr/>
      </dsp:nvSpPr>
      <dsp:spPr>
        <a:xfrm>
          <a:off x="1634909" y="1176597"/>
          <a:ext cx="2107267" cy="94029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O3-T1: </a:t>
          </a:r>
          <a:r>
            <a:rPr lang="ro-RO" sz="1600" b="1" kern="1200" dirty="0" smtClean="0"/>
            <a:t>Pregătirea</a:t>
          </a:r>
          <a:r>
            <a:rPr lang="en-GB" sz="1600" b="1" kern="1200" dirty="0" smtClean="0"/>
            <a:t> </a:t>
          </a:r>
          <a:r>
            <a:rPr lang="ro-RO" sz="1600" b="1" kern="1200" dirty="0" smtClean="0"/>
            <a:t>și</a:t>
          </a:r>
          <a:r>
            <a:rPr lang="en-GB" sz="1600" b="1" kern="1200" dirty="0" smtClean="0"/>
            <a:t> </a:t>
          </a:r>
          <a:r>
            <a:rPr lang="en-US" sz="1600" b="1" kern="1200" dirty="0" err="1" smtClean="0"/>
            <a:t>desfășurarea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infrastructuri</a:t>
          </a:r>
          <a:r>
            <a:rPr lang="ro-RO" sz="1600" b="1" kern="1200" dirty="0" smtClean="0"/>
            <a:t>i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MACHINA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VOOC</a:t>
          </a:r>
          <a:endParaRPr lang="de-DE" sz="1600" kern="1200" dirty="0"/>
        </a:p>
      </dsp:txBody>
      <dsp:txXfrm>
        <a:off x="1680819" y="1222507"/>
        <a:ext cx="2015447" cy="848478"/>
      </dsp:txXfrm>
    </dsp:sp>
    <dsp:sp modelId="{8A227779-2D2A-44DD-9650-A51301346F74}">
      <dsp:nvSpPr>
        <dsp:cNvPr id="0" name=""/>
        <dsp:cNvSpPr/>
      </dsp:nvSpPr>
      <dsp:spPr>
        <a:xfrm>
          <a:off x="3809816" y="941666"/>
          <a:ext cx="6146260" cy="127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smtClean="0"/>
            <a:t>Identificarea platformelor VOOC adecvate (EXELIA)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/>
            <a:t>Dezvoltarea infrastructurilor VOOC în 6 limbi (EXELIA)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/>
            <a:t>Crearea materialelor descriptive (EXELIA)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600" b="0" kern="1200" dirty="0" smtClean="0"/>
            <a:t>Alegeți</a:t>
          </a:r>
          <a:r>
            <a:rPr lang="en-US" sz="1600" b="0" kern="1200" dirty="0" smtClean="0"/>
            <a:t> </a:t>
          </a:r>
          <a:r>
            <a:rPr lang="en-US" sz="1600" b="0" kern="1200" dirty="0"/>
            <a:t>în mod colectiv platforma (Toți partenerii)</a:t>
          </a:r>
          <a:endParaRPr lang="en-US" sz="1600" b="0" kern="1200" dirty="0"/>
        </a:p>
      </dsp:txBody>
      <dsp:txXfrm>
        <a:off x="3809816" y="941666"/>
        <a:ext cx="6146260" cy="1272407"/>
      </dsp:txXfrm>
    </dsp:sp>
    <dsp:sp modelId="{EBE7C0FA-B603-4513-B342-B0FB7A799D11}">
      <dsp:nvSpPr>
        <dsp:cNvPr id="0" name=""/>
        <dsp:cNvSpPr/>
      </dsp:nvSpPr>
      <dsp:spPr>
        <a:xfrm>
          <a:off x="1557793" y="2323448"/>
          <a:ext cx="2242286" cy="97831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O3-T2: </a:t>
          </a:r>
          <a:r>
            <a:rPr lang="en-US" sz="1600" b="1" kern="1200" dirty="0" err="1" smtClean="0"/>
            <a:t>Dezvoltarea</a:t>
          </a:r>
          <a:r>
            <a:rPr lang="en-US" sz="1600" b="1" kern="1200" dirty="0" smtClean="0"/>
            <a:t> de </a:t>
          </a:r>
          <a:r>
            <a:rPr lang="en-US" sz="1600" b="1" kern="1200" dirty="0" err="1" smtClean="0"/>
            <a:t>materiale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VOOC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pedagogice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suplimentare</a:t>
          </a:r>
          <a:endParaRPr lang="de-DE" sz="1600" kern="1200" dirty="0"/>
        </a:p>
      </dsp:txBody>
      <dsp:txXfrm>
        <a:off x="1605559" y="2371214"/>
        <a:ext cx="2146754" cy="882783"/>
      </dsp:txXfrm>
    </dsp:sp>
    <dsp:sp modelId="{70AC9AE7-28F5-4A54-9425-35B5A89456CC}">
      <dsp:nvSpPr>
        <dsp:cNvPr id="0" name=""/>
        <dsp:cNvSpPr/>
      </dsp:nvSpPr>
      <dsp:spPr>
        <a:xfrm>
          <a:off x="3816597" y="2341967"/>
          <a:ext cx="5586710" cy="172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Dezvoltarea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unei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sarcini</a:t>
          </a:r>
          <a:r>
            <a:rPr lang="en-US" sz="1600" kern="1200" dirty="0" smtClean="0"/>
            <a:t> de </a:t>
          </a:r>
          <a:r>
            <a:rPr lang="en-US" sz="1600" kern="1200" dirty="0" err="1" smtClean="0"/>
            <a:t>lucru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și</a:t>
          </a:r>
          <a:r>
            <a:rPr lang="en-US" sz="1600" kern="1200" dirty="0" smtClean="0"/>
            <a:t> a </a:t>
          </a:r>
          <a:r>
            <a:rPr lang="en-US" sz="1600" kern="1200" dirty="0" err="1" smtClean="0"/>
            <a:t>unui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videoclip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pentru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Lecțiile</a:t>
          </a:r>
          <a:r>
            <a:rPr lang="en-US" sz="1600" kern="1200" dirty="0" smtClean="0"/>
            <a:t> 1-4 (</a:t>
          </a:r>
          <a:r>
            <a:rPr lang="en-US" sz="1600" kern="1200" dirty="0" err="1" smtClean="0"/>
            <a:t>L3S</a:t>
          </a:r>
          <a:r>
            <a:rPr lang="en-US" sz="1600" kern="1200" dirty="0" smtClean="0"/>
            <a:t>)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/>
            <a:t>Dezvoltarea</a:t>
          </a:r>
          <a:r>
            <a:rPr lang="en-US" sz="1600" kern="1200" dirty="0"/>
            <a:t> </a:t>
          </a:r>
          <a:r>
            <a:rPr lang="ro-RO" sz="1600" kern="1200" dirty="0" smtClean="0"/>
            <a:t>unei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sarcin</a:t>
          </a:r>
          <a:r>
            <a:rPr lang="ro-RO" sz="1600" kern="1200" dirty="0" smtClean="0"/>
            <a:t>i </a:t>
          </a:r>
          <a:r>
            <a:rPr lang="en-US" sz="1600" kern="1200" dirty="0" smtClean="0"/>
            <a:t>de </a:t>
          </a:r>
          <a:r>
            <a:rPr lang="en-US" sz="1600" kern="1200" dirty="0"/>
            <a:t>lucru </a:t>
          </a:r>
          <a:r>
            <a:rPr lang="en-US" sz="1600" kern="1200" dirty="0" err="1"/>
            <a:t>și</a:t>
          </a:r>
          <a:r>
            <a:rPr lang="en-US" sz="1600" kern="1200" dirty="0"/>
            <a:t> </a:t>
          </a:r>
          <a:r>
            <a:rPr lang="en-US" sz="1600" kern="1200" dirty="0" smtClean="0"/>
            <a:t>a </a:t>
          </a:r>
          <a:r>
            <a:rPr lang="en-US" sz="1600" kern="1200" dirty="0" err="1" smtClean="0"/>
            <a:t>unui</a:t>
          </a:r>
          <a:r>
            <a:rPr lang="en-US" sz="1600" kern="1200" dirty="0" smtClean="0"/>
            <a:t>  </a:t>
          </a:r>
          <a:r>
            <a:rPr lang="en-US" sz="1600" kern="1200" dirty="0"/>
            <a:t>videoclip pentru lecțiile 5-7, 1 videoclip introductiv (ACADEMY)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Dezvoltarea unui șablon de certificat (EXELIA)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Traducerea sarcinilor de lucru și a subtitrărilor video (Toți partenerii)</a:t>
          </a:r>
          <a:endParaRPr lang="en-US" sz="1600" kern="1200" dirty="0"/>
        </a:p>
      </dsp:txBody>
      <dsp:txXfrm>
        <a:off x="3816597" y="2341967"/>
        <a:ext cx="5586710" cy="1722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66E08-4A48-445F-95E8-CACD09C3433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EC448-C298-4ED7-B6CD-542BBE0D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1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81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5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87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0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C448-C298-4ED7-B6CD-542BBE0D2D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9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A438-6290-4599-ABDA-5E754069D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6A7E6-C2EF-4CA1-9330-3E6C7691C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FB75E-8731-4A56-8CE7-0B05A2706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C1C7C-2C4C-496F-B153-7457AA86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C31A9-1B5D-4CA2-A804-C27485ED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5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855A-1A7E-4F04-9F6A-30E563FC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5AFBA-8F97-4867-B806-540129B66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CE97-F04F-4BA2-8B04-D44506CF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72B2A-106D-4093-A0F1-AED46D544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0AF61-76CC-45C4-8DAC-90554977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F69C01-ECBE-4F19-9B9B-D599DCBF68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73818-480E-46FE-B37A-87DE3F07B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7F1CF-1A57-4789-A6CB-52BDA4F6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C9174-B957-4E14-A290-F1E3AF2CE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A4C51-0403-4BE0-B4D8-BBA5840A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6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34137-C269-4C87-9F8B-01A8643F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6617C-8BAC-4F57-85AD-50D9CC4E8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AC71F-D569-4D16-94AE-C4F84E87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23427-52B5-4362-99FB-B79AB713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680E8-3A46-479C-8A83-0E8C1104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599C-8282-4B6E-9CC7-7873D625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DC74-BA01-4473-8246-3BE04A74A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7C5A1-ABC6-45F6-9AFC-B649A522A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310F5-9102-46AD-90FB-7F7BB5990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E4891-5123-4CE8-B687-761AE7BB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4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A03A8-F3F1-48A9-86F6-9B499702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D8811-E69C-47D3-A816-73303105C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C7A51-91C3-4D4A-B753-774DC9986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E45DC-3A1E-40D0-9BDE-9DD7F3C2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4A439-4522-40AA-8A34-D47A4DD2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7D636-1CDD-415E-A211-32125B59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8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18DAA-A8B5-4DD8-8CBB-27B348F8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1B885-D63C-4131-A484-0BD91BA6D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51695-C72E-432B-B530-0534E32AD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8469B-44EF-4035-8864-AE3322942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EE90C-C1A5-44CD-8EFD-DCDDD14B6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E885F2-C84E-4D10-8ABD-DA3178CC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98831-481A-4AE1-9A81-D92BA32CA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A6BD3-7EED-4423-89B5-41F9C261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9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A76C5-1E4B-4EAB-B87A-B27FCE17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C1FEB-5F86-4E97-A905-524A7EE1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DB0F0-BA77-4B8C-B4B2-D5397824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1B704-7B56-46D9-A1D2-A273DA7D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6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B07162-552F-4179-A7BD-FDEE2381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A41A8-C012-41B3-AA7D-A1C2452EE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33815-F297-42F2-9F11-CB74434F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5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70A12-D99C-43E4-A166-68FF01B1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1C7D2-B6C2-4EBB-B87B-0DC1A3C1F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336B5-EE82-4D77-999B-AA0AE3848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50DEA-B468-4928-BA61-8B04E01C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C95C3-FD90-4396-81B2-4D489BA9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99851-B187-445D-84C5-2312947C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4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D86D5-9089-41BB-8CF2-CBF35256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C98EC-5F1B-4E4E-9945-29B6EE4E7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CACC6-B34A-4BB0-9CB8-1C7B8668B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53174-EE22-4BBF-9079-F42D9D65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23CDA-84F0-464C-A583-F2FB1845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083FB-E52D-4302-950E-4DAD5F3D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8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4C6EF-FC25-482B-8887-8C58CDF2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61B21-8E73-49E0-9F7F-1B9BD36F6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3D4B3-690F-44D3-AF58-73FED5C1A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09F8F-83F6-48CE-9C9F-519B6CDCE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536FD-1D31-4D04-9B5C-E5839C726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0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geeksacademy.it/en-en/index.aspx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hyperlink" Target="https://www.univ-lyon1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3s.de/en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exelia.gr/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www.edu.ro/ANC" TargetMode="Externa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hyperlink" Target="https://www.facebook.com/MACHINA.ml.proje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ACHINA41729797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4.svg"/><Relationship Id="rId4" Type="http://schemas.openxmlformats.org/officeDocument/2006/relationships/hyperlink" Target="https://www.linkedin.com/company/machina-project/?viewAsMember=true" TargetMode="Externa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now, nature, night sky&#10;&#10;Description automatically generated">
            <a:extLst>
              <a:ext uri="{FF2B5EF4-FFF2-40B4-BE49-F238E27FC236}">
                <a16:creationId xmlns:a16="http://schemas.microsoft.com/office/drawing/2014/main" id="{FF4CD8D2-A621-4A9B-B715-76F1F92BD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03" b="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C1628AC-ED05-461E-BA8D-DFFAED701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527" y="2622002"/>
            <a:ext cx="5855871" cy="498125"/>
          </a:xfrm>
        </p:spPr>
        <p:txBody>
          <a:bodyPr>
            <a:noAutofit/>
          </a:bodyPr>
          <a:lstStyle/>
          <a:p>
            <a:r>
              <a:rPr lang="en-US" sz="2200" dirty="0" err="1">
                <a:solidFill>
                  <a:srgbClr val="152294"/>
                </a:solidFill>
                <a:ea typeface="Times New Roman" panose="02020603050405020304" pitchFamily="18" charset="0"/>
              </a:rPr>
              <a:t>Abilități</a:t>
            </a:r>
            <a:r>
              <a:rPr lang="en-US" sz="2200" dirty="0">
                <a:solidFill>
                  <a:srgbClr val="152294"/>
                </a:solidFill>
                <a:ea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rgbClr val="152294"/>
                </a:solidFill>
                <a:ea typeface="Times New Roman" panose="02020603050405020304" pitchFamily="18" charset="0"/>
              </a:rPr>
              <a:t>învățare</a:t>
            </a:r>
            <a:r>
              <a:rPr lang="en-US" sz="2200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52294"/>
                </a:solidFill>
                <a:ea typeface="Times New Roman" panose="02020603050405020304" pitchFamily="18" charset="0"/>
              </a:rPr>
              <a:t>Machina</a:t>
            </a:r>
            <a:r>
              <a:rPr lang="en-US" sz="2200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52294"/>
                </a:solidFill>
                <a:ea typeface="Times New Roman" panose="02020603050405020304" pitchFamily="18" charset="0"/>
              </a:rPr>
              <a:t>pentru</a:t>
            </a:r>
            <a:r>
              <a:rPr lang="en-US" sz="2200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52294"/>
                </a:solidFill>
                <a:ea typeface="Times New Roman" panose="02020603050405020304" pitchFamily="18" charset="0"/>
              </a:rPr>
              <a:t>profesioniștii</a:t>
            </a:r>
            <a:r>
              <a:rPr lang="en-US" sz="2200" dirty="0">
                <a:solidFill>
                  <a:srgbClr val="152294"/>
                </a:solidFill>
                <a:ea typeface="Times New Roman" panose="02020603050405020304" pitchFamily="18" charset="0"/>
              </a:rPr>
              <a:t> TIC</a:t>
            </a:r>
            <a:endParaRPr lang="en-US" sz="2200" dirty="0">
              <a:solidFill>
                <a:srgbClr val="152294"/>
              </a:solidFill>
              <a:ea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7AF8D5B-CEC5-43BB-9A6A-C35E8823C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8194"/>
            <a:ext cx="5563069" cy="166380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1F76E5B-6986-4B96-AEFC-39CC581CB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13040" y="5535394"/>
            <a:ext cx="4268910" cy="12227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9409" y="4236244"/>
            <a:ext cx="10400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b="1" dirty="0" smtClean="0">
                <a:solidFill>
                  <a:srgbClr val="152294"/>
                </a:solidFill>
                <a:ea typeface="Times New Roman" panose="02020603050405020304" pitchFamily="18" charset="0"/>
              </a:rPr>
              <a:t>RAPORT DE PROGRES AL</a:t>
            </a:r>
            <a:r>
              <a:rPr lang="en-US" sz="3600" b="1" dirty="0" smtClean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52294"/>
                </a:solidFill>
                <a:ea typeface="Times New Roman" panose="02020603050405020304" pitchFamily="18" charset="0"/>
              </a:rPr>
              <a:t>PROIECTULUI</a:t>
            </a:r>
            <a:r>
              <a:rPr lang="en-US" sz="3600" b="1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52294"/>
                </a:solidFill>
                <a:ea typeface="Times New Roman" panose="02020603050405020304" pitchFamily="18" charset="0"/>
              </a:rPr>
              <a:t>ȘI</a:t>
            </a:r>
            <a:r>
              <a:rPr lang="en-US" sz="3600" b="1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52294"/>
                </a:solidFill>
                <a:ea typeface="Times New Roman" panose="02020603050405020304" pitchFamily="18" charset="0"/>
              </a:rPr>
              <a:t>REZULTATELE</a:t>
            </a:r>
            <a:r>
              <a:rPr lang="en-US" sz="3600" b="1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ro-RO" sz="3600" b="1" dirty="0" smtClean="0">
                <a:solidFill>
                  <a:srgbClr val="152294"/>
                </a:solidFill>
                <a:ea typeface="Times New Roman" panose="02020603050405020304" pitchFamily="18" charset="0"/>
              </a:rPr>
              <a:t>CELUI DE-</a:t>
            </a:r>
            <a:r>
              <a:rPr lang="en-US" sz="3600" b="1" dirty="0" smtClean="0">
                <a:solidFill>
                  <a:srgbClr val="152294"/>
                </a:solidFill>
                <a:ea typeface="Times New Roman" panose="02020603050405020304" pitchFamily="18" charset="0"/>
              </a:rPr>
              <a:t>AL </a:t>
            </a:r>
            <a:r>
              <a:rPr lang="en-US" sz="3600" b="1" dirty="0" err="1">
                <a:solidFill>
                  <a:srgbClr val="152294"/>
                </a:solidFill>
                <a:ea typeface="Times New Roman" panose="02020603050405020304" pitchFamily="18" charset="0"/>
              </a:rPr>
              <a:t>DOILEA</a:t>
            </a:r>
            <a:r>
              <a:rPr lang="en-US" sz="3600" b="1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52294"/>
                </a:solidFill>
                <a:ea typeface="Times New Roman" panose="02020603050405020304" pitchFamily="18" charset="0"/>
              </a:rPr>
              <a:t>SEMESTRU</a:t>
            </a:r>
            <a:endParaRPr lang="de-DE" sz="3600" b="1" dirty="0">
              <a:solidFill>
                <a:srgbClr val="152294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61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C8DFF3C0-9A47-4CF8-A908-C79EE032FA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85" y="450392"/>
            <a:ext cx="5995987" cy="1494000"/>
          </a:xfrm>
        </p:spPr>
        <p:txBody>
          <a:bodyPr anchor="t">
            <a:normAutofit/>
          </a:bodyPr>
          <a:lstStyle/>
          <a:p>
            <a:r>
              <a:rPr lang="ro-RO" sz="4000" b="1" dirty="0">
                <a:solidFill>
                  <a:srgbClr val="152294"/>
                </a:solidFill>
              </a:rPr>
              <a:t>R</a:t>
            </a:r>
            <a:r>
              <a:rPr lang="en-US" sz="4000" b="1" dirty="0" err="1" smtClean="0">
                <a:solidFill>
                  <a:srgbClr val="152294"/>
                </a:solidFill>
              </a:rPr>
              <a:t>es</a:t>
            </a:r>
            <a:r>
              <a:rPr lang="ro-RO" sz="4000" b="1" dirty="0" smtClean="0">
                <a:solidFill>
                  <a:srgbClr val="152294"/>
                </a:solidFill>
              </a:rPr>
              <a:t>urse educaționale</a:t>
            </a:r>
            <a:r>
              <a:rPr lang="en-US" sz="4000" b="1" dirty="0" smtClean="0">
                <a:solidFill>
                  <a:srgbClr val="152294"/>
                </a:solidFill>
              </a:rPr>
              <a:t> </a:t>
            </a:r>
            <a:endParaRPr lang="de-DE" sz="4000" b="1" dirty="0"/>
          </a:p>
        </p:txBody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D1CD191E-4E38-48B5-91B0-A538EEE36C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10DAD19-A1E9-4929-B76E-E6605D2DBD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" y="0"/>
              <a:ext cx="314960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DBC290-0F34-425B-B724-341D9697AF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>
              <a:off x="11132444" y="0"/>
              <a:ext cx="1059556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3645" y="1347903"/>
            <a:ext cx="3767045" cy="23505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o-RO" sz="1800" b="1" dirty="0" smtClean="0">
                <a:solidFill>
                  <a:schemeClr val="bg2">
                    <a:lumMod val="25000"/>
                  </a:schemeClr>
                </a:solidFill>
              </a:rPr>
              <a:t>Unitatea de învățare 1 </a:t>
            </a:r>
            <a:r>
              <a:rPr lang="ro-RO" sz="1800" dirty="0" smtClean="0">
                <a:solidFill>
                  <a:schemeClr val="bg2">
                    <a:lumMod val="25000"/>
                  </a:schemeClr>
                </a:solidFill>
              </a:rPr>
              <a:t>constă în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13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pagini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de note de curs</a:t>
            </a: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66 </a:t>
            </a:r>
            <a:r>
              <a:rPr lang="ro-RO" sz="1800" dirty="0" err="1" smtClean="0">
                <a:solidFill>
                  <a:schemeClr val="bg2">
                    <a:lumMod val="25000"/>
                  </a:schemeClr>
                </a:solidFill>
              </a:rPr>
              <a:t>slide</a:t>
            </a:r>
            <a:r>
              <a:rPr lang="ro-RO" sz="1800" dirty="0" smtClean="0">
                <a:solidFill>
                  <a:schemeClr val="bg2">
                    <a:lumMod val="25000"/>
                  </a:schemeClr>
                </a:solidFill>
              </a:rPr>
              <a:t>-uri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de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prezentare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10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întrebări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și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răspunsuri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2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studii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caz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2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exerciții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10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întrebări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cu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alegere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multiplă</a:t>
            </a:r>
            <a:endParaRPr lang="de-DE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749" y="1246102"/>
            <a:ext cx="3737102" cy="210212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389739" y="3404215"/>
            <a:ext cx="3819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Lecția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1: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Introducere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în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învățarea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automată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650823" y="3962400"/>
            <a:ext cx="5829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2"/>
          <p:cNvSpPr txBox="1">
            <a:spLocks/>
          </p:cNvSpPr>
          <p:nvPr/>
        </p:nvSpPr>
        <p:spPr>
          <a:xfrm>
            <a:off x="1213645" y="4031252"/>
            <a:ext cx="3919463" cy="2350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Pentru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bg2">
                    <a:lumMod val="25000"/>
                  </a:schemeClr>
                </a:solidFill>
              </a:rPr>
              <a:t>unitatea</a:t>
            </a:r>
            <a:r>
              <a:rPr lang="fr-FR" sz="1600" b="1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fr-FR" sz="1600" b="1" dirty="0" err="1">
                <a:solidFill>
                  <a:schemeClr val="bg2">
                    <a:lumMod val="25000"/>
                  </a:schemeClr>
                </a:solidFill>
              </a:rPr>
              <a:t>învățare</a:t>
            </a:r>
            <a:r>
              <a:rPr lang="fr-FR" sz="1600" b="1" dirty="0">
                <a:solidFill>
                  <a:schemeClr val="bg2">
                    <a:lumMod val="25000"/>
                  </a:schemeClr>
                </a:solidFill>
              </a:rPr>
              <a:t> 2 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au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fost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25000"/>
                  </a:schemeClr>
                </a:solidFill>
              </a:rPr>
              <a:t>dezvoltate</a:t>
            </a:r>
            <a:r>
              <a:rPr lang="fr-FR" sz="1600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ro-RO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49263" indent="-36671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13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pagini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de note de curs</a:t>
            </a:r>
          </a:p>
          <a:p>
            <a:pPr marL="449263" indent="-36671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66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diapozitive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prezentare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449263" indent="-36671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10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întrebări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și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răspunsuri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449263" indent="-36671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2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studii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caz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449263" indent="-36671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2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exerciții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449263" indent="-36671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10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întrebări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cu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alegere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multiplă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de-DE" sz="16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749" y="4253261"/>
            <a:ext cx="3737102" cy="2102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530933" y="6473549"/>
            <a:ext cx="344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Lecția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1: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Seturi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relații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funcții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derivate 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11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C8DFF3C0-9A47-4CF8-A908-C79EE032FA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D1CD191E-4E38-48B5-91B0-A538EEE36C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47" y="0"/>
            <a:ext cx="12192000" cy="6858000"/>
            <a:chOff x="-3047" y="0"/>
            <a:chExt cx="12192000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10DAD19-A1E9-4929-B76E-E6605D2DBD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DBC290-0F34-425B-B724-341D9697AF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244591" y="-5247638"/>
              <a:ext cx="1696723" cy="12192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1275" y="1995848"/>
            <a:ext cx="3496113" cy="22725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o-RO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Unitatea de învățare 3 </a:t>
            </a:r>
            <a:r>
              <a:rPr lang="ro-RO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pagini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note de curs</a:t>
            </a: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131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diapozitive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prezentare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întrebări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răspunsuri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studii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caz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exerciții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întrebări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cu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răspuns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multiplu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40385" y="450392"/>
            <a:ext cx="5995987" cy="149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000" b="1" dirty="0">
                <a:solidFill>
                  <a:srgbClr val="152294"/>
                </a:solidFill>
              </a:rPr>
              <a:t>Resurse </a:t>
            </a:r>
            <a:r>
              <a:rPr lang="en-US" sz="4000" b="1" dirty="0">
                <a:solidFill>
                  <a:srgbClr val="152294"/>
                </a:solidFill>
              </a:rPr>
              <a:t>e</a:t>
            </a:r>
            <a:r>
              <a:rPr lang="ro-RO" sz="4000" b="1" dirty="0" err="1">
                <a:solidFill>
                  <a:srgbClr val="152294"/>
                </a:solidFill>
              </a:rPr>
              <a:t>ducaționale</a:t>
            </a:r>
            <a:r>
              <a:rPr lang="en-US" sz="4000" b="1" dirty="0">
                <a:solidFill>
                  <a:srgbClr val="152294"/>
                </a:solidFill>
              </a:rPr>
              <a:t> </a:t>
            </a:r>
            <a:endParaRPr lang="de-DE" sz="4000" b="1" dirty="0">
              <a:solidFill>
                <a:srgbClr val="152294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936148" y="1970470"/>
            <a:ext cx="4202907" cy="2383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Pentru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o-RO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Unitatea de învățare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ro-RO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 fost  create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 de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pagini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note de curs</a:t>
            </a: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66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diapozitive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prezentare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întrebări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răspunsuri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studii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caz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exerciții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întrebări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cu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răspuns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multiplu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441" y="4516064"/>
            <a:ext cx="3261738" cy="18347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104368" y="6357820"/>
            <a:ext cx="4265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indent="-263525"/>
            <a:r>
              <a:rPr lang="en-US" sz="1600" dirty="0" err="1"/>
              <a:t>Lecția</a:t>
            </a:r>
            <a:r>
              <a:rPr lang="en-US" sz="1600" dirty="0"/>
              <a:t> 1: </a:t>
            </a:r>
            <a:r>
              <a:rPr lang="en-US" sz="1600" dirty="0" err="1"/>
              <a:t>Învățarea</a:t>
            </a:r>
            <a:r>
              <a:rPr lang="en-US" sz="1600" dirty="0"/>
              <a:t> </a:t>
            </a:r>
            <a:r>
              <a:rPr lang="en-US" sz="1600" dirty="0" err="1"/>
              <a:t>automată</a:t>
            </a:r>
            <a:r>
              <a:rPr lang="en-US" sz="1600" dirty="0"/>
              <a:t> </a:t>
            </a:r>
            <a:r>
              <a:rPr lang="en-US" sz="1600" dirty="0" err="1"/>
              <a:t>prin</a:t>
            </a:r>
            <a:r>
              <a:rPr lang="en-US" sz="1600" dirty="0"/>
              <a:t> </a:t>
            </a:r>
            <a:r>
              <a:rPr lang="en-US" sz="1600" dirty="0" err="1"/>
              <a:t>modele</a:t>
            </a:r>
            <a:r>
              <a:rPr lang="en-US" sz="1600" dirty="0"/>
              <a:t> </a:t>
            </a:r>
            <a:r>
              <a:rPr lang="en-US" sz="1600" dirty="0" err="1"/>
              <a:t>liniare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960" y="4516064"/>
            <a:ext cx="3267440" cy="1837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079105" y="6357820"/>
            <a:ext cx="3210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</a:t>
            </a:r>
            <a:r>
              <a:rPr lang="ro-RO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cția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1: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Multi</a:t>
            </a:r>
            <a:r>
              <a:rPr lang="ro-RO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strat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Perceptron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(MLP)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95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C8DFF3C0-9A47-4CF8-A908-C79EE032FA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D1CD191E-4E38-48B5-91B0-A538EEE36C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0658" y="0"/>
            <a:ext cx="1617088" cy="6858000"/>
            <a:chOff x="-20658" y="0"/>
            <a:chExt cx="1617088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10DAD19-A1E9-4929-B76E-E6605D2DBD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" y="0"/>
              <a:ext cx="314960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DBC290-0F34-425B-B724-341D9697AF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20658" y="0"/>
              <a:ext cx="1617088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7431" y="1361453"/>
            <a:ext cx="3767045" cy="23505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o-RO" sz="1800" b="1" dirty="0" smtClean="0">
                <a:solidFill>
                  <a:schemeClr val="bg2">
                    <a:lumMod val="25000"/>
                  </a:schemeClr>
                </a:solidFill>
              </a:rPr>
              <a:t>Unitatea de învățare</a:t>
            </a:r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5 </a:t>
            </a:r>
            <a:r>
              <a:rPr lang="ro-RO" sz="1800" dirty="0" smtClean="0">
                <a:solidFill>
                  <a:schemeClr val="bg2">
                    <a:lumMod val="25000"/>
                  </a:schemeClr>
                </a:solidFill>
              </a:rPr>
              <a:t>cuprinde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35 de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pagini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de note de curs</a:t>
            </a: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47 de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diapozitive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prezentare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9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întrebări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și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răspunsuri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2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studii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caz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2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exerciții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12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întrebări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cu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răspuns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2">
                    <a:lumMod val="25000"/>
                  </a:schemeClr>
                </a:solidFill>
              </a:rPr>
              <a:t>multiplu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98669" y="3446401"/>
            <a:ext cx="39842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Lecția</a:t>
            </a:r>
            <a:r>
              <a:rPr lang="en-US" sz="1600" dirty="0"/>
              <a:t> 1: </a:t>
            </a:r>
            <a:r>
              <a:rPr lang="en-US" sz="1600" dirty="0" err="1"/>
              <a:t>Introducere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comunicarea</a:t>
            </a:r>
            <a:r>
              <a:rPr lang="en-US" sz="1600" dirty="0"/>
              <a:t> </a:t>
            </a:r>
            <a:r>
              <a:rPr lang="en-US" sz="1600" dirty="0" err="1"/>
              <a:t>eficientă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00503" y="3942080"/>
            <a:ext cx="5829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2"/>
          <p:cNvSpPr txBox="1">
            <a:spLocks/>
          </p:cNvSpPr>
          <p:nvPr/>
        </p:nvSpPr>
        <p:spPr>
          <a:xfrm>
            <a:off x="2320368" y="4250152"/>
            <a:ext cx="3919463" cy="2350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o-RO" sz="1800" b="1" dirty="0">
                <a:solidFill>
                  <a:schemeClr val="bg2">
                    <a:lumMod val="25000"/>
                  </a:schemeClr>
                </a:solidFill>
              </a:rPr>
              <a:t>U</a:t>
            </a:r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nit</a:t>
            </a:r>
            <a:r>
              <a:rPr lang="ro-RO" sz="1800" b="1" dirty="0" err="1" smtClean="0">
                <a:solidFill>
                  <a:schemeClr val="bg2">
                    <a:lumMod val="25000"/>
                  </a:schemeClr>
                </a:solidFill>
              </a:rPr>
              <a:t>atea</a:t>
            </a:r>
            <a:r>
              <a:rPr lang="ro-RO" sz="1800" b="1" dirty="0" smtClean="0">
                <a:solidFill>
                  <a:schemeClr val="bg2">
                    <a:lumMod val="25000"/>
                  </a:schemeClr>
                </a:solidFill>
              </a:rPr>
              <a:t> de învățare</a:t>
            </a:r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6 </a:t>
            </a:r>
            <a:r>
              <a:rPr lang="ro-RO" sz="1800" dirty="0" smtClean="0">
                <a:solidFill>
                  <a:schemeClr val="bg2">
                    <a:lumMod val="25000"/>
                  </a:schemeClr>
                </a:solidFill>
              </a:rPr>
              <a:t>are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ro-RO" sz="1800" dirty="0" smtClean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5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de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pagini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de note de curs</a:t>
            </a: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ro-RO" sz="1800" dirty="0" smtClean="0">
                <a:solidFill>
                  <a:schemeClr val="bg2">
                    <a:lumMod val="25000"/>
                  </a:schemeClr>
                </a:solidFill>
              </a:rPr>
              <a:t>68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de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diapozitive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prezentare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9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întrebări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și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răspunsuri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2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studii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caz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2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exerciții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447675" indent="-35560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ro-RO" sz="1800" dirty="0" smtClean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întrebări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cu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răspuns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multiplu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endParaRPr lang="de-DE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72687" y="6405496"/>
            <a:ext cx="5901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Lecția</a:t>
            </a:r>
            <a:r>
              <a:rPr lang="en-US" sz="1600" dirty="0"/>
              <a:t> 1: </a:t>
            </a:r>
            <a:r>
              <a:rPr lang="en-US" sz="1600" dirty="0" err="1"/>
              <a:t>Liniile</a:t>
            </a:r>
            <a:r>
              <a:rPr lang="en-US" sz="1600" dirty="0"/>
              <a:t> </a:t>
            </a:r>
            <a:r>
              <a:rPr lang="en-US" sz="1600" dirty="0" err="1"/>
              <a:t>directoare</a:t>
            </a:r>
            <a:r>
              <a:rPr lang="en-US" sz="1600" dirty="0"/>
              <a:t> ale </a:t>
            </a:r>
            <a:r>
              <a:rPr lang="en-US" sz="1600" dirty="0" err="1"/>
              <a:t>UE</a:t>
            </a:r>
            <a:r>
              <a:rPr lang="en-US" sz="1600" dirty="0"/>
              <a:t> </a:t>
            </a:r>
            <a:r>
              <a:rPr lang="en-US" sz="1600" dirty="0" err="1"/>
              <a:t>privind</a:t>
            </a:r>
            <a:r>
              <a:rPr lang="en-US" sz="1600" dirty="0"/>
              <a:t> </a:t>
            </a:r>
            <a:r>
              <a:rPr lang="en-US" sz="1600" dirty="0" err="1"/>
              <a:t>etica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inteligența</a:t>
            </a:r>
            <a:r>
              <a:rPr lang="en-US" sz="1600" dirty="0"/>
              <a:t> </a:t>
            </a:r>
            <a:r>
              <a:rPr lang="en-US" sz="1600" dirty="0" err="1"/>
              <a:t>artificială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407" y="4272261"/>
            <a:ext cx="3673920" cy="2066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540385" y="450392"/>
            <a:ext cx="5995987" cy="149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000" b="1" dirty="0" smtClean="0">
                <a:solidFill>
                  <a:srgbClr val="152294"/>
                </a:solidFill>
              </a:rPr>
              <a:t>Resurse </a:t>
            </a:r>
            <a:r>
              <a:rPr lang="en-US" sz="4000" b="1" dirty="0" smtClean="0">
                <a:solidFill>
                  <a:srgbClr val="152294"/>
                </a:solidFill>
              </a:rPr>
              <a:t>e</a:t>
            </a:r>
            <a:r>
              <a:rPr lang="ro-RO" sz="4000" b="1" dirty="0" err="1" smtClean="0">
                <a:solidFill>
                  <a:srgbClr val="152294"/>
                </a:solidFill>
              </a:rPr>
              <a:t>ducaționale</a:t>
            </a:r>
            <a:r>
              <a:rPr lang="en-US" sz="4000" b="1" dirty="0" smtClean="0">
                <a:solidFill>
                  <a:srgbClr val="152294"/>
                </a:solidFill>
              </a:rPr>
              <a:t> </a:t>
            </a:r>
            <a:endParaRPr lang="de-DE" sz="4000" b="1" dirty="0">
              <a:solidFill>
                <a:srgbClr val="152294"/>
              </a:solidFill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EA8413-DE91-4DF0-B6CB-D6BAAE5E1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008" y="1026161"/>
            <a:ext cx="3435174" cy="19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77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6D22FA1E-E02A-4FC5-BBA6-577D6DA0C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15">
            <a:extLst>
              <a:ext uri="{FF2B5EF4-FFF2-40B4-BE49-F238E27FC236}">
                <a16:creationId xmlns:a16="http://schemas.microsoft.com/office/drawing/2014/main" id="{05D27520-F270-4F3D-A46E-76A337B6E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315529 w 12192000"/>
              <a:gd name="connsiteY0" fmla="*/ 4323896 h 6858000"/>
              <a:gd name="connsiteX1" fmla="*/ 6295588 w 12192000"/>
              <a:gd name="connsiteY1" fmla="*/ 4367579 h 6858000"/>
              <a:gd name="connsiteX2" fmla="*/ 6219229 w 12192000"/>
              <a:gd name="connsiteY2" fmla="*/ 4436818 h 6858000"/>
              <a:gd name="connsiteX3" fmla="*/ 6065687 w 12192000"/>
              <a:gd name="connsiteY3" fmla="*/ 4637204 h 6858000"/>
              <a:gd name="connsiteX4" fmla="*/ 5727387 w 12192000"/>
              <a:gd name="connsiteY4" fmla="*/ 5460076 h 6858000"/>
              <a:gd name="connsiteX5" fmla="*/ 5620972 w 12192000"/>
              <a:gd name="connsiteY5" fmla="*/ 5725836 h 6858000"/>
              <a:gd name="connsiteX6" fmla="*/ 5707795 w 12192000"/>
              <a:gd name="connsiteY6" fmla="*/ 5790089 h 6858000"/>
              <a:gd name="connsiteX7" fmla="*/ 5554627 w 12192000"/>
              <a:gd name="connsiteY7" fmla="*/ 6078873 h 6858000"/>
              <a:gd name="connsiteX8" fmla="*/ 5373489 w 12192000"/>
              <a:gd name="connsiteY8" fmla="*/ 6402408 h 6858000"/>
              <a:gd name="connsiteX9" fmla="*/ 5099999 w 12192000"/>
              <a:gd name="connsiteY9" fmla="*/ 6827527 h 6858000"/>
              <a:gd name="connsiteX10" fmla="*/ 5078133 w 12192000"/>
              <a:gd name="connsiteY10" fmla="*/ 6857998 h 6858000"/>
              <a:gd name="connsiteX11" fmla="*/ 9179960 w 12192000"/>
              <a:gd name="connsiteY11" fmla="*/ 6857998 h 6858000"/>
              <a:gd name="connsiteX12" fmla="*/ 9179960 w 12192000"/>
              <a:gd name="connsiteY12" fmla="*/ 4323896 h 6858000"/>
              <a:gd name="connsiteX13" fmla="*/ 0 w 12192000"/>
              <a:gd name="connsiteY13" fmla="*/ 0 h 6858000"/>
              <a:gd name="connsiteX14" fmla="*/ 5872711 w 12192000"/>
              <a:gd name="connsiteY14" fmla="*/ 0 h 6858000"/>
              <a:gd name="connsiteX15" fmla="*/ 5885421 w 12192000"/>
              <a:gd name="connsiteY15" fmla="*/ 20207 h 6858000"/>
              <a:gd name="connsiteX16" fmla="*/ 5925300 w 12192000"/>
              <a:gd name="connsiteY16" fmla="*/ 48911 h 6858000"/>
              <a:gd name="connsiteX17" fmla="*/ 5940039 w 12192000"/>
              <a:gd name="connsiteY17" fmla="*/ 101212 h 6858000"/>
              <a:gd name="connsiteX18" fmla="*/ 5969942 w 12192000"/>
              <a:gd name="connsiteY18" fmla="*/ 311282 h 6858000"/>
              <a:gd name="connsiteX19" fmla="*/ 5961238 w 12192000"/>
              <a:gd name="connsiteY19" fmla="*/ 357643 h 6858000"/>
              <a:gd name="connsiteX20" fmla="*/ 5917195 w 12192000"/>
              <a:gd name="connsiteY20" fmla="*/ 420369 h 6858000"/>
              <a:gd name="connsiteX21" fmla="*/ 5882753 w 12192000"/>
              <a:gd name="connsiteY21" fmla="*/ 556832 h 6858000"/>
              <a:gd name="connsiteX22" fmla="*/ 5814490 w 12192000"/>
              <a:gd name="connsiteY22" fmla="*/ 757416 h 6858000"/>
              <a:gd name="connsiteX23" fmla="*/ 5780064 w 12192000"/>
              <a:gd name="connsiteY23" fmla="*/ 817804 h 6858000"/>
              <a:gd name="connsiteX24" fmla="*/ 5808232 w 12192000"/>
              <a:gd name="connsiteY24" fmla="*/ 850533 h 6858000"/>
              <a:gd name="connsiteX25" fmla="*/ 5906473 w 12192000"/>
              <a:gd name="connsiteY25" fmla="*/ 1076571 h 6858000"/>
              <a:gd name="connsiteX26" fmla="*/ 5778623 w 12192000"/>
              <a:gd name="connsiteY26" fmla="*/ 1369280 h 6858000"/>
              <a:gd name="connsiteX27" fmla="*/ 5710841 w 12192000"/>
              <a:gd name="connsiteY27" fmla="*/ 1462628 h 6858000"/>
              <a:gd name="connsiteX28" fmla="*/ 5846774 w 12192000"/>
              <a:gd name="connsiteY28" fmla="*/ 1455933 h 6858000"/>
              <a:gd name="connsiteX29" fmla="*/ 5897329 w 12192000"/>
              <a:gd name="connsiteY29" fmla="*/ 1553073 h 6858000"/>
              <a:gd name="connsiteX30" fmla="*/ 5919735 w 12192000"/>
              <a:gd name="connsiteY30" fmla="*/ 1602736 h 6858000"/>
              <a:gd name="connsiteX31" fmla="*/ 6057874 w 12192000"/>
              <a:gd name="connsiteY31" fmla="*/ 1910648 h 6858000"/>
              <a:gd name="connsiteX32" fmla="*/ 6039719 w 12192000"/>
              <a:gd name="connsiteY32" fmla="*/ 2010547 h 6858000"/>
              <a:gd name="connsiteX33" fmla="*/ 5841713 w 12192000"/>
              <a:gd name="connsiteY33" fmla="*/ 2520599 h 6858000"/>
              <a:gd name="connsiteX34" fmla="*/ 6071734 w 12192000"/>
              <a:gd name="connsiteY34" fmla="*/ 2593468 h 6858000"/>
              <a:gd name="connsiteX35" fmla="*/ 6092050 w 12192000"/>
              <a:gd name="connsiteY35" fmla="*/ 2806646 h 6858000"/>
              <a:gd name="connsiteX36" fmla="*/ 6215122 w 12192000"/>
              <a:gd name="connsiteY36" fmla="*/ 3021197 h 6858000"/>
              <a:gd name="connsiteX37" fmla="*/ 6338100 w 12192000"/>
              <a:gd name="connsiteY37" fmla="*/ 3178087 h 6858000"/>
              <a:gd name="connsiteX38" fmla="*/ 6343927 w 12192000"/>
              <a:gd name="connsiteY38" fmla="*/ 3194685 h 6858000"/>
              <a:gd name="connsiteX39" fmla="*/ 6343850 w 12192000"/>
              <a:gd name="connsiteY39" fmla="*/ 3201174 h 6858000"/>
              <a:gd name="connsiteX40" fmla="*/ 6366375 w 12192000"/>
              <a:gd name="connsiteY40" fmla="*/ 3271251 h 6858000"/>
              <a:gd name="connsiteX41" fmla="*/ 6369430 w 12192000"/>
              <a:gd name="connsiteY41" fmla="*/ 3276240 h 6858000"/>
              <a:gd name="connsiteX42" fmla="*/ 6392405 w 12192000"/>
              <a:gd name="connsiteY42" fmla="*/ 3360437 h 6858000"/>
              <a:gd name="connsiteX43" fmla="*/ 6397993 w 12192000"/>
              <a:gd name="connsiteY43" fmla="*/ 3390203 h 6858000"/>
              <a:gd name="connsiteX44" fmla="*/ 6394652 w 12192000"/>
              <a:gd name="connsiteY44" fmla="*/ 3402205 h 6858000"/>
              <a:gd name="connsiteX45" fmla="*/ 6366662 w 12192000"/>
              <a:gd name="connsiteY45" fmla="*/ 3442044 h 6858000"/>
              <a:gd name="connsiteX46" fmla="*/ 6320915 w 12192000"/>
              <a:gd name="connsiteY46" fmla="*/ 3701547 h 6858000"/>
              <a:gd name="connsiteX47" fmla="*/ 6364618 w 12192000"/>
              <a:gd name="connsiteY47" fmla="*/ 3743844 h 6858000"/>
              <a:gd name="connsiteX48" fmla="*/ 6370409 w 12192000"/>
              <a:gd name="connsiteY48" fmla="*/ 3754454 h 6858000"/>
              <a:gd name="connsiteX49" fmla="*/ 6373773 w 12192000"/>
              <a:gd name="connsiteY49" fmla="*/ 3768237 h 6858000"/>
              <a:gd name="connsiteX50" fmla="*/ 6375298 w 12192000"/>
              <a:gd name="connsiteY50" fmla="*/ 3796540 h 6858000"/>
              <a:gd name="connsiteX51" fmla="*/ 6253487 w 12192000"/>
              <a:gd name="connsiteY51" fmla="*/ 3856948 h 6858000"/>
              <a:gd name="connsiteX52" fmla="*/ 6385416 w 12192000"/>
              <a:gd name="connsiteY52" fmla="*/ 4014409 h 6858000"/>
              <a:gd name="connsiteX53" fmla="*/ 6374795 w 12192000"/>
              <a:gd name="connsiteY53" fmla="*/ 4038554 h 6858000"/>
              <a:gd name="connsiteX54" fmla="*/ 6351015 w 12192000"/>
              <a:gd name="connsiteY54" fmla="*/ 4150489 h 6858000"/>
              <a:gd name="connsiteX55" fmla="*/ 6340821 w 12192000"/>
              <a:gd name="connsiteY55" fmla="*/ 4212706 h 6858000"/>
              <a:gd name="connsiteX56" fmla="*/ 12191999 w 12192000"/>
              <a:gd name="connsiteY56" fmla="*/ 4212706 h 6858000"/>
              <a:gd name="connsiteX57" fmla="*/ 12191999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12191999 w 12192000"/>
              <a:gd name="connsiteY60" fmla="*/ 6858000 h 6858000"/>
              <a:gd name="connsiteX61" fmla="*/ 12191999 w 12192000"/>
              <a:gd name="connsiteY61" fmla="*/ 4323902 h 6858000"/>
              <a:gd name="connsiteX62" fmla="*/ 9307672 w 12192000"/>
              <a:gd name="connsiteY62" fmla="*/ 4323902 h 6858000"/>
              <a:gd name="connsiteX63" fmla="*/ 9307672 w 12192000"/>
              <a:gd name="connsiteY63" fmla="*/ 6858000 h 6858000"/>
              <a:gd name="connsiteX64" fmla="*/ 0 w 12192000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6858000">
                <a:moveTo>
                  <a:pt x="6315529" y="4323896"/>
                </a:moveTo>
                <a:lnTo>
                  <a:pt x="6295588" y="4367579"/>
                </a:lnTo>
                <a:cubicBezTo>
                  <a:pt x="6278024" y="4397022"/>
                  <a:pt x="6253813" y="4421099"/>
                  <a:pt x="6219229" y="4436818"/>
                </a:cubicBezTo>
                <a:cubicBezTo>
                  <a:pt x="6148079" y="4469666"/>
                  <a:pt x="6116436" y="4572066"/>
                  <a:pt x="6065687" y="4637204"/>
                </a:cubicBezTo>
                <a:cubicBezTo>
                  <a:pt x="5888713" y="4862696"/>
                  <a:pt x="5773979" y="5125824"/>
                  <a:pt x="5727387" y="5460076"/>
                </a:cubicBezTo>
                <a:cubicBezTo>
                  <a:pt x="5714326" y="5552523"/>
                  <a:pt x="5656974" y="5638673"/>
                  <a:pt x="5620972" y="5725836"/>
                </a:cubicBezTo>
                <a:cubicBezTo>
                  <a:pt x="5641553" y="5779043"/>
                  <a:pt x="5738619" y="5631221"/>
                  <a:pt x="5707795" y="5790089"/>
                </a:cubicBezTo>
                <a:cubicBezTo>
                  <a:pt x="5684453" y="5909876"/>
                  <a:pt x="5617437" y="5996827"/>
                  <a:pt x="5554627" y="6078873"/>
                </a:cubicBezTo>
                <a:cubicBezTo>
                  <a:pt x="5482491" y="6172498"/>
                  <a:pt x="5402203" y="6253366"/>
                  <a:pt x="5373489" y="6402408"/>
                </a:cubicBezTo>
                <a:cubicBezTo>
                  <a:pt x="5371924" y="6410357"/>
                  <a:pt x="5276557" y="6577417"/>
                  <a:pt x="5099999" y="6827527"/>
                </a:cubicBezTo>
                <a:lnTo>
                  <a:pt x="5078133" y="6857998"/>
                </a:lnTo>
                <a:lnTo>
                  <a:pt x="9179960" y="6857998"/>
                </a:lnTo>
                <a:lnTo>
                  <a:pt x="9179960" y="4323896"/>
                </a:lnTo>
                <a:close/>
                <a:moveTo>
                  <a:pt x="0" y="0"/>
                </a:moveTo>
                <a:lnTo>
                  <a:pt x="5872711" y="0"/>
                </a:lnTo>
                <a:lnTo>
                  <a:pt x="5885421" y="20207"/>
                </a:lnTo>
                <a:cubicBezTo>
                  <a:pt x="5896481" y="32882"/>
                  <a:pt x="5909484" y="42864"/>
                  <a:pt x="5925300" y="48911"/>
                </a:cubicBezTo>
                <a:cubicBezTo>
                  <a:pt x="5940498" y="54526"/>
                  <a:pt x="5945509" y="75042"/>
                  <a:pt x="5940039" y="101212"/>
                </a:cubicBezTo>
                <a:cubicBezTo>
                  <a:pt x="5921950" y="187894"/>
                  <a:pt x="5936667" y="254951"/>
                  <a:pt x="5969942" y="311282"/>
                </a:cubicBezTo>
                <a:cubicBezTo>
                  <a:pt x="5981709" y="330926"/>
                  <a:pt x="5977292" y="344422"/>
                  <a:pt x="5961238" y="357643"/>
                </a:cubicBezTo>
                <a:cubicBezTo>
                  <a:pt x="5942802" y="372223"/>
                  <a:pt x="5928461" y="393565"/>
                  <a:pt x="5917195" y="420369"/>
                </a:cubicBezTo>
                <a:cubicBezTo>
                  <a:pt x="5898701" y="463685"/>
                  <a:pt x="5889992" y="510050"/>
                  <a:pt x="5882753" y="556832"/>
                </a:cubicBezTo>
                <a:cubicBezTo>
                  <a:pt x="5871511" y="630206"/>
                  <a:pt x="5858246" y="700969"/>
                  <a:pt x="5814490" y="757416"/>
                </a:cubicBezTo>
                <a:cubicBezTo>
                  <a:pt x="5801465" y="774559"/>
                  <a:pt x="5791019" y="796511"/>
                  <a:pt x="5780064" y="817804"/>
                </a:cubicBezTo>
                <a:cubicBezTo>
                  <a:pt x="5783558" y="836359"/>
                  <a:pt x="5792196" y="849005"/>
                  <a:pt x="5808232" y="850533"/>
                </a:cubicBezTo>
                <a:cubicBezTo>
                  <a:pt x="5910296" y="860624"/>
                  <a:pt x="5905771" y="962632"/>
                  <a:pt x="5906473" y="1076571"/>
                </a:cubicBezTo>
                <a:cubicBezTo>
                  <a:pt x="5907545" y="1217584"/>
                  <a:pt x="5849973" y="1296799"/>
                  <a:pt x="5778623" y="1369280"/>
                </a:cubicBezTo>
                <a:cubicBezTo>
                  <a:pt x="5754207" y="1393852"/>
                  <a:pt x="5718605" y="1401742"/>
                  <a:pt x="5710841" y="1462628"/>
                </a:cubicBezTo>
                <a:cubicBezTo>
                  <a:pt x="5753463" y="1508141"/>
                  <a:pt x="5802053" y="1451295"/>
                  <a:pt x="5846774" y="1455933"/>
                </a:cubicBezTo>
                <a:cubicBezTo>
                  <a:pt x="5883727" y="1460129"/>
                  <a:pt x="5943609" y="1438568"/>
                  <a:pt x="5897329" y="1553073"/>
                </a:cubicBezTo>
                <a:cubicBezTo>
                  <a:pt x="5883856" y="1586627"/>
                  <a:pt x="5901366" y="1604100"/>
                  <a:pt x="5919735" y="1602736"/>
                </a:cubicBezTo>
                <a:cubicBezTo>
                  <a:pt x="6068526" y="1589022"/>
                  <a:pt x="6006837" y="1813624"/>
                  <a:pt x="6057874" y="1910648"/>
                </a:cubicBezTo>
                <a:cubicBezTo>
                  <a:pt x="6072264" y="1936644"/>
                  <a:pt x="6059978" y="1992417"/>
                  <a:pt x="6039719" y="2010547"/>
                </a:cubicBezTo>
                <a:cubicBezTo>
                  <a:pt x="5911143" y="2127229"/>
                  <a:pt x="5899692" y="2331836"/>
                  <a:pt x="5841713" y="2520599"/>
                </a:cubicBezTo>
                <a:cubicBezTo>
                  <a:pt x="5912636" y="2572423"/>
                  <a:pt x="5995799" y="2566926"/>
                  <a:pt x="6071734" y="2593468"/>
                </a:cubicBezTo>
                <a:cubicBezTo>
                  <a:pt x="6150607" y="2620843"/>
                  <a:pt x="6151703" y="2655507"/>
                  <a:pt x="6092050" y="2806646"/>
                </a:cubicBezTo>
                <a:cubicBezTo>
                  <a:pt x="6259331" y="2795420"/>
                  <a:pt x="6259331" y="2795420"/>
                  <a:pt x="6215122" y="3021197"/>
                </a:cubicBezTo>
                <a:cubicBezTo>
                  <a:pt x="6259035" y="3016573"/>
                  <a:pt x="6302431" y="3085300"/>
                  <a:pt x="6338100" y="3178087"/>
                </a:cubicBezTo>
                <a:lnTo>
                  <a:pt x="6343927" y="3194685"/>
                </a:lnTo>
                <a:lnTo>
                  <a:pt x="6343850" y="3201174"/>
                </a:lnTo>
                <a:cubicBezTo>
                  <a:pt x="6346866" y="3232770"/>
                  <a:pt x="6355995" y="3253323"/>
                  <a:pt x="6366375" y="3271251"/>
                </a:cubicBezTo>
                <a:lnTo>
                  <a:pt x="6369430" y="3276240"/>
                </a:lnTo>
                <a:lnTo>
                  <a:pt x="6392405" y="3360437"/>
                </a:lnTo>
                <a:lnTo>
                  <a:pt x="6397993" y="3390203"/>
                </a:lnTo>
                <a:lnTo>
                  <a:pt x="6394652" y="3402205"/>
                </a:lnTo>
                <a:cubicBezTo>
                  <a:pt x="6388505" y="3414621"/>
                  <a:pt x="6379344" y="3427747"/>
                  <a:pt x="6366662" y="3442044"/>
                </a:cubicBezTo>
                <a:cubicBezTo>
                  <a:pt x="6239481" y="3584662"/>
                  <a:pt x="6224938" y="3605480"/>
                  <a:pt x="6320915" y="3701547"/>
                </a:cubicBezTo>
                <a:lnTo>
                  <a:pt x="6364618" y="3743844"/>
                </a:lnTo>
                <a:lnTo>
                  <a:pt x="6370409" y="3754454"/>
                </a:lnTo>
                <a:lnTo>
                  <a:pt x="6373773" y="3768237"/>
                </a:lnTo>
                <a:cubicBezTo>
                  <a:pt x="6374277" y="3777528"/>
                  <a:pt x="6374207" y="3788146"/>
                  <a:pt x="6375298" y="3796540"/>
                </a:cubicBezTo>
                <a:cubicBezTo>
                  <a:pt x="6339717" y="3831045"/>
                  <a:pt x="6294642" y="3774365"/>
                  <a:pt x="6253487" y="3856948"/>
                </a:cubicBezTo>
                <a:lnTo>
                  <a:pt x="6385416" y="4014409"/>
                </a:lnTo>
                <a:lnTo>
                  <a:pt x="6374795" y="4038554"/>
                </a:lnTo>
                <a:cubicBezTo>
                  <a:pt x="6363579" y="4073249"/>
                  <a:pt x="6356895" y="4111559"/>
                  <a:pt x="6351015" y="4150489"/>
                </a:cubicBezTo>
                <a:lnTo>
                  <a:pt x="6340821" y="4212706"/>
                </a:lnTo>
                <a:lnTo>
                  <a:pt x="12191999" y="421270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4323902"/>
                </a:lnTo>
                <a:lnTo>
                  <a:pt x="9307672" y="4323902"/>
                </a:lnTo>
                <a:lnTo>
                  <a:pt x="930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D0266-E3CD-4B4F-A5F4-4A35EB653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760" y="100965"/>
            <a:ext cx="4347949" cy="2137273"/>
          </a:xfrm>
        </p:spPr>
        <p:txBody>
          <a:bodyPr anchor="b">
            <a:normAutofit/>
          </a:bodyPr>
          <a:lstStyle/>
          <a:p>
            <a:r>
              <a:rPr lang="fr-FR" b="1" dirty="0"/>
              <a:t>A </a:t>
            </a:r>
            <a:r>
              <a:rPr lang="ro-RO" b="1" dirty="0"/>
              <a:t>2-a</a:t>
            </a:r>
            <a:r>
              <a:rPr lang="fr-FR" b="1" dirty="0"/>
              <a:t> </a:t>
            </a:r>
            <a:r>
              <a:rPr lang="fr-FR" b="1" dirty="0" err="1"/>
              <a:t>întâlnire</a:t>
            </a:r>
            <a:r>
              <a:rPr lang="fr-FR" b="1" dirty="0"/>
              <a:t> de </a:t>
            </a:r>
            <a:r>
              <a:rPr lang="fr-FR" b="1" dirty="0" err="1"/>
              <a:t>proiect</a:t>
            </a:r>
            <a:endParaRPr lang="x-non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6C394-B203-4196-ACFC-980C70ED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743" y="2791183"/>
            <a:ext cx="4347948" cy="3810455"/>
          </a:xfrm>
        </p:spPr>
        <p:txBody>
          <a:bodyPr>
            <a:normAutofit/>
          </a:bodyPr>
          <a:lstStyle/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US" sz="1900" dirty="0">
                <a:latin typeface="Karla"/>
              </a:rPr>
              <a:t>A </a:t>
            </a:r>
            <a:r>
              <a:rPr lang="en-US" sz="1900" dirty="0" err="1">
                <a:latin typeface="Karla"/>
              </a:rPr>
              <a:t>doua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întâlnire</a:t>
            </a:r>
            <a:r>
              <a:rPr lang="en-US" sz="1900" dirty="0">
                <a:latin typeface="Karla"/>
              </a:rPr>
              <a:t> a </a:t>
            </a:r>
            <a:r>
              <a:rPr lang="en-US" sz="1900" dirty="0" err="1">
                <a:latin typeface="Karla"/>
              </a:rPr>
              <a:t>proiectului</a:t>
            </a:r>
            <a:r>
              <a:rPr lang="en-US" sz="1900" dirty="0">
                <a:latin typeface="Karla"/>
              </a:rPr>
              <a:t> a </a:t>
            </a:r>
            <a:r>
              <a:rPr lang="en-US" sz="1900" dirty="0" err="1">
                <a:latin typeface="Karla"/>
              </a:rPr>
              <a:t>fost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planificată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să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aibă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loc</a:t>
            </a:r>
            <a:r>
              <a:rPr lang="en-US" sz="1900" dirty="0">
                <a:latin typeface="Karla"/>
              </a:rPr>
              <a:t> la </a:t>
            </a:r>
            <a:r>
              <a:rPr lang="en-US" sz="1900" dirty="0" err="1">
                <a:latin typeface="Karla"/>
              </a:rPr>
              <a:t>Hanovra</a:t>
            </a:r>
            <a:r>
              <a:rPr lang="en-US" sz="1900" dirty="0">
                <a:latin typeface="Karla"/>
              </a:rPr>
              <a:t>, Germania. Cu </a:t>
            </a:r>
            <a:r>
              <a:rPr lang="en-US" sz="1900" dirty="0" err="1">
                <a:latin typeface="Karla"/>
              </a:rPr>
              <a:t>toate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acestea</a:t>
            </a:r>
            <a:r>
              <a:rPr lang="en-US" sz="1900" dirty="0">
                <a:latin typeface="Karla"/>
              </a:rPr>
              <a:t>, </a:t>
            </a:r>
            <a:r>
              <a:rPr lang="ro-RO" sz="1900" dirty="0">
                <a:latin typeface="Karla"/>
              </a:rPr>
              <a:t>din cauza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situației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actuale</a:t>
            </a:r>
            <a:r>
              <a:rPr lang="en-US" sz="1900" dirty="0">
                <a:latin typeface="Karla"/>
              </a:rPr>
              <a:t> a </a:t>
            </a:r>
            <a:r>
              <a:rPr lang="en-US" sz="1900" dirty="0" err="1">
                <a:latin typeface="Karla"/>
              </a:rPr>
              <a:t>COVID</a:t>
            </a:r>
            <a:r>
              <a:rPr lang="en-US" sz="1900" dirty="0">
                <a:latin typeface="Karla"/>
              </a:rPr>
              <a:t>-19, a </a:t>
            </a:r>
            <a:r>
              <a:rPr lang="en-US" sz="1900" dirty="0" err="1">
                <a:latin typeface="Karla"/>
              </a:rPr>
              <a:t>fost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organizat</a:t>
            </a:r>
            <a:r>
              <a:rPr lang="ro-RO" sz="1900" dirty="0">
                <a:latin typeface="Karla"/>
              </a:rPr>
              <a:t>ă</a:t>
            </a:r>
            <a:r>
              <a:rPr lang="en-US" sz="1900" dirty="0">
                <a:latin typeface="Karla"/>
              </a:rPr>
              <a:t> online. </a:t>
            </a:r>
            <a:r>
              <a:rPr lang="en-US" sz="1900" dirty="0" err="1">
                <a:latin typeface="Karla"/>
              </a:rPr>
              <a:t>Primul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rezultat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intelectual</a:t>
            </a:r>
            <a:r>
              <a:rPr lang="en-US" sz="1900" dirty="0">
                <a:latin typeface="Karla"/>
              </a:rPr>
              <a:t>, „</a:t>
            </a:r>
            <a:r>
              <a:rPr lang="en-US" sz="1900" dirty="0" err="1">
                <a:latin typeface="Karla"/>
              </a:rPr>
              <a:t>Rezultat</a:t>
            </a:r>
            <a:r>
              <a:rPr lang="ro-RO" sz="1900" dirty="0">
                <a:latin typeface="Karla"/>
              </a:rPr>
              <a:t>ele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învățării</a:t>
            </a:r>
            <a:r>
              <a:rPr lang="en-US" sz="1900" dirty="0">
                <a:latin typeface="Karla"/>
              </a:rPr>
              <a:t>”, a </a:t>
            </a:r>
            <a:r>
              <a:rPr lang="en-US" sz="1900" dirty="0" err="1">
                <a:latin typeface="Karla"/>
              </a:rPr>
              <a:t>fost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prezentat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și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discutat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pe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baza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rezultatelor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sondajului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și</a:t>
            </a:r>
            <a:r>
              <a:rPr lang="en-US" sz="1900" dirty="0">
                <a:latin typeface="Karla"/>
              </a:rPr>
              <a:t> a </a:t>
            </a:r>
            <a:r>
              <a:rPr lang="en-US" sz="1900" dirty="0" err="1">
                <a:latin typeface="Karla"/>
              </a:rPr>
              <a:t>cercetărilor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desfășurate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în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primul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semestru</a:t>
            </a:r>
            <a:r>
              <a:rPr lang="en-US" sz="1900" dirty="0">
                <a:latin typeface="Karla"/>
              </a:rPr>
              <a:t>. </a:t>
            </a:r>
            <a:r>
              <a:rPr lang="en-US" sz="1900" dirty="0" err="1">
                <a:latin typeface="Karla"/>
              </a:rPr>
              <a:t>Ședința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virtuală</a:t>
            </a:r>
            <a:r>
              <a:rPr lang="en-US" sz="1900" dirty="0">
                <a:latin typeface="Karla"/>
              </a:rPr>
              <a:t> a </a:t>
            </a:r>
            <a:r>
              <a:rPr lang="en-US" sz="1900" dirty="0" err="1">
                <a:latin typeface="Karla"/>
              </a:rPr>
              <a:t>avut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loc</a:t>
            </a:r>
            <a:r>
              <a:rPr lang="en-US" sz="1900" dirty="0">
                <a:latin typeface="Karla"/>
              </a:rPr>
              <a:t> cu </a:t>
            </a:r>
            <a:r>
              <a:rPr lang="en-US" sz="1900" dirty="0" err="1">
                <a:latin typeface="Karla"/>
              </a:rPr>
              <a:t>succes</a:t>
            </a:r>
            <a:r>
              <a:rPr lang="en-US" sz="1900" dirty="0">
                <a:latin typeface="Karla"/>
              </a:rPr>
              <a:t>, </a:t>
            </a:r>
            <a:r>
              <a:rPr lang="en-US" sz="1900" dirty="0" err="1">
                <a:latin typeface="Karla"/>
              </a:rPr>
              <a:t>iar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planul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semestrului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următor</a:t>
            </a:r>
            <a:r>
              <a:rPr lang="en-US" sz="1900" dirty="0">
                <a:latin typeface="Karla"/>
              </a:rPr>
              <a:t> a </a:t>
            </a:r>
            <a:r>
              <a:rPr lang="en-US" sz="1900" dirty="0" err="1">
                <a:latin typeface="Karla"/>
              </a:rPr>
              <a:t>fost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introdus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și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discutat</a:t>
            </a:r>
            <a:r>
              <a:rPr lang="en-US" sz="1900" dirty="0">
                <a:latin typeface="Karla"/>
              </a:rPr>
              <a:t> cu </a:t>
            </a:r>
            <a:r>
              <a:rPr lang="en-US" sz="1900" dirty="0" err="1">
                <a:latin typeface="Karla"/>
              </a:rPr>
              <a:t>toți</a:t>
            </a:r>
            <a:r>
              <a:rPr lang="en-US" sz="1900" dirty="0">
                <a:latin typeface="Karla"/>
              </a:rPr>
              <a:t> </a:t>
            </a:r>
            <a:r>
              <a:rPr lang="en-US" sz="1900" dirty="0" err="1">
                <a:latin typeface="Karla"/>
              </a:rPr>
              <a:t>partenerii</a:t>
            </a:r>
            <a:r>
              <a:rPr lang="en-US" sz="1900" dirty="0">
                <a:latin typeface="Karla"/>
              </a:rPr>
              <a:t>.</a:t>
            </a:r>
            <a:endParaRPr lang="LID4096" sz="1900" dirty="0"/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x-none" sz="1900" dirty="0">
              <a:latin typeface="Karla" panose="020B0604020202020204" charset="0"/>
            </a:endParaRPr>
          </a:p>
        </p:txBody>
      </p:sp>
      <p:pic>
        <p:nvPicPr>
          <p:cNvPr id="7" name="Picture 6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C20F9AA0-CEF2-431A-9FAF-CEA8FB04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09" y="869457"/>
            <a:ext cx="4797354" cy="2590570"/>
          </a:xfrm>
          <a:prstGeom prst="rect">
            <a:avLst/>
          </a:prstGeom>
        </p:spPr>
      </p:pic>
      <p:pic>
        <p:nvPicPr>
          <p:cNvPr id="9" name="Picture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5346881-4F8C-4542-8A64-93A2CF036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433" y="4909033"/>
            <a:ext cx="2513506" cy="1137361"/>
          </a:xfrm>
          <a:prstGeom prst="rect">
            <a:avLst/>
          </a:prstGeom>
        </p:spPr>
      </p:pic>
      <p:pic>
        <p:nvPicPr>
          <p:cNvPr id="5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17D6562A-E61E-453A-8AD1-37AE74440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412" y="4696411"/>
            <a:ext cx="2183079" cy="15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3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A78109-B2CD-42BE-B1D7-A72C0D67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FFFFFF"/>
                </a:solidFill>
              </a:rPr>
              <a:t>Rezultat</a:t>
            </a:r>
            <a:r>
              <a:rPr lang="ro-RO" b="1" dirty="0">
                <a:solidFill>
                  <a:srgbClr val="FFFFFF"/>
                </a:solidFill>
              </a:rPr>
              <a:t>ele</a:t>
            </a: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err="1">
                <a:solidFill>
                  <a:srgbClr val="FFFFFF"/>
                </a:solidFill>
              </a:rPr>
              <a:t>semestrului</a:t>
            </a:r>
            <a:r>
              <a:rPr lang="en-GB" b="1" dirty="0">
                <a:solidFill>
                  <a:srgbClr val="FFFFFF"/>
                </a:solidFill>
              </a:rPr>
              <a:t> II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32380-D419-4FA7-8E61-D46C54388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ro-RO" sz="2400" dirty="0"/>
              <a:t>Rezultatele celui de-al</a:t>
            </a:r>
            <a:r>
              <a:rPr lang="en-GB" sz="2400" dirty="0"/>
              <a:t> </a:t>
            </a:r>
            <a:r>
              <a:rPr lang="en-GB" sz="2400" dirty="0" err="1"/>
              <a:t>doilea</a:t>
            </a:r>
            <a:r>
              <a:rPr lang="en-GB" sz="2400" dirty="0"/>
              <a:t> </a:t>
            </a:r>
            <a:r>
              <a:rPr lang="en-GB" sz="2400" dirty="0" err="1"/>
              <a:t>semestru</a:t>
            </a:r>
            <a:r>
              <a:rPr lang="en-GB" sz="2400" dirty="0"/>
              <a:t> al </a:t>
            </a:r>
            <a:r>
              <a:rPr lang="en-GB" sz="2400" dirty="0" err="1"/>
              <a:t>proiectului</a:t>
            </a:r>
            <a:r>
              <a:rPr lang="en-GB" sz="2400" dirty="0"/>
              <a:t> </a:t>
            </a:r>
            <a:r>
              <a:rPr lang="en-GB" sz="2400" dirty="0" err="1"/>
              <a:t>Machina</a:t>
            </a:r>
            <a:r>
              <a:rPr lang="en-GB" sz="2400" dirty="0"/>
              <a:t> s</a:t>
            </a:r>
            <a:r>
              <a:rPr lang="ro-RO" sz="2400" dirty="0"/>
              <a:t>unt</a:t>
            </a:r>
            <a:r>
              <a:rPr lang="en-GB" sz="2400" dirty="0"/>
              <a:t>:</a:t>
            </a:r>
          </a:p>
          <a:p>
            <a:pPr marL="1168400" indent="0" algn="just"/>
            <a:r>
              <a:rPr lang="en-GB" sz="2400" dirty="0" err="1"/>
              <a:t>Raport</a:t>
            </a:r>
            <a:r>
              <a:rPr lang="en-GB" sz="2400" dirty="0"/>
              <a:t> care </a:t>
            </a:r>
            <a:r>
              <a:rPr lang="en-GB" sz="2400" dirty="0" err="1"/>
              <a:t>prezintă</a:t>
            </a:r>
            <a:r>
              <a:rPr lang="en-GB" sz="2400" dirty="0"/>
              <a:t> </a:t>
            </a:r>
            <a:r>
              <a:rPr lang="en-GB" sz="2400" dirty="0" err="1"/>
              <a:t>gruparea</a:t>
            </a:r>
            <a:r>
              <a:rPr lang="en-GB" sz="2400" dirty="0"/>
              <a:t> </a:t>
            </a:r>
            <a:r>
              <a:rPr lang="en-GB" sz="2400" dirty="0" err="1"/>
              <a:t>rezultatelor</a:t>
            </a:r>
            <a:r>
              <a:rPr lang="en-GB" sz="2400" dirty="0"/>
              <a:t> </a:t>
            </a:r>
            <a:r>
              <a:rPr lang="en-GB" sz="2400" dirty="0" err="1"/>
              <a:t>învățării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unități</a:t>
            </a:r>
            <a:r>
              <a:rPr lang="en-GB" sz="2400" dirty="0"/>
              <a:t> de </a:t>
            </a:r>
            <a:r>
              <a:rPr lang="en-GB" sz="2400" dirty="0" err="1"/>
              <a:t>învățare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specificațiile</a:t>
            </a:r>
            <a:r>
              <a:rPr lang="en-GB" sz="2400" dirty="0"/>
              <a:t> </a:t>
            </a:r>
            <a:r>
              <a:rPr lang="en-GB" sz="2400" dirty="0" err="1"/>
              <a:t>fiecărei</a:t>
            </a:r>
            <a:r>
              <a:rPr lang="en-GB" sz="2400" dirty="0"/>
              <a:t> </a:t>
            </a:r>
            <a:r>
              <a:rPr lang="en-GB" sz="2400" dirty="0" err="1"/>
              <a:t>unități</a:t>
            </a:r>
            <a:r>
              <a:rPr lang="en-GB" sz="2400" dirty="0"/>
              <a:t>.</a:t>
            </a:r>
          </a:p>
          <a:p>
            <a:pPr marL="1168400" indent="0" algn="just"/>
            <a:r>
              <a:rPr lang="en-GB" sz="2400" dirty="0" err="1"/>
              <a:t>Resursele</a:t>
            </a:r>
            <a:r>
              <a:rPr lang="en-GB" sz="2400" dirty="0"/>
              <a:t> </a:t>
            </a:r>
            <a:r>
              <a:rPr lang="en-GB" sz="2400" dirty="0" err="1"/>
              <a:t>educaționale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fiecare</a:t>
            </a:r>
            <a:r>
              <a:rPr lang="en-GB" sz="2400" dirty="0"/>
              <a:t> </a:t>
            </a:r>
            <a:r>
              <a:rPr lang="en-GB" sz="2400" dirty="0" err="1"/>
              <a:t>dintre</a:t>
            </a:r>
            <a:r>
              <a:rPr lang="en-GB" sz="2400" dirty="0"/>
              <a:t> </a:t>
            </a:r>
            <a:r>
              <a:rPr lang="en-GB" sz="2400" dirty="0" err="1"/>
              <a:t>unitățile</a:t>
            </a:r>
            <a:r>
              <a:rPr lang="en-GB" sz="2400" dirty="0"/>
              <a:t> de </a:t>
            </a:r>
            <a:r>
              <a:rPr lang="en-GB" sz="2400" dirty="0" err="1"/>
              <a:t>învățare</a:t>
            </a:r>
            <a:r>
              <a:rPr lang="en-GB" sz="2400" dirty="0"/>
              <a:t> definite, care </a:t>
            </a:r>
            <a:r>
              <a:rPr lang="en-GB" sz="2400" dirty="0" err="1"/>
              <a:t>includ</a:t>
            </a:r>
            <a:r>
              <a:rPr lang="en-GB" sz="2400" dirty="0"/>
              <a:t> </a:t>
            </a:r>
            <a:r>
              <a:rPr lang="en-GB" sz="2400" dirty="0" err="1"/>
              <a:t>diapozitive</a:t>
            </a:r>
            <a:r>
              <a:rPr lang="en-GB" sz="2400" dirty="0"/>
              <a:t>, </a:t>
            </a:r>
            <a:r>
              <a:rPr lang="en-GB" sz="2400" dirty="0" err="1"/>
              <a:t>fișier</a:t>
            </a:r>
            <a:r>
              <a:rPr lang="en-GB" sz="2400" dirty="0"/>
              <a:t> </a:t>
            </a:r>
            <a:r>
              <a:rPr lang="ro-RO" sz="2400" dirty="0"/>
              <a:t>cu</a:t>
            </a:r>
            <a:r>
              <a:rPr lang="en-GB" sz="2400" dirty="0"/>
              <a:t> note de curs, </a:t>
            </a:r>
            <a:r>
              <a:rPr lang="en-GB" sz="2400" dirty="0" err="1"/>
              <a:t>exerciții</a:t>
            </a:r>
            <a:r>
              <a:rPr lang="en-GB" sz="2400" dirty="0"/>
              <a:t>, </a:t>
            </a:r>
            <a:r>
              <a:rPr lang="ro-RO" sz="2400" dirty="0"/>
              <a:t>studii de </a:t>
            </a:r>
            <a:r>
              <a:rPr lang="en-GB" sz="2400" dirty="0" err="1"/>
              <a:t>caz</a:t>
            </a:r>
            <a:r>
              <a:rPr lang="ro-RO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Întrebări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răspunsuri</a:t>
            </a:r>
            <a:r>
              <a:rPr lang="en-GB" sz="2400" dirty="0"/>
              <a:t>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 err="1"/>
              <a:t>Următoarea</a:t>
            </a:r>
            <a:r>
              <a:rPr lang="en-GB" sz="2400" dirty="0"/>
              <a:t> </a:t>
            </a:r>
            <a:r>
              <a:rPr lang="en-GB" sz="2400" dirty="0" err="1"/>
              <a:t>întâlnire</a:t>
            </a:r>
            <a:r>
              <a:rPr lang="en-GB" sz="2400" dirty="0"/>
              <a:t> a </a:t>
            </a:r>
            <a:r>
              <a:rPr lang="en-GB" sz="2400" dirty="0" err="1"/>
              <a:t>partenerilor</a:t>
            </a:r>
            <a:r>
              <a:rPr lang="en-GB" sz="2400" dirty="0"/>
              <a:t> </a:t>
            </a:r>
            <a:r>
              <a:rPr lang="en-GB" sz="2400" dirty="0" err="1"/>
              <a:t>va</a:t>
            </a:r>
            <a:r>
              <a:rPr lang="en-GB" sz="2400" dirty="0"/>
              <a:t> </a:t>
            </a:r>
            <a:r>
              <a:rPr lang="en-GB" sz="2400" dirty="0" err="1"/>
              <a:t>avea</a:t>
            </a:r>
            <a:r>
              <a:rPr lang="en-GB" sz="2400" dirty="0"/>
              <a:t> </a:t>
            </a:r>
            <a:r>
              <a:rPr lang="en-GB" sz="2400" dirty="0" err="1"/>
              <a:t>loc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octombrie</a:t>
            </a:r>
            <a:r>
              <a:rPr lang="en-GB" sz="2400" dirty="0"/>
              <a:t> 2021, la </a:t>
            </a:r>
            <a:r>
              <a:rPr lang="en-GB" sz="2400" dirty="0" err="1"/>
              <a:t>Atena</a:t>
            </a:r>
            <a:r>
              <a:rPr lang="en-GB" sz="2400" dirty="0"/>
              <a:t>, </a:t>
            </a:r>
            <a:r>
              <a:rPr lang="en-GB" sz="2400" dirty="0" err="1"/>
              <a:t>Grecia</a:t>
            </a:r>
            <a:r>
              <a:rPr lang="en-GB" sz="2400" dirty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43572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269" y="188594"/>
            <a:ext cx="10736811" cy="1325563"/>
          </a:xfrm>
        </p:spPr>
        <p:txBody>
          <a:bodyPr/>
          <a:lstStyle/>
          <a:p>
            <a:r>
              <a:rPr lang="en-US" dirty="0" err="1"/>
              <a:t>Principalele</a:t>
            </a:r>
            <a:r>
              <a:rPr lang="en-US" dirty="0"/>
              <a:t> </a:t>
            </a:r>
            <a:r>
              <a:rPr lang="en-US" dirty="0" err="1"/>
              <a:t>sarcini</a:t>
            </a:r>
            <a:r>
              <a:rPr lang="en-US" dirty="0"/>
              <a:t> </a:t>
            </a:r>
            <a:r>
              <a:rPr lang="en-US" dirty="0" err="1"/>
              <a:t>viitoare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semestrul</a:t>
            </a:r>
            <a:r>
              <a:rPr lang="en-US" dirty="0"/>
              <a:t> </a:t>
            </a:r>
            <a:r>
              <a:rPr lang="en-US" dirty="0" smtClean="0"/>
              <a:t>3</a:t>
            </a:r>
            <a:endParaRPr lang="de-DE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91949486"/>
              </p:ext>
            </p:extLst>
          </p:nvPr>
        </p:nvGraphicFramePr>
        <p:xfrm>
          <a:off x="299720" y="1686877"/>
          <a:ext cx="10652760" cy="4238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0535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269" y="208914"/>
            <a:ext cx="10746971" cy="1325563"/>
          </a:xfrm>
        </p:spPr>
        <p:txBody>
          <a:bodyPr/>
          <a:lstStyle/>
          <a:p>
            <a:r>
              <a:rPr lang="en-US" dirty="0" err="1"/>
              <a:t>Principalele</a:t>
            </a:r>
            <a:r>
              <a:rPr lang="en-US" dirty="0"/>
              <a:t> </a:t>
            </a:r>
            <a:r>
              <a:rPr lang="en-US" dirty="0" err="1"/>
              <a:t>sarcini</a:t>
            </a:r>
            <a:r>
              <a:rPr lang="en-US" dirty="0"/>
              <a:t> </a:t>
            </a:r>
            <a:r>
              <a:rPr lang="en-US" dirty="0" err="1"/>
              <a:t>viitoare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semestrul</a:t>
            </a:r>
            <a:r>
              <a:rPr lang="en-US" dirty="0"/>
              <a:t> 3</a:t>
            </a:r>
            <a:endParaRPr lang="de-DE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68982763"/>
              </p:ext>
            </p:extLst>
          </p:nvPr>
        </p:nvGraphicFramePr>
        <p:xfrm>
          <a:off x="299720" y="1669460"/>
          <a:ext cx="11628120" cy="4238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86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1FC65-C1A4-476A-88F8-F6234BD6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152294"/>
                </a:solidFill>
              </a:rPr>
              <a:t>Partner</a:t>
            </a:r>
            <a:r>
              <a:rPr lang="ro-RO" b="1" dirty="0" smtClean="0">
                <a:solidFill>
                  <a:srgbClr val="152294"/>
                </a:solidFill>
              </a:rPr>
              <a:t>i</a:t>
            </a:r>
            <a:endParaRPr lang="x-none" b="1" dirty="0">
              <a:solidFill>
                <a:srgbClr val="152294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0662989-C157-4B69-90B6-1569C8583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857"/>
            <a:ext cx="5257800" cy="4179699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5229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UCBL</a:t>
            </a:r>
            <a:r>
              <a:rPr lang="en-US" sz="2400" dirty="0">
                <a:solidFill>
                  <a:srgbClr val="152294"/>
                </a:solidFill>
              </a:rPr>
              <a:t> - Lyon, </a:t>
            </a:r>
            <a:r>
              <a:rPr lang="en-US" sz="2400" dirty="0" smtClean="0">
                <a:solidFill>
                  <a:srgbClr val="152294"/>
                </a:solidFill>
              </a:rPr>
              <a:t>Fran</a:t>
            </a:r>
            <a:r>
              <a:rPr lang="ro-RO" sz="2400" dirty="0" smtClean="0">
                <a:solidFill>
                  <a:srgbClr val="152294"/>
                </a:solidFill>
              </a:rPr>
              <a:t>ța</a:t>
            </a:r>
            <a:endParaRPr lang="en-US" sz="2400" dirty="0">
              <a:solidFill>
                <a:srgbClr val="152294"/>
              </a:solidFill>
            </a:endParaRPr>
          </a:p>
          <a:p>
            <a:pPr algn="l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152294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l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5229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ACADEMY</a:t>
            </a:r>
            <a:r>
              <a:rPr lang="en-US" sz="2400" dirty="0">
                <a:solidFill>
                  <a:srgbClr val="152294"/>
                </a:solidFill>
              </a:rPr>
              <a:t> - </a:t>
            </a:r>
            <a:r>
              <a:rPr lang="en-US" sz="2400" dirty="0" smtClean="0">
                <a:solidFill>
                  <a:srgbClr val="152294"/>
                </a:solidFill>
              </a:rPr>
              <a:t>Rom</a:t>
            </a:r>
            <a:r>
              <a:rPr lang="ro-RO" sz="2400" dirty="0" smtClean="0">
                <a:solidFill>
                  <a:srgbClr val="152294"/>
                </a:solidFill>
              </a:rPr>
              <a:t>a</a:t>
            </a:r>
            <a:r>
              <a:rPr lang="en-US" sz="2400" dirty="0" smtClean="0">
                <a:solidFill>
                  <a:srgbClr val="152294"/>
                </a:solidFill>
              </a:rPr>
              <a:t>, Ital</a:t>
            </a:r>
            <a:r>
              <a:rPr lang="ro-RO" sz="2400" dirty="0" smtClean="0">
                <a:solidFill>
                  <a:srgbClr val="152294"/>
                </a:solidFill>
              </a:rPr>
              <a:t>ia</a:t>
            </a:r>
            <a:endParaRPr lang="en-US" sz="2400" dirty="0">
              <a:solidFill>
                <a:srgbClr val="152294"/>
              </a:solidFill>
            </a:endParaRPr>
          </a:p>
          <a:p>
            <a:pPr algn="l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152294"/>
              </a:solidFill>
            </a:endParaRPr>
          </a:p>
          <a:p>
            <a:pPr algn="l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5229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ANC</a:t>
            </a:r>
            <a:r>
              <a:rPr lang="en-US" sz="2400" dirty="0">
                <a:solidFill>
                  <a:srgbClr val="152294"/>
                </a:solidFill>
              </a:rPr>
              <a:t> </a:t>
            </a:r>
            <a:r>
              <a:rPr lang="en-US" sz="2400" dirty="0" smtClean="0">
                <a:solidFill>
                  <a:srgbClr val="152294"/>
                </a:solidFill>
              </a:rPr>
              <a:t>– Buc</a:t>
            </a:r>
            <a:r>
              <a:rPr lang="ro-RO" sz="2400" dirty="0" err="1" smtClean="0">
                <a:solidFill>
                  <a:srgbClr val="152294"/>
                </a:solidFill>
              </a:rPr>
              <a:t>urești</a:t>
            </a:r>
            <a:r>
              <a:rPr lang="en-US" sz="2400" dirty="0" smtClean="0">
                <a:solidFill>
                  <a:srgbClr val="152294"/>
                </a:solidFill>
              </a:rPr>
              <a:t>,</a:t>
            </a:r>
            <a:r>
              <a:rPr lang="en-US" sz="2400" dirty="0">
                <a:solidFill>
                  <a:srgbClr val="152294"/>
                </a:solidFill>
              </a:rPr>
              <a:t> </a:t>
            </a:r>
            <a:r>
              <a:rPr lang="en-US" sz="2400" dirty="0" smtClean="0">
                <a:solidFill>
                  <a:srgbClr val="152294"/>
                </a:solidFill>
              </a:rPr>
              <a:t>Rom</a:t>
            </a:r>
            <a:r>
              <a:rPr lang="ro-RO" sz="2400" dirty="0" smtClean="0">
                <a:solidFill>
                  <a:srgbClr val="152294"/>
                </a:solidFill>
              </a:rPr>
              <a:t>â</a:t>
            </a:r>
            <a:r>
              <a:rPr lang="en-US" sz="2400" dirty="0" err="1" smtClean="0">
                <a:solidFill>
                  <a:srgbClr val="152294"/>
                </a:solidFill>
              </a:rPr>
              <a:t>nia</a:t>
            </a:r>
            <a:endParaRPr lang="en-US" sz="2400" dirty="0">
              <a:solidFill>
                <a:srgbClr val="152294"/>
              </a:solidFill>
            </a:endParaRPr>
          </a:p>
          <a:p>
            <a:pPr algn="l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152294"/>
              </a:solidFill>
            </a:endParaRPr>
          </a:p>
          <a:p>
            <a:pPr algn="l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5229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EXELIA</a:t>
            </a:r>
            <a:r>
              <a:rPr lang="en-US" sz="2400" dirty="0">
                <a:solidFill>
                  <a:srgbClr val="152294"/>
                </a:solidFill>
              </a:rPr>
              <a:t> - </a:t>
            </a:r>
            <a:r>
              <a:rPr lang="en-US" sz="2400" dirty="0" smtClean="0">
                <a:solidFill>
                  <a:srgbClr val="152294"/>
                </a:solidFill>
              </a:rPr>
              <a:t>At</a:t>
            </a:r>
            <a:r>
              <a:rPr lang="ro-RO" sz="2400" dirty="0" err="1" smtClean="0">
                <a:solidFill>
                  <a:srgbClr val="152294"/>
                </a:solidFill>
              </a:rPr>
              <a:t>ena</a:t>
            </a:r>
            <a:r>
              <a:rPr lang="en-US" sz="2400" dirty="0" smtClean="0">
                <a:solidFill>
                  <a:srgbClr val="152294"/>
                </a:solidFill>
              </a:rPr>
              <a:t>, </a:t>
            </a:r>
            <a:r>
              <a:rPr lang="en-US" sz="2400" dirty="0" err="1" smtClean="0">
                <a:solidFill>
                  <a:srgbClr val="152294"/>
                </a:solidFill>
              </a:rPr>
              <a:t>Gre</a:t>
            </a:r>
            <a:r>
              <a:rPr lang="ro-RO" sz="2400" dirty="0" err="1" smtClean="0">
                <a:solidFill>
                  <a:srgbClr val="152294"/>
                </a:solidFill>
              </a:rPr>
              <a:t>cia</a:t>
            </a:r>
            <a:endParaRPr lang="en-US" sz="2400" dirty="0">
              <a:solidFill>
                <a:srgbClr val="152294"/>
              </a:solidFill>
            </a:endParaRPr>
          </a:p>
          <a:p>
            <a:pPr algn="l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152294"/>
              </a:solidFill>
            </a:endParaRPr>
          </a:p>
          <a:p>
            <a:pPr algn="l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52294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L3S</a:t>
            </a:r>
            <a:r>
              <a:rPr lang="en-US" sz="2400" dirty="0">
                <a:solidFill>
                  <a:srgbClr val="152294"/>
                </a:solidFill>
              </a:rPr>
              <a:t> - </a:t>
            </a:r>
            <a:r>
              <a:rPr lang="en-US" sz="2400" dirty="0" smtClean="0">
                <a:solidFill>
                  <a:srgbClr val="152294"/>
                </a:solidFill>
              </a:rPr>
              <a:t>Han</a:t>
            </a:r>
            <a:r>
              <a:rPr lang="ro-RO" sz="2400" dirty="0" err="1" smtClean="0">
                <a:solidFill>
                  <a:srgbClr val="152294"/>
                </a:solidFill>
              </a:rPr>
              <a:t>ovra</a:t>
            </a:r>
            <a:r>
              <a:rPr lang="en-US" sz="2400" dirty="0" smtClean="0">
                <a:solidFill>
                  <a:srgbClr val="152294"/>
                </a:solidFill>
              </a:rPr>
              <a:t>, German</a:t>
            </a:r>
            <a:r>
              <a:rPr lang="ro-RO" sz="2400" dirty="0" smtClean="0">
                <a:solidFill>
                  <a:srgbClr val="152294"/>
                </a:solidFill>
              </a:rPr>
              <a:t>ia</a:t>
            </a:r>
            <a:endParaRPr lang="en-US" sz="2400" dirty="0">
              <a:solidFill>
                <a:srgbClr val="152294"/>
              </a:solidFill>
            </a:endParaRPr>
          </a:p>
          <a:p>
            <a:pPr algn="l"/>
            <a:endParaRPr lang="en-US" dirty="0">
              <a:solidFill>
                <a:srgbClr val="152294"/>
              </a:solidFill>
            </a:endParaRPr>
          </a:p>
          <a:p>
            <a:pPr algn="l"/>
            <a:endParaRPr lang="en-US" dirty="0">
              <a:solidFill>
                <a:srgbClr val="152294"/>
              </a:solidFill>
            </a:endParaRPr>
          </a:p>
          <a:p>
            <a:endParaRPr lang="x-none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CE9017-4190-4357-B569-1CFB7087A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820" y="5203594"/>
            <a:ext cx="1225342" cy="1151822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E6446E45-721F-47F3-9696-81D99AC34B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212" y="2678923"/>
            <a:ext cx="2182557" cy="432824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07C532CC-2DC0-4157-A27B-73C0EC909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1561" y="3297997"/>
            <a:ext cx="2182557" cy="906969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62A2D07-2833-431F-A2A1-88D0C10887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1561" y="4396012"/>
            <a:ext cx="2231320" cy="807582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B4DEF06-5B85-4632-A868-4CE976ADF7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8820" y="1529997"/>
            <a:ext cx="1162135" cy="8435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FE16BA-C68A-4593-8479-19789DB90D4D}"/>
              </a:ext>
            </a:extLst>
          </p:cNvPr>
          <p:cNvSpPr/>
          <p:nvPr/>
        </p:nvSpPr>
        <p:spPr>
          <a:xfrm>
            <a:off x="9337667" y="0"/>
            <a:ext cx="2880049" cy="6858000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solidFill>
              <a:srgbClr val="1522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1522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9C45-5583-41DF-8180-BCF35C86C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>
                <a:solidFill>
                  <a:srgbClr val="152294"/>
                </a:solidFill>
              </a:rPr>
              <a:t>CONTACT:</a:t>
            </a:r>
            <a:endParaRPr lang="x-none" b="1" dirty="0">
              <a:solidFill>
                <a:srgbClr val="15229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02B83-4D66-4307-8C4B-D3A80ED09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de-DE" sz="800" dirty="0">
              <a:solidFill>
                <a:srgbClr val="152294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800" dirty="0">
              <a:solidFill>
                <a:srgbClr val="152294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800" dirty="0">
              <a:solidFill>
                <a:srgbClr val="152294"/>
              </a:solidFill>
            </a:endParaRPr>
          </a:p>
          <a:p>
            <a:endParaRPr lang="de-DE" sz="2000" dirty="0">
              <a:solidFill>
                <a:srgbClr val="152294"/>
              </a:solidFill>
            </a:endParaRPr>
          </a:p>
          <a:p>
            <a:endParaRPr lang="de-DE" sz="2000" dirty="0">
              <a:solidFill>
                <a:srgbClr val="152294"/>
              </a:solidFill>
            </a:endParaRPr>
          </a:p>
          <a:p>
            <a:endParaRPr lang="de-DE" sz="2000" dirty="0">
              <a:solidFill>
                <a:srgbClr val="152294"/>
              </a:solidFill>
            </a:endParaRPr>
          </a:p>
          <a:p>
            <a:r>
              <a:rPr lang="de-DE" sz="2000" dirty="0" err="1">
                <a:solidFill>
                  <a:srgbClr val="152294"/>
                </a:solidFill>
              </a:rPr>
              <a:t>Urmăriți</a:t>
            </a:r>
            <a:r>
              <a:rPr lang="de-DE" sz="2000" dirty="0">
                <a:solidFill>
                  <a:srgbClr val="152294"/>
                </a:solidFill>
              </a:rPr>
              <a:t>-ne:</a:t>
            </a:r>
            <a:endParaRPr lang="de-DE" sz="2000" dirty="0">
              <a:solidFill>
                <a:srgbClr val="15229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6234F-B9C9-471D-B4CA-B240F0892BB9}"/>
              </a:ext>
            </a:extLst>
          </p:cNvPr>
          <p:cNvSpPr txBox="1"/>
          <p:nvPr/>
        </p:nvSpPr>
        <p:spPr>
          <a:xfrm>
            <a:off x="999643" y="5407123"/>
            <a:ext cx="9110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Sprijinul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Comisiei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Europene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pentru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producerea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acestei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publicații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nu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constituie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o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aprobare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conținutului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care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reflectă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doar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opiniile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autorilor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iar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Comisia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nu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poate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fi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trasă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la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răspundere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pentru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orice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utilizare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care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ar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putea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fi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făcută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asupra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informațiilor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conținute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152294"/>
                </a:solidFill>
                <a:ea typeface="Times New Roman" panose="02020603050405020304" pitchFamily="18" charset="0"/>
              </a:rPr>
              <a:t>aceasta</a:t>
            </a:r>
            <a:r>
              <a:rPr lang="en-GB" dirty="0">
                <a:solidFill>
                  <a:srgbClr val="152294"/>
                </a:solidFill>
                <a:ea typeface="Times New Roman" panose="02020603050405020304" pitchFamily="18" charset="0"/>
              </a:rPr>
              <a:t>.</a:t>
            </a:r>
            <a:endParaRPr lang="en-GB" dirty="0">
              <a:solidFill>
                <a:srgbClr val="152294"/>
              </a:solidFill>
              <a:ea typeface="Times New Roman" panose="02020603050405020304" pitchFamily="18" charset="0"/>
            </a:endParaRPr>
          </a:p>
        </p:txBody>
      </p:sp>
      <p:pic>
        <p:nvPicPr>
          <p:cNvPr id="10" name="Picture 9" descr="Log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64ED4E4-CD55-448F-9631-AA4BA9403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89" y="4333607"/>
            <a:ext cx="831682" cy="8316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8010C69-BC17-4CF5-8156-7917FCF45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333" y="4333607"/>
            <a:ext cx="831682" cy="831682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155C4EE-5513-408D-A9C4-D77CEECC96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579" y="4333607"/>
            <a:ext cx="831682" cy="831682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E899F0A-922E-4B46-89A7-4AD498A24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4865" y="1888415"/>
            <a:ext cx="5477636" cy="308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FCCF25-55C4-4E77-B0C2-2FA4D7559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38216" y="6139176"/>
            <a:ext cx="2770414" cy="793559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862D538-1F49-4C77-9003-086C63BB6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223" y="1895464"/>
            <a:ext cx="5477636" cy="308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C998C-2411-48A6-BE63-A43D52AFB67C}"/>
              </a:ext>
            </a:extLst>
          </p:cNvPr>
          <p:cNvSpPr txBox="1"/>
          <p:nvPr/>
        </p:nvSpPr>
        <p:spPr>
          <a:xfrm>
            <a:off x="838200" y="1825625"/>
            <a:ext cx="6409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2294"/>
                </a:solidFill>
              </a:rPr>
              <a:t>Parisa </a:t>
            </a:r>
            <a:r>
              <a:rPr lang="en-US" dirty="0" err="1">
                <a:solidFill>
                  <a:srgbClr val="152294"/>
                </a:solidFill>
              </a:rPr>
              <a:t>Ghodous</a:t>
            </a:r>
            <a:endParaRPr lang="en-US" dirty="0">
              <a:solidFill>
                <a:srgbClr val="152294"/>
              </a:solidFill>
            </a:endParaRPr>
          </a:p>
          <a:p>
            <a:pPr lvl="1"/>
            <a:r>
              <a:rPr lang="en-US" dirty="0">
                <a:solidFill>
                  <a:srgbClr val="152294"/>
                </a:solidFill>
              </a:rPr>
              <a:t>Professor</a:t>
            </a:r>
          </a:p>
          <a:p>
            <a:pPr lvl="1"/>
            <a:r>
              <a:rPr lang="en-US" dirty="0">
                <a:solidFill>
                  <a:srgbClr val="152294"/>
                </a:solidFill>
              </a:rPr>
              <a:t>SOC, LIRIS UMR 5205</a:t>
            </a:r>
          </a:p>
          <a:p>
            <a:pPr lvl="1"/>
            <a:r>
              <a:rPr lang="en-US" dirty="0">
                <a:solidFill>
                  <a:srgbClr val="152294"/>
                </a:solidFill>
              </a:rPr>
              <a:t>University of Lyon I</a:t>
            </a:r>
          </a:p>
          <a:p>
            <a:pPr lvl="1"/>
            <a:r>
              <a:rPr lang="en-US" dirty="0">
                <a:solidFill>
                  <a:srgbClr val="152294"/>
                </a:solidFill>
              </a:rPr>
              <a:t>Email: parisa.ghodous@univ-lyon1.fr</a:t>
            </a:r>
          </a:p>
        </p:txBody>
      </p:sp>
    </p:spTree>
    <p:extLst>
      <p:ext uri="{BB962C8B-B14F-4D97-AF65-F5344CB8AC3E}">
        <p14:creationId xmlns:p14="http://schemas.microsoft.com/office/powerpoint/2010/main" val="111140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C8DFF3C0-9A47-4CF8-A908-C79EE032FA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800" y="662399"/>
            <a:ext cx="5995987" cy="1494000"/>
          </a:xfrm>
        </p:spPr>
        <p:txBody>
          <a:bodyPr anchor="t">
            <a:normAutofit/>
          </a:bodyPr>
          <a:lstStyle/>
          <a:p>
            <a:r>
              <a:rPr lang="de-DE" b="1" dirty="0" err="1">
                <a:solidFill>
                  <a:schemeClr val="bg2">
                    <a:lumMod val="50000"/>
                  </a:schemeClr>
                </a:solidFill>
              </a:rPr>
              <a:t>Detalii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</a:rPr>
              <a:t>cheie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</a:rPr>
              <a:t>ale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</a:rPr>
              <a:t>proiectului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</a:rPr>
              <a:t>MACHINA</a:t>
            </a:r>
            <a:endParaRPr lang="de-DE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D1CD191E-4E38-48B5-91B0-A538EEE36C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10DAD19-A1E9-4929-B76E-E6605D2DBD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DBC290-0F34-425B-B724-341D9697AF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286001"/>
            <a:ext cx="6015897" cy="3909600"/>
          </a:xfrm>
        </p:spPr>
        <p:txBody>
          <a:bodyPr>
            <a:normAutofit/>
          </a:bodyPr>
          <a:lstStyle/>
          <a:p>
            <a:pPr marL="355600" indent="-355600">
              <a:buFont typeface="Wingdings" panose="05000000000000000000" pitchFamily="2" charset="2"/>
              <a:buChar char="§"/>
            </a:pPr>
            <a:r>
              <a:rPr lang="ro-RO" sz="2000" b="1" dirty="0" smtClean="0">
                <a:solidFill>
                  <a:schemeClr val="tx1">
                    <a:alpha val="60000"/>
                  </a:schemeClr>
                </a:solidFill>
              </a:rPr>
              <a:t>Codul proiectului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</a:rPr>
              <a:t>: </a:t>
            </a:r>
            <a:r>
              <a:rPr lang="de-DE" sz="2000" dirty="0">
                <a:solidFill>
                  <a:schemeClr val="tx1">
                    <a:alpha val="60000"/>
                  </a:schemeClr>
                </a:solidFill>
              </a:rPr>
              <a:t>2020-1-</a:t>
            </a:r>
            <a:r>
              <a:rPr lang="de-DE" sz="2000" dirty="0" err="1">
                <a:solidFill>
                  <a:schemeClr val="tx1">
                    <a:alpha val="60000"/>
                  </a:schemeClr>
                </a:solidFill>
              </a:rPr>
              <a:t>FR01</a:t>
            </a:r>
            <a:r>
              <a:rPr lang="de-DE" sz="2000" dirty="0">
                <a:solidFill>
                  <a:schemeClr val="tx1">
                    <a:alpha val="60000"/>
                  </a:schemeClr>
                </a:solidFill>
              </a:rPr>
              <a:t>-</a:t>
            </a:r>
            <a:r>
              <a:rPr lang="de-DE" sz="2000" dirty="0" err="1">
                <a:solidFill>
                  <a:schemeClr val="tx1">
                    <a:alpha val="60000"/>
                  </a:schemeClr>
                </a:solidFill>
              </a:rPr>
              <a:t>KA202</a:t>
            </a:r>
            <a:r>
              <a:rPr lang="de-DE" sz="2000" dirty="0">
                <a:solidFill>
                  <a:schemeClr val="tx1">
                    <a:alpha val="60000"/>
                  </a:schemeClr>
                </a:solidFill>
              </a:rPr>
              <a:t>-080386</a:t>
            </a:r>
            <a:endParaRPr lang="ru-RU" sz="2000" dirty="0">
              <a:solidFill>
                <a:schemeClr val="tx1">
                  <a:alpha val="60000"/>
                </a:schemeClr>
              </a:solidFill>
            </a:endParaRPr>
          </a:p>
          <a:p>
            <a:pPr marL="355600" lvl="0" indent="-355600">
              <a:buFont typeface="Wingdings" panose="05000000000000000000" pitchFamily="2" charset="2"/>
              <a:buChar char="§"/>
            </a:pPr>
            <a:r>
              <a:rPr lang="ro-RO" sz="2000" b="1" dirty="0" smtClean="0">
                <a:solidFill>
                  <a:schemeClr val="tx1">
                    <a:alpha val="60000"/>
                  </a:schemeClr>
                </a:solidFill>
              </a:rPr>
              <a:t>Durata</a:t>
            </a:r>
            <a:r>
              <a:rPr lang="en-US" sz="2000" b="1" dirty="0" smtClean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ro-RO" sz="2000" b="1" dirty="0" smtClean="0">
                <a:solidFill>
                  <a:schemeClr val="tx1">
                    <a:alpha val="60000"/>
                  </a:schemeClr>
                </a:solidFill>
              </a:rPr>
              <a:t>proiectului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28 months</a:t>
            </a:r>
            <a:endParaRPr lang="en-US" sz="2000" b="1" dirty="0">
              <a:solidFill>
                <a:schemeClr val="tx1">
                  <a:alpha val="60000"/>
                </a:schemeClr>
              </a:solidFill>
            </a:endParaRPr>
          </a:p>
          <a:p>
            <a:pPr marL="995363" lvl="0" indent="-457200">
              <a:buFont typeface="Courier New" panose="02070309020205020404" pitchFamily="49" charset="0"/>
              <a:buChar char="o"/>
            </a:pPr>
            <a:r>
              <a:rPr lang="ro-RO" sz="2000" b="1" dirty="0">
                <a:solidFill>
                  <a:schemeClr val="tx1">
                    <a:alpha val="60000"/>
                  </a:schemeClr>
                </a:solidFill>
              </a:rPr>
              <a:t>D</a:t>
            </a:r>
            <a:r>
              <a:rPr lang="en-US" sz="2000" b="1" dirty="0" smtClean="0">
                <a:solidFill>
                  <a:schemeClr val="tx1">
                    <a:alpha val="60000"/>
                  </a:schemeClr>
                </a:solidFill>
              </a:rPr>
              <a:t>at</a:t>
            </a:r>
            <a:r>
              <a:rPr lang="ro-RO" sz="2000" b="1" dirty="0" smtClean="0">
                <a:solidFill>
                  <a:schemeClr val="tx1">
                    <a:alpha val="60000"/>
                  </a:schemeClr>
                </a:solidFill>
              </a:rPr>
              <a:t>ă început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01 </a:t>
            </a:r>
            <a:r>
              <a:rPr lang="en-US" sz="2000" dirty="0" err="1" smtClean="0">
                <a:solidFill>
                  <a:schemeClr val="tx1">
                    <a:alpha val="60000"/>
                  </a:schemeClr>
                </a:solidFill>
              </a:rPr>
              <a:t>Septembr</a:t>
            </a:r>
            <a:r>
              <a:rPr lang="ro-RO" sz="2000" dirty="0" smtClean="0">
                <a:solidFill>
                  <a:schemeClr val="tx1">
                    <a:alpha val="60000"/>
                  </a:schemeClr>
                </a:solidFill>
              </a:rPr>
              <a:t>ie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2020</a:t>
            </a:r>
            <a:endParaRPr lang="ru-RU" sz="2000" dirty="0">
              <a:solidFill>
                <a:schemeClr val="tx1">
                  <a:alpha val="60000"/>
                </a:schemeClr>
              </a:solidFill>
            </a:endParaRPr>
          </a:p>
          <a:p>
            <a:pPr marL="995363" lvl="0" indent="-457200">
              <a:buFont typeface="Courier New" panose="02070309020205020404" pitchFamily="49" charset="0"/>
              <a:buChar char="o"/>
            </a:pPr>
            <a:r>
              <a:rPr lang="ro-RO" sz="2000" b="1" dirty="0">
                <a:solidFill>
                  <a:schemeClr val="tx1">
                    <a:alpha val="60000"/>
                  </a:schemeClr>
                </a:solidFill>
              </a:rPr>
              <a:t>D</a:t>
            </a: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at</a:t>
            </a:r>
            <a:r>
              <a:rPr lang="ro-RO" sz="2000" b="1" dirty="0">
                <a:solidFill>
                  <a:schemeClr val="tx1">
                    <a:alpha val="60000"/>
                  </a:schemeClr>
                </a:solidFill>
              </a:rPr>
              <a:t>ă</a:t>
            </a:r>
            <a:r>
              <a:rPr lang="en-US" sz="2000" b="1" dirty="0" smtClean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ro-RO" sz="2000" b="1" dirty="0" smtClean="0">
                <a:solidFill>
                  <a:schemeClr val="tx1">
                    <a:alpha val="60000"/>
                  </a:schemeClr>
                </a:solidFill>
              </a:rPr>
              <a:t>final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31 </a:t>
            </a:r>
            <a:r>
              <a:rPr lang="en-US" sz="2000" dirty="0" err="1" smtClean="0">
                <a:solidFill>
                  <a:schemeClr val="tx1">
                    <a:alpha val="60000"/>
                  </a:schemeClr>
                </a:solidFill>
              </a:rPr>
              <a:t>Decembr</a:t>
            </a:r>
            <a:r>
              <a:rPr lang="ro-RO" sz="2000" dirty="0" smtClean="0">
                <a:solidFill>
                  <a:schemeClr val="tx1">
                    <a:alpha val="60000"/>
                  </a:schemeClr>
                </a:solidFill>
              </a:rPr>
              <a:t>ie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2022</a:t>
            </a:r>
            <a:endParaRPr lang="ru-RU" sz="2000" dirty="0">
              <a:solidFill>
                <a:schemeClr val="tx1">
                  <a:alpha val="60000"/>
                </a:schemeClr>
              </a:solidFill>
            </a:endParaRPr>
          </a:p>
          <a:p>
            <a:pPr marL="355600" lvl="0" indent="-355600">
              <a:buFont typeface="Wingdings" panose="05000000000000000000" pitchFamily="2" charset="2"/>
              <a:buChar char="§"/>
            </a:pPr>
            <a:r>
              <a:rPr lang="en-US" sz="2000" b="1" dirty="0" err="1" smtClean="0">
                <a:solidFill>
                  <a:schemeClr val="tx1">
                    <a:alpha val="60000"/>
                  </a:schemeClr>
                </a:solidFill>
              </a:rPr>
              <a:t>Buget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alpha val="60000"/>
                  </a:schemeClr>
                </a:solidFill>
              </a:rPr>
              <a:t>300K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 €</a:t>
            </a:r>
            <a:endParaRPr lang="ru-RU" sz="2000" dirty="0">
              <a:solidFill>
                <a:schemeClr val="tx1">
                  <a:alpha val="60000"/>
                </a:schemeClr>
              </a:solidFill>
            </a:endParaRPr>
          </a:p>
          <a:p>
            <a:pPr marL="355600" lvl="0" indent="-355600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>
                    <a:alpha val="60000"/>
                  </a:schemeClr>
                </a:solidFill>
              </a:rPr>
              <a:t>Program</a:t>
            </a:r>
            <a:r>
              <a:rPr lang="ro-RO" sz="2000" b="1" dirty="0" smtClean="0">
                <a:solidFill>
                  <a:schemeClr val="tx1">
                    <a:alpha val="60000"/>
                  </a:schemeClr>
                </a:solidFill>
              </a:rPr>
              <a:t> de finanțare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ERASMUS+</a:t>
            </a:r>
            <a:endParaRPr lang="ru-RU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de-DE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8C550D3F-B036-49A9-AC97-CC9F9631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071" y="1138518"/>
            <a:ext cx="2571890" cy="2153958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2358D42-A449-434A-9547-12A1554F0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145" y="3953435"/>
            <a:ext cx="2699816" cy="22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0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C18FE-018E-4CA0-950B-D278A501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de-DE" sz="5400" b="1" dirty="0" err="1">
                <a:solidFill>
                  <a:srgbClr val="152294"/>
                </a:solidFill>
              </a:rPr>
              <a:t>Obiectivele</a:t>
            </a:r>
            <a:r>
              <a:rPr lang="de-DE" sz="5400" b="1" dirty="0">
                <a:solidFill>
                  <a:srgbClr val="152294"/>
                </a:solidFill>
              </a:rPr>
              <a:t> </a:t>
            </a:r>
            <a:r>
              <a:rPr lang="de-DE" sz="5400" b="1" dirty="0" err="1">
                <a:solidFill>
                  <a:srgbClr val="152294"/>
                </a:solidFill>
              </a:rPr>
              <a:t>proiectului</a:t>
            </a:r>
            <a:r>
              <a:rPr lang="de-DE" sz="5400" b="1" dirty="0">
                <a:solidFill>
                  <a:srgbClr val="152294"/>
                </a:solidFill>
              </a:rPr>
              <a:t> </a:t>
            </a:r>
            <a:r>
              <a:rPr lang="de-DE" sz="5400" b="1" dirty="0" err="1">
                <a:solidFill>
                  <a:srgbClr val="152294"/>
                </a:solidFill>
              </a:rPr>
              <a:t>MACHINA</a:t>
            </a:r>
            <a:endParaRPr lang="x-none" sz="5400" b="1" dirty="0">
              <a:solidFill>
                <a:srgbClr val="15229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DF14-0F4B-454A-86B9-14704C943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pPr marL="355600" lvl="0" indent="-3556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Proiectarea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unui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curriculum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comun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VET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ML,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împuternici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lucrătorii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TIC cu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competențe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tehnice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non-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tehnice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meta (soft)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căutate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55600" lvl="0" indent="-3556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Introducerea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metodelor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flexibile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furnizare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formării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resurse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pedagogice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inovatoare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acces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deschis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sprijini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furnizarea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VET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achiziția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competențe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domeniul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ML.</a:t>
            </a:r>
          </a:p>
          <a:p>
            <a:pPr marL="355600" lvl="0" indent="-3556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Încurajarea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recunoașterii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integrării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cerințelor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privind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abilitățile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ML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cadrele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competență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sectoriale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schemele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certificare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55600" lvl="0" indent="-3556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Îmbunătățirea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inteligenței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pieței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forței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muncă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competențelor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ML la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nivelul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55600" lvl="0" indent="-3556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Proiectul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început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septembrie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încheia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decembrie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  <a:r>
              <a:rPr lang="en-GB" sz="2000" dirty="0" smtClean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rgbClr val="15229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039A9AAE-39C9-483C-8945-8CC9C3BB8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9" r="2501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30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25EF6-5F08-4B29-B1C6-AE95C7A02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152294"/>
                </a:solidFill>
              </a:rPr>
              <a:t>Grupul</a:t>
            </a:r>
            <a:r>
              <a:rPr lang="en-US" b="1" dirty="0">
                <a:solidFill>
                  <a:srgbClr val="152294"/>
                </a:solidFill>
              </a:rPr>
              <a:t> </a:t>
            </a:r>
            <a:r>
              <a:rPr lang="en-US" b="1" dirty="0" err="1">
                <a:solidFill>
                  <a:srgbClr val="152294"/>
                </a:solidFill>
              </a:rPr>
              <a:t>țintă</a:t>
            </a:r>
            <a:r>
              <a:rPr lang="en-US" b="1" dirty="0">
                <a:solidFill>
                  <a:srgbClr val="15229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15229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x-none" b="1" dirty="0">
              <a:solidFill>
                <a:srgbClr val="15229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90762-EB14-4B68-8A0F-1BD118B68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34" y="2270235"/>
            <a:ext cx="5754189" cy="3462228"/>
          </a:xfrm>
        </p:spPr>
        <p:txBody>
          <a:bodyPr>
            <a:normAutofit/>
          </a:bodyPr>
          <a:lstStyle/>
          <a:p>
            <a:pPr lvl="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Furnizori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educație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formare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Lucrătorii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TIC care au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nevoie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C-VET.</a:t>
            </a:r>
          </a:p>
          <a:p>
            <a:pPr lvl="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Studenți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I-VET.</a:t>
            </a:r>
          </a:p>
          <a:p>
            <a:pPr lvl="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Reprezentanții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sectorului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partenerii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sociali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Autoritățile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publice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educație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acreditare</a:t>
            </a:r>
            <a:r>
              <a:rPr lang="en-GB" sz="2000" dirty="0">
                <a:solidFill>
                  <a:srgbClr val="15229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rgbClr val="15229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indoor, person, blue, hand&#10;&#10;Description automatically generated">
            <a:extLst>
              <a:ext uri="{FF2B5EF4-FFF2-40B4-BE49-F238E27FC236}">
                <a16:creationId xmlns:a16="http://schemas.microsoft.com/office/drawing/2014/main" id="{98D7270D-ABEE-4C00-A4EE-79EFD3518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77" r="19275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9916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357D7-1BA1-4FC3-91A7-C7A2FB1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de-DE" sz="5400" b="1" dirty="0" err="1">
                <a:solidFill>
                  <a:srgbClr val="152294"/>
                </a:solidFill>
              </a:rPr>
              <a:t>Rezultate</a:t>
            </a:r>
            <a:r>
              <a:rPr lang="de-DE" sz="5400" b="1" dirty="0">
                <a:solidFill>
                  <a:srgbClr val="152294"/>
                </a:solidFill>
              </a:rPr>
              <a:t> </a:t>
            </a:r>
            <a:r>
              <a:rPr lang="de-DE" sz="5400" b="1" dirty="0" err="1">
                <a:solidFill>
                  <a:srgbClr val="152294"/>
                </a:solidFill>
              </a:rPr>
              <a:t>principale</a:t>
            </a:r>
            <a:endParaRPr lang="x-none" sz="5400" b="1" dirty="0">
              <a:solidFill>
                <a:srgbClr val="15229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6696"/>
            <a:ext cx="10515600" cy="43513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GB" sz="2000" b="1" i="1" dirty="0" err="1">
                <a:solidFill>
                  <a:srgbClr val="152294"/>
                </a:solidFill>
              </a:rPr>
              <a:t>O1</a:t>
            </a:r>
            <a:r>
              <a:rPr lang="en-GB" sz="2000" b="1" i="1" dirty="0">
                <a:solidFill>
                  <a:srgbClr val="152294"/>
                </a:solidFill>
              </a:rPr>
              <a:t>: </a:t>
            </a:r>
            <a:r>
              <a:rPr lang="en-GB" sz="2000" b="1" i="1" dirty="0" err="1">
                <a:solidFill>
                  <a:srgbClr val="152294"/>
                </a:solidFill>
              </a:rPr>
              <a:t>Rezultatele</a:t>
            </a:r>
            <a:r>
              <a:rPr lang="en-GB" sz="2000" b="1" i="1" dirty="0">
                <a:solidFill>
                  <a:srgbClr val="152294"/>
                </a:solidFill>
              </a:rPr>
              <a:t> </a:t>
            </a:r>
            <a:r>
              <a:rPr lang="en-GB" sz="2000" b="1" i="1" dirty="0" err="1">
                <a:solidFill>
                  <a:srgbClr val="152294"/>
                </a:solidFill>
              </a:rPr>
              <a:t>învățării</a:t>
            </a:r>
            <a:r>
              <a:rPr lang="en-GB" sz="2000" b="1" i="1" dirty="0">
                <a:solidFill>
                  <a:srgbClr val="152294"/>
                </a:solidFill>
              </a:rPr>
              <a:t> </a:t>
            </a:r>
            <a:r>
              <a:rPr lang="en-GB" sz="2000" b="1" i="1" dirty="0" err="1">
                <a:solidFill>
                  <a:srgbClr val="152294"/>
                </a:solidFill>
              </a:rPr>
              <a:t>pentru</a:t>
            </a:r>
            <a:r>
              <a:rPr lang="en-GB" sz="2000" b="1" i="1" dirty="0">
                <a:solidFill>
                  <a:srgbClr val="152294"/>
                </a:solidFill>
              </a:rPr>
              <a:t> </a:t>
            </a:r>
            <a:r>
              <a:rPr lang="en-GB" sz="2000" b="1" i="1" dirty="0" err="1">
                <a:solidFill>
                  <a:srgbClr val="152294"/>
                </a:solidFill>
              </a:rPr>
              <a:t>învățarea</a:t>
            </a:r>
            <a:r>
              <a:rPr lang="en-GB" sz="2000" b="1" i="1" dirty="0">
                <a:solidFill>
                  <a:srgbClr val="152294"/>
                </a:solidFill>
              </a:rPr>
              <a:t> </a:t>
            </a:r>
            <a:r>
              <a:rPr lang="en-GB" sz="2000" b="1" i="1" dirty="0" err="1">
                <a:solidFill>
                  <a:srgbClr val="152294"/>
                </a:solidFill>
              </a:rPr>
              <a:t>automată</a:t>
            </a:r>
            <a:r>
              <a:rPr lang="en-GB" sz="2000" b="1" i="1" dirty="0">
                <a:solidFill>
                  <a:srgbClr val="152294"/>
                </a:solidFill>
              </a:rPr>
              <a:t> (ML).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2000" b="1" i="1" dirty="0" err="1">
                <a:solidFill>
                  <a:srgbClr val="152294"/>
                </a:solidFill>
              </a:rPr>
              <a:t>O2</a:t>
            </a:r>
            <a:r>
              <a:rPr lang="en-GB" sz="2000" b="1" i="1" dirty="0">
                <a:solidFill>
                  <a:srgbClr val="152294"/>
                </a:solidFill>
              </a:rPr>
              <a:t>: </a:t>
            </a:r>
            <a:r>
              <a:rPr lang="en-GB" sz="2000" b="1" i="1" dirty="0" err="1">
                <a:solidFill>
                  <a:srgbClr val="152294"/>
                </a:solidFill>
              </a:rPr>
              <a:t>Structura</a:t>
            </a:r>
            <a:r>
              <a:rPr lang="en-GB" sz="2000" b="1" i="1" dirty="0">
                <a:solidFill>
                  <a:srgbClr val="152294"/>
                </a:solidFill>
              </a:rPr>
              <a:t> </a:t>
            </a:r>
            <a:r>
              <a:rPr lang="en-GB" sz="2000" b="1" i="1" dirty="0" err="1">
                <a:solidFill>
                  <a:srgbClr val="152294"/>
                </a:solidFill>
              </a:rPr>
              <a:t>curriculară</a:t>
            </a:r>
            <a:r>
              <a:rPr lang="en-GB" sz="2000" b="1" i="1" dirty="0">
                <a:solidFill>
                  <a:srgbClr val="152294"/>
                </a:solidFill>
              </a:rPr>
              <a:t> </a:t>
            </a:r>
            <a:r>
              <a:rPr lang="en-GB" sz="2000" b="1" i="1" dirty="0" err="1">
                <a:solidFill>
                  <a:srgbClr val="152294"/>
                </a:solidFill>
              </a:rPr>
              <a:t>MACHINA</a:t>
            </a:r>
            <a:r>
              <a:rPr lang="en-GB" sz="2000" b="1" i="1" dirty="0">
                <a:solidFill>
                  <a:srgbClr val="152294"/>
                </a:solidFill>
              </a:rPr>
              <a:t> </a:t>
            </a:r>
            <a:r>
              <a:rPr lang="en-GB" sz="2000" b="1" i="1" dirty="0" err="1">
                <a:solidFill>
                  <a:srgbClr val="152294"/>
                </a:solidFill>
              </a:rPr>
              <a:t>și</a:t>
            </a:r>
            <a:r>
              <a:rPr lang="en-GB" sz="2000" b="1" i="1" dirty="0">
                <a:solidFill>
                  <a:srgbClr val="152294"/>
                </a:solidFill>
              </a:rPr>
              <a:t> </a:t>
            </a:r>
            <a:r>
              <a:rPr lang="en-GB" sz="2000" b="1" i="1" dirty="0" err="1">
                <a:solidFill>
                  <a:srgbClr val="152294"/>
                </a:solidFill>
              </a:rPr>
              <a:t>resurse</a:t>
            </a:r>
            <a:r>
              <a:rPr lang="en-GB" sz="2000" b="1" i="1" dirty="0">
                <a:solidFill>
                  <a:srgbClr val="152294"/>
                </a:solidFill>
              </a:rPr>
              <a:t> </a:t>
            </a:r>
            <a:r>
              <a:rPr lang="en-GB" sz="2000" b="1" i="1" dirty="0" err="1">
                <a:solidFill>
                  <a:srgbClr val="152294"/>
                </a:solidFill>
              </a:rPr>
              <a:t>educaționale</a:t>
            </a:r>
            <a:r>
              <a:rPr lang="en-GB" sz="2000" b="1" i="1" dirty="0">
                <a:solidFill>
                  <a:srgbClr val="152294"/>
                </a:solidFill>
              </a:rPr>
              <a:t> </a:t>
            </a:r>
            <a:r>
              <a:rPr lang="en-GB" sz="2000" b="1" i="1" dirty="0" err="1">
                <a:solidFill>
                  <a:srgbClr val="152294"/>
                </a:solidFill>
              </a:rPr>
              <a:t>deschise</a:t>
            </a:r>
            <a:r>
              <a:rPr lang="en-GB" sz="2000" b="1" i="1" dirty="0">
                <a:solidFill>
                  <a:srgbClr val="152294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2000" i="1" dirty="0" err="1">
                <a:solidFill>
                  <a:srgbClr val="152294"/>
                </a:solidFill>
              </a:rPr>
              <a:t>O3</a:t>
            </a:r>
            <a:r>
              <a:rPr lang="en-GB" sz="2000" i="1" dirty="0">
                <a:solidFill>
                  <a:srgbClr val="152294"/>
                </a:solidFill>
              </a:rPr>
              <a:t>: </a:t>
            </a:r>
            <a:r>
              <a:rPr lang="en-GB" sz="2000" i="1" dirty="0" err="1">
                <a:solidFill>
                  <a:srgbClr val="152294"/>
                </a:solidFill>
              </a:rPr>
              <a:t>Infrastructuri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pentru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cursuri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profesionale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deschise</a:t>
            </a:r>
            <a:r>
              <a:rPr lang="en-GB" sz="2000" i="1" dirty="0">
                <a:solidFill>
                  <a:srgbClr val="152294"/>
                </a:solidFill>
              </a:rPr>
              <a:t> online (</a:t>
            </a:r>
            <a:r>
              <a:rPr lang="en-GB" sz="2000" i="1" dirty="0" err="1">
                <a:solidFill>
                  <a:srgbClr val="152294"/>
                </a:solidFill>
              </a:rPr>
              <a:t>VOOC</a:t>
            </a:r>
            <a:r>
              <a:rPr lang="en-GB" sz="2000" i="1" dirty="0">
                <a:solidFill>
                  <a:srgbClr val="152294"/>
                </a:solidFill>
              </a:rPr>
              <a:t>).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2000" i="1" dirty="0" err="1">
                <a:solidFill>
                  <a:srgbClr val="152294"/>
                </a:solidFill>
              </a:rPr>
              <a:t>O4</a:t>
            </a:r>
            <a:r>
              <a:rPr lang="en-GB" sz="2000" i="1" dirty="0">
                <a:solidFill>
                  <a:srgbClr val="152294"/>
                </a:solidFill>
              </a:rPr>
              <a:t>: </a:t>
            </a:r>
            <a:r>
              <a:rPr lang="en-GB" sz="2000" i="1" dirty="0" err="1">
                <a:solidFill>
                  <a:srgbClr val="152294"/>
                </a:solidFill>
              </a:rPr>
              <a:t>Cadrul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pentru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recunoașterea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și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integrarea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cerințelor</a:t>
            </a:r>
            <a:r>
              <a:rPr lang="en-GB" sz="2000" i="1" dirty="0">
                <a:solidFill>
                  <a:srgbClr val="152294"/>
                </a:solidFill>
              </a:rPr>
              <a:t> de </a:t>
            </a:r>
            <a:r>
              <a:rPr lang="en-GB" sz="2000" i="1" dirty="0" err="1">
                <a:solidFill>
                  <a:srgbClr val="152294"/>
                </a:solidFill>
              </a:rPr>
              <a:t>competențe</a:t>
            </a:r>
            <a:r>
              <a:rPr lang="en-GB" sz="2000" i="1" dirty="0">
                <a:solidFill>
                  <a:srgbClr val="152294"/>
                </a:solidFill>
              </a:rPr>
              <a:t> ML </a:t>
            </a:r>
            <a:r>
              <a:rPr lang="en-GB" sz="2000" i="1" dirty="0" err="1">
                <a:solidFill>
                  <a:srgbClr val="152294"/>
                </a:solidFill>
              </a:rPr>
              <a:t>în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schemele</a:t>
            </a:r>
            <a:r>
              <a:rPr lang="en-GB" sz="2000" i="1" dirty="0">
                <a:solidFill>
                  <a:srgbClr val="152294"/>
                </a:solidFill>
              </a:rPr>
              <a:t> de </a:t>
            </a:r>
            <a:r>
              <a:rPr lang="en-GB" sz="2000" i="1" dirty="0" err="1">
                <a:solidFill>
                  <a:srgbClr val="152294"/>
                </a:solidFill>
              </a:rPr>
              <a:t>certificare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și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standardizare</a:t>
            </a:r>
            <a:r>
              <a:rPr lang="en-GB" sz="2000" i="1" dirty="0">
                <a:solidFill>
                  <a:srgbClr val="152294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2000" i="1" dirty="0" err="1">
                <a:solidFill>
                  <a:srgbClr val="152294"/>
                </a:solidFill>
              </a:rPr>
              <a:t>E1</a:t>
            </a:r>
            <a:r>
              <a:rPr lang="en-GB" sz="2000" i="1" dirty="0">
                <a:solidFill>
                  <a:srgbClr val="152294"/>
                </a:solidFill>
              </a:rPr>
              <a:t>- </a:t>
            </a:r>
            <a:r>
              <a:rPr lang="en-GB" sz="2000" i="1" dirty="0" err="1">
                <a:solidFill>
                  <a:srgbClr val="152294"/>
                </a:solidFill>
              </a:rPr>
              <a:t>E5</a:t>
            </a:r>
            <a:r>
              <a:rPr lang="en-GB" sz="2000" i="1" dirty="0">
                <a:solidFill>
                  <a:srgbClr val="152294"/>
                </a:solidFill>
              </a:rPr>
              <a:t>: </a:t>
            </a:r>
            <a:r>
              <a:rPr lang="en-GB" sz="2000" i="1" dirty="0" err="1">
                <a:solidFill>
                  <a:srgbClr val="152294"/>
                </a:solidFill>
              </a:rPr>
              <a:t>Zilele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naționale</a:t>
            </a:r>
            <a:r>
              <a:rPr lang="en-GB" sz="2000" i="1" dirty="0">
                <a:solidFill>
                  <a:srgbClr val="152294"/>
                </a:solidFill>
              </a:rPr>
              <a:t> de </a:t>
            </a:r>
            <a:r>
              <a:rPr lang="en-GB" sz="2000" i="1" dirty="0" err="1">
                <a:solidFill>
                  <a:srgbClr val="152294"/>
                </a:solidFill>
              </a:rPr>
              <a:t>informare</a:t>
            </a:r>
            <a:r>
              <a:rPr lang="en-GB" sz="2000" i="1" dirty="0">
                <a:solidFill>
                  <a:srgbClr val="152294"/>
                </a:solidFill>
              </a:rPr>
              <a:t> </a:t>
            </a:r>
            <a:r>
              <a:rPr lang="en-GB" sz="2000" i="1" dirty="0" err="1">
                <a:solidFill>
                  <a:srgbClr val="152294"/>
                </a:solidFill>
              </a:rPr>
              <a:t>MACHINA</a:t>
            </a:r>
            <a:r>
              <a:rPr lang="en-GB" sz="2000" i="1" dirty="0">
                <a:solidFill>
                  <a:srgbClr val="152294"/>
                </a:solidFill>
              </a:rPr>
              <a:t>.</a:t>
            </a:r>
          </a:p>
          <a:p>
            <a:endParaRPr lang="x-none" dirty="0"/>
          </a:p>
        </p:txBody>
      </p:sp>
      <p:pic>
        <p:nvPicPr>
          <p:cNvPr id="7" name="Graphic 6" descr="Gears">
            <a:extLst>
              <a:ext uri="{FF2B5EF4-FFF2-40B4-BE49-F238E27FC236}">
                <a16:creationId xmlns:a16="http://schemas.microsoft.com/office/drawing/2014/main" id="{76313D91-A0E7-4874-897A-B5C87BB3E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17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5357D7-1BA1-4FC3-91A7-C7A2FB1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71190"/>
            <a:ext cx="3363170" cy="2183042"/>
          </a:xfrm>
        </p:spPr>
        <p:txBody>
          <a:bodyPr anchor="b">
            <a:normAutofit/>
          </a:bodyPr>
          <a:lstStyle/>
          <a:p>
            <a:r>
              <a:rPr lang="de-DE" sz="4000" b="1" dirty="0" err="1"/>
              <a:t>STADIUL</a:t>
            </a:r>
            <a:r>
              <a:rPr lang="de-DE" sz="4000" b="1" dirty="0"/>
              <a:t> </a:t>
            </a:r>
            <a:r>
              <a:rPr lang="de-DE" sz="4000" b="1" dirty="0" err="1"/>
              <a:t>ACTIVITĂȚILOR</a:t>
            </a:r>
            <a:endParaRPr lang="x-none" sz="4000" b="1" dirty="0"/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 descr="Table&#10;&#10;Description automatically generated">
            <a:extLst>
              <a:ext uri="{FF2B5EF4-FFF2-40B4-BE49-F238E27FC236}">
                <a16:creationId xmlns:a16="http://schemas.microsoft.com/office/drawing/2014/main" id="{5C3CD73E-0BBF-4E8E-9CA5-34AA3B0F8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493" y="1108946"/>
            <a:ext cx="1693411" cy="18464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58" y="3855904"/>
            <a:ext cx="6636872" cy="28605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b="1" i="1" dirty="0" err="1"/>
              <a:t>În</a:t>
            </a:r>
            <a:r>
              <a:rPr lang="en-US" sz="1600" b="1" i="1" dirty="0"/>
              <a:t> </a:t>
            </a:r>
            <a:r>
              <a:rPr lang="en-US" sz="1600" b="1" i="1" dirty="0" err="1"/>
              <a:t>ultimele</a:t>
            </a:r>
            <a:r>
              <a:rPr lang="en-US" sz="1600" b="1" i="1" dirty="0"/>
              <a:t> </a:t>
            </a:r>
            <a:r>
              <a:rPr lang="en-US" sz="1600" b="1" i="1" dirty="0" err="1"/>
              <a:t>câteva</a:t>
            </a:r>
            <a:r>
              <a:rPr lang="en-US" sz="1600" b="1" i="1" dirty="0"/>
              <a:t> </a:t>
            </a:r>
            <a:r>
              <a:rPr lang="en-US" sz="1600" b="1" i="1" dirty="0" err="1"/>
              <a:t>luni</a:t>
            </a:r>
            <a:r>
              <a:rPr lang="en-US" sz="1600" b="1" i="1" dirty="0"/>
              <a:t> ale </a:t>
            </a:r>
            <a:r>
              <a:rPr lang="en-US" sz="1600" b="1" i="1" dirty="0" err="1"/>
              <a:t>proiectului</a:t>
            </a:r>
            <a:r>
              <a:rPr lang="en-US" sz="1600" b="1" i="1" dirty="0"/>
              <a:t>, </a:t>
            </a:r>
            <a:r>
              <a:rPr lang="en-US" sz="1600" b="1" i="1" dirty="0" err="1"/>
              <a:t>partenerii</a:t>
            </a:r>
            <a:r>
              <a:rPr lang="en-US" sz="1600" b="1" i="1" dirty="0"/>
              <a:t> </a:t>
            </a:r>
            <a:r>
              <a:rPr lang="en-US" sz="1600" b="1" i="1" dirty="0" err="1"/>
              <a:t>MACHINA</a:t>
            </a:r>
            <a:r>
              <a:rPr lang="en-US" sz="1600" b="1" i="1" dirty="0"/>
              <a:t> au </a:t>
            </a:r>
            <a:r>
              <a:rPr lang="en-US" sz="1600" b="1" i="1" dirty="0" err="1"/>
              <a:t>realizat</a:t>
            </a:r>
            <a:r>
              <a:rPr lang="en-US" sz="1600" b="1" i="1" dirty="0"/>
              <a:t>:    </a:t>
            </a:r>
          </a:p>
          <a:p>
            <a:pPr indent="38100">
              <a:buFont typeface="Wingdings" panose="05000000000000000000" pitchFamily="2" charset="2"/>
              <a:buChar char="q"/>
            </a:pPr>
            <a:r>
              <a:rPr lang="en-US" sz="1600" b="1" i="1" dirty="0"/>
              <a:t>           </a:t>
            </a:r>
            <a:r>
              <a:rPr lang="en-US" sz="1600" b="1" i="1" dirty="0" err="1"/>
              <a:t>O1</a:t>
            </a:r>
            <a:r>
              <a:rPr lang="en-US" sz="1600" b="1" i="1" dirty="0"/>
              <a:t>: </a:t>
            </a:r>
            <a:r>
              <a:rPr lang="en-US" sz="1600" b="1" i="1" dirty="0" err="1"/>
              <a:t>Rezultatele</a:t>
            </a:r>
            <a:r>
              <a:rPr lang="en-US" sz="1600" b="1" i="1" dirty="0"/>
              <a:t> </a:t>
            </a:r>
            <a:r>
              <a:rPr lang="en-US" sz="1600" b="1" i="1" dirty="0" err="1"/>
              <a:t>învățării</a:t>
            </a:r>
            <a:r>
              <a:rPr lang="en-US" sz="1600" b="1" i="1" dirty="0"/>
              <a:t> </a:t>
            </a:r>
            <a:r>
              <a:rPr lang="en-US" sz="1600" b="1" i="1" dirty="0" err="1"/>
              <a:t>pentru</a:t>
            </a:r>
            <a:r>
              <a:rPr lang="en-US" sz="1600" b="1" i="1" dirty="0"/>
              <a:t> </a:t>
            </a:r>
            <a:r>
              <a:rPr lang="en-US" sz="1600" b="1" i="1" dirty="0" err="1"/>
              <a:t>învățarea</a:t>
            </a:r>
            <a:r>
              <a:rPr lang="en-US" sz="1600" b="1" i="1" dirty="0"/>
              <a:t> </a:t>
            </a:r>
            <a:r>
              <a:rPr lang="en-US" sz="1600" b="1" i="1" dirty="0" err="1"/>
              <a:t>automată</a:t>
            </a:r>
            <a:r>
              <a:rPr lang="en-US" sz="1600" b="1" i="1" dirty="0"/>
              <a:t> - MACHINE Learning (ML).</a:t>
            </a:r>
          </a:p>
          <a:p>
            <a:pPr marL="631825" indent="82550">
              <a:buFont typeface="Wingdings" panose="05000000000000000000" pitchFamily="2" charset="2"/>
              <a:buChar char="q"/>
            </a:pPr>
            <a:r>
              <a:rPr lang="en-US" sz="1600" i="1" dirty="0" err="1"/>
              <a:t>Colectarea</a:t>
            </a:r>
            <a:r>
              <a:rPr lang="en-US" sz="1600" i="1" dirty="0"/>
              <a:t> </a:t>
            </a:r>
            <a:r>
              <a:rPr lang="en-US" sz="1600" i="1" dirty="0" err="1"/>
              <a:t>dovezilor</a:t>
            </a:r>
            <a:r>
              <a:rPr lang="en-US" sz="1600" i="1" dirty="0"/>
              <a:t> </a:t>
            </a:r>
            <a:r>
              <a:rPr lang="en-US" sz="1600" i="1" dirty="0" err="1"/>
              <a:t>privind</a:t>
            </a:r>
            <a:r>
              <a:rPr lang="en-US" sz="1600" i="1" dirty="0"/>
              <a:t> </a:t>
            </a:r>
            <a:r>
              <a:rPr lang="en-US" sz="1600" i="1" dirty="0" err="1"/>
              <a:t>cerințele</a:t>
            </a:r>
            <a:r>
              <a:rPr lang="en-US" sz="1600" i="1" dirty="0"/>
              <a:t> la </a:t>
            </a:r>
            <a:r>
              <a:rPr lang="en-US" sz="1600" i="1" dirty="0" err="1"/>
              <a:t>locul</a:t>
            </a:r>
            <a:r>
              <a:rPr lang="en-US" sz="1600" i="1" dirty="0"/>
              <a:t> de </a:t>
            </a:r>
            <a:r>
              <a:rPr lang="en-US" sz="1600" i="1" dirty="0" err="1"/>
              <a:t>muncă</a:t>
            </a:r>
            <a:r>
              <a:rPr lang="en-US" sz="1600" i="1" dirty="0"/>
              <a:t> </a:t>
            </a:r>
            <a:r>
              <a:rPr lang="en-US" sz="1600" i="1" dirty="0" err="1"/>
              <a:t>în</a:t>
            </a:r>
            <a:r>
              <a:rPr lang="en-US" sz="1600" i="1" dirty="0"/>
              <a:t> </a:t>
            </a:r>
            <a:r>
              <a:rPr lang="en-US" sz="1600" i="1" dirty="0" err="1"/>
              <a:t>ceea</a:t>
            </a:r>
            <a:r>
              <a:rPr lang="en-US" sz="1600" i="1" dirty="0"/>
              <a:t> </a:t>
            </a:r>
            <a:r>
              <a:rPr lang="en-US" sz="1600" i="1" dirty="0" err="1"/>
              <a:t>ce</a:t>
            </a:r>
            <a:r>
              <a:rPr lang="en-US" sz="1600" i="1" dirty="0"/>
              <a:t> </a:t>
            </a:r>
            <a:r>
              <a:rPr lang="en-US" sz="1600" i="1" dirty="0" err="1"/>
              <a:t>privește</a:t>
            </a:r>
            <a:r>
              <a:rPr lang="en-US" sz="1600" i="1" dirty="0"/>
              <a:t> </a:t>
            </a:r>
            <a:r>
              <a:rPr lang="en-US" sz="1600" i="1" dirty="0" err="1"/>
              <a:t>abilitățile</a:t>
            </a:r>
            <a:r>
              <a:rPr lang="en-US" sz="1600" i="1" dirty="0"/>
              <a:t> de ML.</a:t>
            </a:r>
          </a:p>
          <a:p>
            <a:pPr marL="631825" indent="82550">
              <a:buFont typeface="Wingdings" panose="05000000000000000000" pitchFamily="2" charset="2"/>
              <a:buChar char="q"/>
            </a:pPr>
            <a:r>
              <a:rPr lang="en-US" sz="1600" i="1" dirty="0" err="1"/>
              <a:t>Definirea</a:t>
            </a:r>
            <a:r>
              <a:rPr lang="en-US" sz="1600" i="1" dirty="0"/>
              <a:t> a 6 </a:t>
            </a:r>
            <a:r>
              <a:rPr lang="en-US" sz="1600" i="1" dirty="0" err="1"/>
              <a:t>rezultate</a:t>
            </a:r>
            <a:r>
              <a:rPr lang="en-US" sz="1600" i="1" dirty="0"/>
              <a:t> ale </a:t>
            </a:r>
            <a:r>
              <a:rPr lang="en-US" sz="1600" i="1" dirty="0" err="1"/>
              <a:t>învățării</a:t>
            </a:r>
            <a:r>
              <a:rPr lang="en-US" sz="1600" i="1" dirty="0"/>
              <a:t> </a:t>
            </a:r>
            <a:r>
              <a:rPr lang="en-US" sz="1600" i="1" dirty="0" err="1"/>
              <a:t>pentru</a:t>
            </a:r>
            <a:r>
              <a:rPr lang="en-US" sz="1600" i="1" dirty="0"/>
              <a:t> </a:t>
            </a:r>
            <a:r>
              <a:rPr lang="en-US" sz="1600" i="1" dirty="0" err="1"/>
              <a:t>MACHINA</a:t>
            </a:r>
            <a:r>
              <a:rPr lang="en-US" sz="1600" i="1" dirty="0"/>
              <a:t>, </a:t>
            </a:r>
            <a:r>
              <a:rPr lang="en-US" sz="1600" i="1" dirty="0" err="1"/>
              <a:t>bazate</a:t>
            </a:r>
            <a:r>
              <a:rPr lang="en-US" sz="1600" i="1" dirty="0"/>
              <a:t> </a:t>
            </a:r>
            <a:r>
              <a:rPr lang="en-US" sz="1600" i="1" dirty="0" err="1"/>
              <a:t>pe</a:t>
            </a:r>
            <a:r>
              <a:rPr lang="en-US" sz="1600" i="1" dirty="0"/>
              <a:t> </a:t>
            </a:r>
            <a:r>
              <a:rPr lang="en-US" sz="1600" i="1" dirty="0" err="1"/>
              <a:t>analiza</a:t>
            </a:r>
            <a:r>
              <a:rPr lang="en-US" sz="1600" i="1" dirty="0"/>
              <a:t> </a:t>
            </a:r>
            <a:r>
              <a:rPr lang="en-US" sz="1600" i="1" dirty="0" err="1"/>
              <a:t>dovezilor</a:t>
            </a:r>
            <a:r>
              <a:rPr lang="en-US" sz="1600" i="1" dirty="0"/>
              <a:t> </a:t>
            </a:r>
            <a:r>
              <a:rPr lang="en-US" sz="1600" i="1" dirty="0" err="1"/>
              <a:t>colectate</a:t>
            </a:r>
            <a:r>
              <a:rPr lang="en-US" sz="1600" i="1" dirty="0"/>
              <a:t> </a:t>
            </a:r>
            <a:r>
              <a:rPr lang="en-US" sz="1600" i="1" dirty="0" err="1"/>
              <a:t>și</a:t>
            </a:r>
            <a:r>
              <a:rPr lang="en-US" sz="1600" i="1" dirty="0"/>
              <a:t> </a:t>
            </a:r>
            <a:r>
              <a:rPr lang="en-US" sz="1600" i="1" dirty="0" err="1"/>
              <a:t>identificarea</a:t>
            </a:r>
            <a:r>
              <a:rPr lang="en-US" sz="1600" i="1" dirty="0"/>
              <a:t>, </a:t>
            </a:r>
            <a:r>
              <a:rPr lang="en-US" sz="1600" i="1" dirty="0" err="1"/>
              <a:t>cunoștințelor</a:t>
            </a:r>
            <a:r>
              <a:rPr lang="en-US" sz="1600" i="1" dirty="0"/>
              <a:t>, </a:t>
            </a:r>
            <a:r>
              <a:rPr lang="en-US" sz="1600" i="1" dirty="0" err="1"/>
              <a:t>abilităților</a:t>
            </a:r>
            <a:r>
              <a:rPr lang="en-US" sz="1600" i="1" dirty="0"/>
              <a:t> </a:t>
            </a:r>
            <a:r>
              <a:rPr lang="en-US" sz="1600" i="1" dirty="0" err="1"/>
              <a:t>și</a:t>
            </a:r>
            <a:r>
              <a:rPr lang="en-US" sz="1600" i="1" dirty="0"/>
              <a:t> </a:t>
            </a:r>
            <a:r>
              <a:rPr lang="en-US" sz="1600" i="1" dirty="0" err="1"/>
              <a:t>competențelor</a:t>
            </a:r>
            <a:r>
              <a:rPr lang="en-US" sz="1600" i="1" dirty="0"/>
              <a:t> </a:t>
            </a:r>
            <a:r>
              <a:rPr lang="en-US" sz="1600" i="1" dirty="0" err="1"/>
              <a:t>necesare</a:t>
            </a:r>
            <a:r>
              <a:rPr lang="en-US" sz="1600" i="1" dirty="0"/>
              <a:t> </a:t>
            </a:r>
            <a:r>
              <a:rPr lang="en-US" sz="1600" i="1" dirty="0" err="1"/>
              <a:t>pentru</a:t>
            </a:r>
            <a:r>
              <a:rPr lang="en-US" sz="1600" i="1" dirty="0"/>
              <a:t> </a:t>
            </a:r>
            <a:r>
              <a:rPr lang="en-US" sz="1600" i="1" dirty="0" err="1"/>
              <a:t>fiecare</a:t>
            </a:r>
            <a:r>
              <a:rPr lang="en-US" sz="1600" i="1" dirty="0"/>
              <a:t> </a:t>
            </a:r>
            <a:r>
              <a:rPr lang="en-US" sz="1600" i="1" dirty="0" err="1"/>
              <a:t>unitate</a:t>
            </a:r>
            <a:r>
              <a:rPr lang="en-US" sz="1600" i="1" dirty="0" smtClean="0"/>
              <a:t>.</a:t>
            </a:r>
            <a:endParaRPr lang="en-US" sz="1000" dirty="0"/>
          </a:p>
          <a:p>
            <a:pPr lvl="3">
              <a:buFont typeface="Wingdings" panose="05000000000000000000" pitchFamily="2" charset="2"/>
              <a:buChar char="q"/>
            </a:pPr>
            <a:endParaRPr lang="en-US" sz="120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3C9294-0912-43F1-8EEB-A80918C7C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619" y="2102491"/>
            <a:ext cx="2292349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3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357D7-1BA1-4FC3-91A7-C7A2FB1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ro-RO" sz="3600" b="1" dirty="0"/>
              <a:t>STADIUL ACTIVITĂȚILOR</a:t>
            </a:r>
            <a:endParaRPr lang="x-non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83" y="1935308"/>
            <a:ext cx="5869299" cy="48360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400" b="1" i="1" dirty="0" err="1"/>
              <a:t>În</a:t>
            </a:r>
            <a:r>
              <a:rPr lang="en-US" sz="1400" b="1" i="1" dirty="0"/>
              <a:t> </a:t>
            </a:r>
            <a:r>
              <a:rPr lang="en-US" sz="1400" b="1" i="1" dirty="0" err="1"/>
              <a:t>ultimele</a:t>
            </a:r>
            <a:r>
              <a:rPr lang="en-US" sz="1400" b="1" i="1" dirty="0"/>
              <a:t> </a:t>
            </a:r>
            <a:r>
              <a:rPr lang="en-US" sz="1400" b="1" i="1" dirty="0" err="1"/>
              <a:t>câteva</a:t>
            </a:r>
            <a:r>
              <a:rPr lang="en-US" sz="1400" b="1" i="1" dirty="0"/>
              <a:t> </a:t>
            </a:r>
            <a:r>
              <a:rPr lang="en-US" sz="1400" b="1" i="1" dirty="0" err="1"/>
              <a:t>luni</a:t>
            </a:r>
            <a:r>
              <a:rPr lang="en-US" sz="1400" b="1" i="1" dirty="0"/>
              <a:t> ale </a:t>
            </a:r>
            <a:r>
              <a:rPr lang="en-US" sz="1400" b="1" i="1" dirty="0" err="1"/>
              <a:t>proiectului</a:t>
            </a:r>
            <a:r>
              <a:rPr lang="en-US" sz="1400" b="1" i="1" dirty="0"/>
              <a:t>, </a:t>
            </a:r>
            <a:r>
              <a:rPr lang="en-US" sz="1400" b="1" i="1" dirty="0" err="1"/>
              <a:t>partenerii</a:t>
            </a:r>
            <a:r>
              <a:rPr lang="en-US" sz="1400" b="1" i="1" dirty="0"/>
              <a:t> </a:t>
            </a:r>
            <a:r>
              <a:rPr lang="en-US" sz="1400" b="1" i="1" dirty="0" err="1"/>
              <a:t>MACHINA</a:t>
            </a:r>
            <a:r>
              <a:rPr lang="en-US" sz="1400" b="1" i="1" dirty="0"/>
              <a:t> au </a:t>
            </a:r>
            <a:r>
              <a:rPr lang="en-US" sz="1400" b="1" i="1" dirty="0" err="1"/>
              <a:t>realizat</a:t>
            </a:r>
            <a:r>
              <a:rPr lang="en-US" sz="1400" b="1" i="1" dirty="0"/>
              <a:t>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b="1" i="1" dirty="0" err="1"/>
              <a:t>O2</a:t>
            </a:r>
            <a:r>
              <a:rPr lang="en-US" sz="1400" b="1" i="1" dirty="0"/>
              <a:t>: </a:t>
            </a:r>
            <a:r>
              <a:rPr lang="en-US" sz="1400" b="1" i="1" dirty="0" err="1"/>
              <a:t>Structura</a:t>
            </a:r>
            <a:r>
              <a:rPr lang="en-US" sz="1400" b="1" i="1" dirty="0"/>
              <a:t> </a:t>
            </a:r>
            <a:r>
              <a:rPr lang="en-US" sz="1400" b="1" i="1" dirty="0" err="1"/>
              <a:t>curriculară</a:t>
            </a:r>
            <a:r>
              <a:rPr lang="en-US" sz="1400" b="1" i="1" dirty="0"/>
              <a:t> </a:t>
            </a:r>
            <a:r>
              <a:rPr lang="en-US" sz="1400" b="1" i="1" dirty="0" err="1"/>
              <a:t>MACHINA</a:t>
            </a:r>
            <a:r>
              <a:rPr lang="en-US" sz="1400" b="1" i="1" dirty="0"/>
              <a:t> </a:t>
            </a:r>
            <a:r>
              <a:rPr lang="en-US" sz="1400" b="1" i="1" dirty="0" err="1"/>
              <a:t>și</a:t>
            </a:r>
            <a:r>
              <a:rPr lang="en-US" sz="1400" b="1" i="1" dirty="0"/>
              <a:t> </a:t>
            </a:r>
            <a:r>
              <a:rPr lang="en-US" sz="1400" b="1" i="1" dirty="0" err="1"/>
              <a:t>resurse</a:t>
            </a:r>
            <a:r>
              <a:rPr lang="en-US" sz="1400" b="1" i="1" dirty="0"/>
              <a:t> </a:t>
            </a:r>
            <a:r>
              <a:rPr lang="en-US" sz="1400" b="1" i="1" dirty="0" err="1"/>
              <a:t>educaționale</a:t>
            </a:r>
            <a:r>
              <a:rPr lang="en-US" sz="1400" b="1" i="1" dirty="0"/>
              <a:t> </a:t>
            </a:r>
            <a:r>
              <a:rPr lang="en-US" sz="1400" b="1" i="1" dirty="0" err="1"/>
              <a:t>deschise</a:t>
            </a:r>
            <a:r>
              <a:rPr lang="en-US" sz="1400" b="1" i="1" dirty="0"/>
              <a:t>.</a:t>
            </a:r>
          </a:p>
          <a:p>
            <a:pPr marL="714375" indent="-82550" algn="just">
              <a:buFont typeface="Wingdings" panose="05000000000000000000" pitchFamily="2" charset="2"/>
              <a:buChar char="q"/>
            </a:pPr>
            <a:r>
              <a:rPr lang="en-US" sz="1400" b="1" dirty="0" err="1"/>
              <a:t>Proiectarea</a:t>
            </a:r>
            <a:r>
              <a:rPr lang="en-US" sz="1400" b="1" dirty="0"/>
              <a:t> </a:t>
            </a:r>
            <a:r>
              <a:rPr lang="en-US" sz="1400" b="1" dirty="0" err="1"/>
              <a:t>structurii</a:t>
            </a:r>
            <a:r>
              <a:rPr lang="en-US" sz="1400" b="1" dirty="0"/>
              <a:t> </a:t>
            </a:r>
            <a:r>
              <a:rPr lang="en-US" sz="1400" b="1" dirty="0" err="1"/>
              <a:t>curriculare</a:t>
            </a:r>
            <a:r>
              <a:rPr lang="en-US" sz="1400" b="1" dirty="0"/>
              <a:t> </a:t>
            </a:r>
            <a:r>
              <a:rPr lang="en-US" sz="1400" b="1" dirty="0" err="1"/>
              <a:t>prin</a:t>
            </a:r>
            <a:r>
              <a:rPr lang="en-US" sz="1400" b="1" dirty="0"/>
              <a:t> </a:t>
            </a:r>
            <a:r>
              <a:rPr lang="en-US" sz="1400" b="1" dirty="0" err="1"/>
              <a:t>gruparea</a:t>
            </a:r>
            <a:r>
              <a:rPr lang="en-US" sz="1400" b="1" dirty="0"/>
              <a:t> </a:t>
            </a:r>
            <a:r>
              <a:rPr lang="en-US" sz="1400" b="1" dirty="0" err="1"/>
              <a:t>rezultatelor</a:t>
            </a:r>
            <a:r>
              <a:rPr lang="en-US" sz="1400" b="1" dirty="0"/>
              <a:t> </a:t>
            </a:r>
            <a:r>
              <a:rPr lang="en-US" sz="1400" b="1" dirty="0" err="1"/>
              <a:t>învățării</a:t>
            </a:r>
            <a:r>
              <a:rPr lang="en-US" sz="1400" b="1" dirty="0"/>
              <a:t> </a:t>
            </a:r>
            <a:r>
              <a:rPr lang="en-US" sz="1400" b="1" dirty="0" err="1"/>
              <a:t>în</a:t>
            </a:r>
            <a:r>
              <a:rPr lang="en-US" sz="1400" b="1" dirty="0"/>
              <a:t> </a:t>
            </a:r>
            <a:r>
              <a:rPr lang="en-US" sz="1400" b="1" dirty="0" err="1"/>
              <a:t>unități</a:t>
            </a:r>
            <a:endParaRPr lang="en-US" sz="1400" b="1" dirty="0"/>
          </a:p>
          <a:p>
            <a:pPr marL="714375" indent="-82550" algn="just">
              <a:buFont typeface="Wingdings" panose="05000000000000000000" pitchFamily="2" charset="2"/>
              <a:buChar char="q"/>
            </a:pPr>
            <a:r>
              <a:rPr lang="en-US" sz="1400" b="1" dirty="0"/>
              <a:t> </a:t>
            </a:r>
            <a:r>
              <a:rPr lang="en-US" sz="1400" b="1" dirty="0" err="1"/>
              <a:t>Începerea</a:t>
            </a:r>
            <a:r>
              <a:rPr lang="en-US" sz="1400" b="1" dirty="0"/>
              <a:t> </a:t>
            </a:r>
            <a:r>
              <a:rPr lang="en-US" sz="1400" b="1" dirty="0" err="1"/>
              <a:t>dezvoltării</a:t>
            </a:r>
            <a:r>
              <a:rPr lang="en-US" sz="1400" b="1" dirty="0"/>
              <a:t> </a:t>
            </a:r>
            <a:r>
              <a:rPr lang="en-US" sz="1400" b="1" dirty="0" err="1"/>
              <a:t>resurselor</a:t>
            </a:r>
            <a:r>
              <a:rPr lang="en-US" sz="1400" b="1" dirty="0"/>
              <a:t> </a:t>
            </a:r>
            <a:r>
              <a:rPr lang="en-US" sz="1400" b="1" dirty="0" err="1"/>
              <a:t>educaționale</a:t>
            </a:r>
            <a:r>
              <a:rPr lang="en-US" sz="1400" b="1" dirty="0"/>
              <a:t>.</a:t>
            </a:r>
          </a:p>
          <a:p>
            <a:pPr marL="714375" indent="-82550" algn="just">
              <a:buFont typeface="Wingdings" panose="05000000000000000000" pitchFamily="2" charset="2"/>
              <a:buChar char="q"/>
            </a:pPr>
            <a:r>
              <a:rPr lang="en-US" sz="1400" b="1" dirty="0" err="1"/>
              <a:t>Fiecare</a:t>
            </a:r>
            <a:r>
              <a:rPr lang="en-US" sz="1400" b="1" dirty="0"/>
              <a:t> </a:t>
            </a:r>
            <a:r>
              <a:rPr lang="en-US" sz="1400" b="1" dirty="0" err="1"/>
              <a:t>unitate</a:t>
            </a:r>
            <a:r>
              <a:rPr lang="en-US" sz="1400" b="1" dirty="0"/>
              <a:t> de </a:t>
            </a:r>
            <a:r>
              <a:rPr lang="en-US" sz="1400" b="1" dirty="0" err="1"/>
              <a:t>învățare</a:t>
            </a:r>
            <a:r>
              <a:rPr lang="en-US" sz="1400" b="1" dirty="0"/>
              <a:t> </a:t>
            </a:r>
            <a:r>
              <a:rPr lang="en-US" sz="1400" b="1" dirty="0" err="1"/>
              <a:t>va</a:t>
            </a:r>
            <a:r>
              <a:rPr lang="en-US" sz="1400" b="1" dirty="0"/>
              <a:t> </a:t>
            </a:r>
            <a:r>
              <a:rPr lang="en-US" sz="1400" b="1" dirty="0" err="1"/>
              <a:t>avea</a:t>
            </a:r>
            <a:r>
              <a:rPr lang="en-US" sz="1400" b="1" dirty="0"/>
              <a:t> </a:t>
            </a:r>
            <a:r>
              <a:rPr lang="en-US" sz="1400" b="1" dirty="0" err="1"/>
              <a:t>cel</a:t>
            </a:r>
            <a:r>
              <a:rPr lang="en-US" sz="1400" b="1" dirty="0"/>
              <a:t> </a:t>
            </a:r>
            <a:r>
              <a:rPr lang="en-US" sz="1400" b="1" dirty="0" err="1"/>
              <a:t>puțin</a:t>
            </a:r>
            <a:r>
              <a:rPr lang="en-US" sz="1400" b="1" dirty="0"/>
              <a:t>:</a:t>
            </a:r>
          </a:p>
          <a:p>
            <a:pPr marL="714375" indent="-82550" algn="just">
              <a:buFont typeface="Wingdings" panose="05000000000000000000" pitchFamily="2" charset="2"/>
              <a:buChar char="q"/>
            </a:pPr>
            <a:r>
              <a:rPr lang="en-US" sz="1400" b="1" dirty="0"/>
              <a:t>1 </a:t>
            </a:r>
            <a:r>
              <a:rPr lang="en-US" sz="1400" b="1" dirty="0" err="1"/>
              <a:t>paragraf</a:t>
            </a:r>
            <a:r>
              <a:rPr lang="en-US" sz="1400" b="1" dirty="0"/>
              <a:t> </a:t>
            </a:r>
            <a:r>
              <a:rPr lang="en-US" sz="1400" b="1" dirty="0" err="1"/>
              <a:t>introductiv</a:t>
            </a:r>
            <a:r>
              <a:rPr lang="en-US" sz="1400" b="1" dirty="0"/>
              <a:t> </a:t>
            </a:r>
            <a:r>
              <a:rPr lang="en-US" sz="1400" b="1" dirty="0" err="1"/>
              <a:t>pentru</a:t>
            </a:r>
            <a:r>
              <a:rPr lang="en-US" sz="1400" b="1" dirty="0"/>
              <a:t> </a:t>
            </a:r>
            <a:r>
              <a:rPr lang="en-US" sz="1400" b="1" dirty="0" err="1"/>
              <a:t>fiecare</a:t>
            </a:r>
            <a:r>
              <a:rPr lang="en-US" sz="1400" b="1" dirty="0"/>
              <a:t> </a:t>
            </a:r>
            <a:r>
              <a:rPr lang="en-US" sz="1400" b="1" dirty="0" err="1"/>
              <a:t>lecție</a:t>
            </a:r>
            <a:r>
              <a:rPr lang="en-US" sz="1400" b="1" dirty="0"/>
              <a:t> </a:t>
            </a:r>
            <a:r>
              <a:rPr lang="en-US" sz="1400" b="1" dirty="0" err="1"/>
              <a:t>dintr</a:t>
            </a:r>
            <a:r>
              <a:rPr lang="en-US" sz="1400" b="1" dirty="0"/>
              <a:t>-o </a:t>
            </a:r>
            <a:r>
              <a:rPr lang="en-US" sz="1400" b="1" dirty="0" err="1"/>
              <a:t>unitate</a:t>
            </a:r>
            <a:r>
              <a:rPr lang="en-US" sz="1400" b="1" dirty="0"/>
              <a:t> de </a:t>
            </a:r>
            <a:r>
              <a:rPr lang="en-US" sz="1400" b="1" dirty="0" err="1"/>
              <a:t>învățare</a:t>
            </a:r>
            <a:endParaRPr lang="en-US" sz="1400" b="1" dirty="0"/>
          </a:p>
          <a:p>
            <a:pPr marL="714375" indent="-82550" algn="just">
              <a:buFont typeface="Wingdings" panose="05000000000000000000" pitchFamily="2" charset="2"/>
              <a:buChar char="q"/>
            </a:pPr>
            <a:r>
              <a:rPr lang="en-US" sz="1400" b="1" dirty="0"/>
              <a:t>3-4 </a:t>
            </a:r>
            <a:r>
              <a:rPr lang="en-US" sz="1400" b="1" dirty="0" err="1"/>
              <a:t>pagini</a:t>
            </a:r>
            <a:r>
              <a:rPr lang="en-US" sz="1400" b="1" dirty="0"/>
              <a:t> de note de curs </a:t>
            </a:r>
            <a:r>
              <a:rPr lang="en-US" sz="1400" b="1" dirty="0" err="1"/>
              <a:t>pentru</a:t>
            </a:r>
            <a:r>
              <a:rPr lang="en-US" sz="1400" b="1" dirty="0"/>
              <a:t> </a:t>
            </a:r>
            <a:r>
              <a:rPr lang="en-US" sz="1400" b="1" dirty="0" err="1"/>
              <a:t>fiecare</a:t>
            </a:r>
            <a:r>
              <a:rPr lang="en-US" sz="1400" b="1" dirty="0"/>
              <a:t> </a:t>
            </a:r>
            <a:r>
              <a:rPr lang="en-US" sz="1400" b="1" dirty="0" err="1"/>
              <a:t>lecție</a:t>
            </a:r>
            <a:r>
              <a:rPr lang="en-US" sz="1400" b="1" dirty="0"/>
              <a:t> </a:t>
            </a:r>
            <a:r>
              <a:rPr lang="en-US" sz="1400" b="1" dirty="0" err="1"/>
              <a:t>dintr</a:t>
            </a:r>
            <a:r>
              <a:rPr lang="en-US" sz="1400" b="1" dirty="0"/>
              <a:t>-o </a:t>
            </a:r>
            <a:r>
              <a:rPr lang="en-US" sz="1400" b="1" dirty="0" err="1"/>
              <a:t>unitate</a:t>
            </a:r>
            <a:r>
              <a:rPr lang="en-US" sz="1400" b="1" dirty="0"/>
              <a:t> de </a:t>
            </a:r>
            <a:r>
              <a:rPr lang="en-US" sz="1400" b="1" dirty="0" err="1"/>
              <a:t>învățare</a:t>
            </a:r>
            <a:endParaRPr lang="en-US" sz="1400" b="1" dirty="0"/>
          </a:p>
          <a:p>
            <a:pPr marL="714375" indent="-82550" algn="just">
              <a:buFont typeface="Wingdings" panose="05000000000000000000" pitchFamily="2" charset="2"/>
              <a:buChar char="q"/>
            </a:pPr>
            <a:r>
              <a:rPr lang="en-US" sz="1400" b="1" dirty="0"/>
              <a:t>1 </a:t>
            </a:r>
            <a:r>
              <a:rPr lang="en-US" sz="1400" b="1" dirty="0" err="1"/>
              <a:t>fișier</a:t>
            </a:r>
            <a:r>
              <a:rPr lang="en-US" sz="1400" b="1" dirty="0"/>
              <a:t> de </a:t>
            </a:r>
            <a:r>
              <a:rPr lang="en-US" sz="1400" b="1" dirty="0" err="1"/>
              <a:t>prezentare</a:t>
            </a:r>
            <a:r>
              <a:rPr lang="en-US" sz="1400" b="1" dirty="0"/>
              <a:t> cu 15-20 de </a:t>
            </a:r>
            <a:r>
              <a:rPr lang="en-US" sz="1400" b="1" dirty="0" err="1"/>
              <a:t>diapozitive</a:t>
            </a:r>
            <a:r>
              <a:rPr lang="en-US" sz="1400" b="1" dirty="0"/>
              <a:t> </a:t>
            </a:r>
            <a:r>
              <a:rPr lang="en-US" sz="1400" b="1" dirty="0" err="1"/>
              <a:t>pentru</a:t>
            </a:r>
            <a:r>
              <a:rPr lang="en-US" sz="1400" b="1" dirty="0"/>
              <a:t> </a:t>
            </a:r>
            <a:r>
              <a:rPr lang="en-US" sz="1400" b="1" dirty="0" err="1"/>
              <a:t>fiecare</a:t>
            </a:r>
            <a:r>
              <a:rPr lang="en-US" sz="1400" b="1" dirty="0"/>
              <a:t> </a:t>
            </a:r>
            <a:r>
              <a:rPr lang="en-US" sz="1400" b="1" dirty="0" err="1"/>
              <a:t>lecție</a:t>
            </a:r>
            <a:r>
              <a:rPr lang="en-US" sz="1400" b="1" dirty="0"/>
              <a:t> </a:t>
            </a:r>
            <a:r>
              <a:rPr lang="en-US" sz="1400" b="1" dirty="0" err="1"/>
              <a:t>dintr</a:t>
            </a:r>
            <a:r>
              <a:rPr lang="en-US" sz="1400" b="1" dirty="0"/>
              <a:t>-o </a:t>
            </a:r>
            <a:r>
              <a:rPr lang="en-US" sz="1400" b="1" dirty="0" err="1"/>
              <a:t>unitate</a:t>
            </a:r>
            <a:r>
              <a:rPr lang="en-US" sz="1400" b="1" dirty="0"/>
              <a:t> de </a:t>
            </a:r>
            <a:r>
              <a:rPr lang="en-US" sz="1400" b="1" dirty="0" err="1"/>
              <a:t>învățare</a:t>
            </a:r>
            <a:endParaRPr lang="en-US" sz="1400" b="1" dirty="0"/>
          </a:p>
          <a:p>
            <a:pPr marL="714375" indent="-82550" algn="just">
              <a:buFont typeface="Wingdings" panose="05000000000000000000" pitchFamily="2" charset="2"/>
              <a:buChar char="q"/>
            </a:pPr>
            <a:r>
              <a:rPr lang="en-US" sz="1400" b="1" dirty="0"/>
              <a:t>10 </a:t>
            </a:r>
            <a:r>
              <a:rPr lang="en-US" sz="1400" b="1" dirty="0" err="1"/>
              <a:t>întrebări</a:t>
            </a:r>
            <a:r>
              <a:rPr lang="en-US" sz="1400" b="1" dirty="0"/>
              <a:t> </a:t>
            </a:r>
            <a:r>
              <a:rPr lang="en-US" sz="1400" b="1" dirty="0" err="1"/>
              <a:t>și</a:t>
            </a:r>
            <a:r>
              <a:rPr lang="en-US" sz="1400" b="1" dirty="0"/>
              <a:t> </a:t>
            </a:r>
            <a:r>
              <a:rPr lang="en-US" sz="1400" b="1" dirty="0" err="1"/>
              <a:t>răspunsuri</a:t>
            </a:r>
            <a:r>
              <a:rPr lang="en-US" sz="1400" b="1" dirty="0"/>
              <a:t> </a:t>
            </a:r>
            <a:r>
              <a:rPr lang="en-US" sz="1400" b="1" dirty="0" err="1"/>
              <a:t>pentru</a:t>
            </a:r>
            <a:r>
              <a:rPr lang="en-US" sz="1400" b="1" dirty="0"/>
              <a:t> </a:t>
            </a:r>
            <a:r>
              <a:rPr lang="en-US" sz="1400" b="1" dirty="0" err="1"/>
              <a:t>fiecare</a:t>
            </a:r>
            <a:r>
              <a:rPr lang="en-US" sz="1400" b="1" dirty="0"/>
              <a:t> </a:t>
            </a:r>
            <a:r>
              <a:rPr lang="en-US" sz="1400" b="1" dirty="0" err="1"/>
              <a:t>unitate</a:t>
            </a:r>
            <a:r>
              <a:rPr lang="en-US" sz="1400" b="1" dirty="0"/>
              <a:t> de </a:t>
            </a:r>
            <a:r>
              <a:rPr lang="en-US" sz="1400" b="1" dirty="0" err="1"/>
              <a:t>învățare</a:t>
            </a:r>
            <a:endParaRPr lang="en-US" sz="1400" b="1" dirty="0"/>
          </a:p>
          <a:p>
            <a:pPr marL="714375" indent="-82550" algn="just">
              <a:buFont typeface="Wingdings" panose="05000000000000000000" pitchFamily="2" charset="2"/>
              <a:buChar char="q"/>
            </a:pPr>
            <a:r>
              <a:rPr lang="en-US" sz="1400" b="1" dirty="0"/>
              <a:t>2 </a:t>
            </a:r>
            <a:r>
              <a:rPr lang="en-US" sz="1400" b="1" dirty="0" err="1"/>
              <a:t>studii</a:t>
            </a:r>
            <a:r>
              <a:rPr lang="en-US" sz="1400" b="1" dirty="0"/>
              <a:t> de </a:t>
            </a:r>
            <a:r>
              <a:rPr lang="en-US" sz="1400" b="1" dirty="0" err="1"/>
              <a:t>caz</a:t>
            </a:r>
            <a:r>
              <a:rPr lang="en-US" sz="1400" b="1" dirty="0"/>
              <a:t> </a:t>
            </a:r>
            <a:r>
              <a:rPr lang="en-US" sz="1400" b="1" dirty="0" err="1"/>
              <a:t>pentru</a:t>
            </a:r>
            <a:r>
              <a:rPr lang="en-US" sz="1400" b="1" dirty="0"/>
              <a:t> </a:t>
            </a:r>
            <a:r>
              <a:rPr lang="en-US" sz="1400" b="1" dirty="0" err="1"/>
              <a:t>fiecare</a:t>
            </a:r>
            <a:r>
              <a:rPr lang="en-US" sz="1400" b="1" dirty="0"/>
              <a:t> </a:t>
            </a:r>
            <a:r>
              <a:rPr lang="en-US" sz="1400" b="1" dirty="0" err="1"/>
              <a:t>unitate</a:t>
            </a:r>
            <a:r>
              <a:rPr lang="en-US" sz="1400" b="1" dirty="0"/>
              <a:t> de </a:t>
            </a:r>
            <a:r>
              <a:rPr lang="en-US" sz="1400" b="1" dirty="0" err="1"/>
              <a:t>învățare</a:t>
            </a:r>
            <a:endParaRPr lang="en-US" sz="1400" b="1" dirty="0"/>
          </a:p>
          <a:p>
            <a:pPr marL="714375" indent="-82550" algn="just">
              <a:buFont typeface="Wingdings" panose="05000000000000000000" pitchFamily="2" charset="2"/>
              <a:buChar char="q"/>
            </a:pPr>
            <a:r>
              <a:rPr lang="en-US" sz="1400" b="1" dirty="0"/>
              <a:t>2 </a:t>
            </a:r>
            <a:r>
              <a:rPr lang="en-US" sz="1400" b="1" dirty="0" err="1"/>
              <a:t>exerciții</a:t>
            </a:r>
            <a:r>
              <a:rPr lang="en-US" sz="1400" b="1" dirty="0"/>
              <a:t> practice (</a:t>
            </a:r>
            <a:r>
              <a:rPr lang="en-US" sz="1400" b="1" dirty="0" err="1"/>
              <a:t>pentru</a:t>
            </a:r>
            <a:r>
              <a:rPr lang="en-US" sz="1400" b="1" dirty="0"/>
              <a:t> </a:t>
            </a:r>
            <a:r>
              <a:rPr lang="en-US" sz="1400" b="1" dirty="0" err="1"/>
              <a:t>întreaga</a:t>
            </a:r>
            <a:r>
              <a:rPr lang="en-US" sz="1400" b="1" dirty="0"/>
              <a:t> </a:t>
            </a:r>
            <a:r>
              <a:rPr lang="en-US" sz="1400" b="1" dirty="0" err="1"/>
              <a:t>unitate</a:t>
            </a:r>
            <a:r>
              <a:rPr lang="en-US" sz="1400" b="1" dirty="0"/>
              <a:t>)</a:t>
            </a:r>
          </a:p>
          <a:p>
            <a:pPr marL="714375" indent="-82550" algn="just">
              <a:buFont typeface="Wingdings" panose="05000000000000000000" pitchFamily="2" charset="2"/>
              <a:buChar char="q"/>
            </a:pPr>
            <a:r>
              <a:rPr lang="en-US" sz="1400" b="1" dirty="0"/>
              <a:t>15 </a:t>
            </a:r>
            <a:r>
              <a:rPr lang="en-US" sz="1400" b="1" dirty="0" err="1"/>
              <a:t>întrebări</a:t>
            </a:r>
            <a:r>
              <a:rPr lang="en-US" sz="1400" b="1" dirty="0"/>
              <a:t> cu </a:t>
            </a:r>
            <a:r>
              <a:rPr lang="en-US" sz="1400" b="1" dirty="0" err="1"/>
              <a:t>răspuns</a:t>
            </a:r>
            <a:r>
              <a:rPr lang="en-US" sz="1400" b="1" dirty="0"/>
              <a:t> </a:t>
            </a:r>
            <a:r>
              <a:rPr lang="en-US" sz="1400" b="1" dirty="0" err="1"/>
              <a:t>multiplu</a:t>
            </a:r>
            <a:r>
              <a:rPr lang="en-US" sz="1400" b="1" dirty="0"/>
              <a:t> (</a:t>
            </a:r>
            <a:r>
              <a:rPr lang="en-US" sz="1400" b="1" dirty="0" err="1"/>
              <a:t>pentru</a:t>
            </a:r>
            <a:r>
              <a:rPr lang="en-US" sz="1400" b="1" dirty="0"/>
              <a:t> </a:t>
            </a:r>
            <a:r>
              <a:rPr lang="en-US" sz="1400" b="1" dirty="0" err="1"/>
              <a:t>întreaga</a:t>
            </a:r>
            <a:r>
              <a:rPr lang="en-US" sz="1400" b="1" dirty="0"/>
              <a:t> </a:t>
            </a:r>
            <a:r>
              <a:rPr lang="en-US" sz="1400" b="1" dirty="0" err="1"/>
              <a:t>unitate</a:t>
            </a:r>
            <a:r>
              <a:rPr lang="en-US" sz="1400" b="1" dirty="0"/>
              <a:t>)</a:t>
            </a:r>
          </a:p>
          <a:p>
            <a:pPr lvl="3">
              <a:buFont typeface="Wingdings" panose="05000000000000000000" pitchFamily="2" charset="2"/>
              <a:buChar char="q"/>
            </a:pPr>
            <a:endParaRPr lang="en-GB" sz="1100" dirty="0"/>
          </a:p>
          <a:p>
            <a:pPr lvl="3">
              <a:buFont typeface="Wingdings" panose="05000000000000000000" pitchFamily="2" charset="2"/>
              <a:buChar char="q"/>
            </a:pPr>
            <a:endParaRPr lang="en-US" sz="1100" dirty="0"/>
          </a:p>
          <a:p>
            <a:pPr lvl="3">
              <a:buFont typeface="Wingdings" panose="05000000000000000000" pitchFamily="2" charset="2"/>
              <a:buChar char="q"/>
            </a:pPr>
            <a:endParaRPr lang="en-US" sz="1100" dirty="0"/>
          </a:p>
          <a:p>
            <a:pPr lvl="3">
              <a:buFont typeface="Wingdings" panose="05000000000000000000" pitchFamily="2" charset="2"/>
              <a:buChar char="q"/>
            </a:pPr>
            <a:endParaRPr lang="en-US" sz="11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, microscope&#10;&#10;Description automatically generated">
            <a:extLst>
              <a:ext uri="{FF2B5EF4-FFF2-40B4-BE49-F238E27FC236}">
                <a16:creationId xmlns:a16="http://schemas.microsoft.com/office/drawing/2014/main" id="{03A6B860-9C11-4232-9127-4030BF167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064" y="2228660"/>
            <a:ext cx="4914467" cy="293116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621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357D7-1BA1-4FC3-91A7-C7A2FB1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12" y="99169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Schița</a:t>
            </a:r>
            <a:r>
              <a:rPr lang="en-US" sz="3600" b="1" dirty="0"/>
              <a:t> </a:t>
            </a:r>
            <a:r>
              <a:rPr lang="en-US" sz="3600" b="1" dirty="0" err="1"/>
              <a:t>curriculumului</a:t>
            </a:r>
            <a:r>
              <a:rPr lang="en-US" sz="3600" b="1" dirty="0"/>
              <a:t> </a:t>
            </a:r>
            <a:r>
              <a:rPr lang="en-US" sz="3600" b="1" dirty="0" err="1"/>
              <a:t>MACHINA</a:t>
            </a:r>
            <a:endParaRPr lang="x-non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4" y="3982530"/>
            <a:ext cx="6107861" cy="276862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 err="1"/>
              <a:t>Unitatea</a:t>
            </a:r>
            <a:r>
              <a:rPr lang="en-US" sz="1600" b="1" dirty="0"/>
              <a:t> de </a:t>
            </a:r>
            <a:r>
              <a:rPr lang="en-US" sz="1600" b="1" dirty="0" err="1"/>
              <a:t>învățare</a:t>
            </a:r>
            <a:r>
              <a:rPr lang="en-US" sz="1600" b="1" dirty="0"/>
              <a:t> 3: </a:t>
            </a:r>
            <a:r>
              <a:rPr lang="ro-RO" sz="1600" b="1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lgoritmi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programe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și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protocoale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ML</a:t>
            </a:r>
            <a:r>
              <a:rPr lang="ro-RO" sz="1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EQF</a:t>
            </a:r>
            <a:r>
              <a:rPr lang="en-US" sz="1600" b="1" dirty="0" smtClean="0"/>
              <a:t>-5</a:t>
            </a:r>
            <a:r>
              <a:rPr lang="en-US" sz="1600" b="1" dirty="0"/>
              <a:t>)</a:t>
            </a:r>
            <a:endParaRPr lang="ru-RU" sz="1600" b="1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1: </a:t>
            </a:r>
            <a:r>
              <a:rPr lang="en-US" sz="1600" dirty="0" err="1"/>
              <a:t>Învățarea</a:t>
            </a:r>
            <a:r>
              <a:rPr lang="en-US" sz="1600" dirty="0"/>
              <a:t> </a:t>
            </a:r>
            <a:r>
              <a:rPr lang="en-US" sz="1600" dirty="0" err="1"/>
              <a:t>automată</a:t>
            </a:r>
            <a:r>
              <a:rPr lang="en-US" sz="1600" dirty="0"/>
              <a:t> </a:t>
            </a:r>
            <a:r>
              <a:rPr lang="en-US" sz="1600" dirty="0" err="1"/>
              <a:t>prin</a:t>
            </a:r>
            <a:r>
              <a:rPr lang="en-US" sz="1600" dirty="0"/>
              <a:t> </a:t>
            </a:r>
            <a:r>
              <a:rPr lang="en-US" sz="1600" dirty="0" err="1"/>
              <a:t>modele</a:t>
            </a:r>
            <a:r>
              <a:rPr lang="en-US" sz="1600" dirty="0"/>
              <a:t> </a:t>
            </a:r>
            <a:r>
              <a:rPr lang="en-US" sz="1600" dirty="0" err="1"/>
              <a:t>liniare</a:t>
            </a:r>
            <a:r>
              <a:rPr lang="en-US" sz="1600" dirty="0"/>
              <a:t> (</a:t>
            </a:r>
            <a:r>
              <a:rPr lang="en-US" sz="1600" dirty="0" smtClean="0"/>
              <a:t>20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2: </a:t>
            </a:r>
            <a:r>
              <a:rPr lang="en-US" sz="1600" dirty="0" err="1"/>
              <a:t>Algoritmi</a:t>
            </a:r>
            <a:r>
              <a:rPr lang="en-US" sz="1600" dirty="0"/>
              <a:t> de </a:t>
            </a:r>
            <a:r>
              <a:rPr lang="en-US" sz="1600" dirty="0" err="1"/>
              <a:t>învățare</a:t>
            </a:r>
            <a:r>
              <a:rPr lang="en-US" sz="1600" dirty="0"/>
              <a:t> </a:t>
            </a:r>
            <a:r>
              <a:rPr lang="en-US" sz="1600" dirty="0" err="1"/>
              <a:t>supravegheați</a:t>
            </a:r>
            <a:r>
              <a:rPr lang="en-US" sz="1600" dirty="0"/>
              <a:t> (</a:t>
            </a:r>
            <a:r>
              <a:rPr lang="en-US" sz="1600" dirty="0" smtClean="0"/>
              <a:t>25</a:t>
            </a:r>
            <a:r>
              <a:rPr lang="ro-RO" sz="1600" dirty="0" smtClean="0"/>
              <a:t> </a:t>
            </a:r>
            <a:r>
              <a:rPr lang="ro-RO" sz="1600" dirty="0" err="1" smtClean="0"/>
              <a:t>slide</a:t>
            </a:r>
            <a:r>
              <a:rPr lang="ro-RO" sz="1600" dirty="0" smtClean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3: </a:t>
            </a:r>
            <a:r>
              <a:rPr lang="en-US" sz="1600" dirty="0" err="1"/>
              <a:t>Algoritmi</a:t>
            </a:r>
            <a:r>
              <a:rPr lang="en-US" sz="1600" dirty="0"/>
              <a:t> de </a:t>
            </a:r>
            <a:r>
              <a:rPr lang="en-US" sz="1600" dirty="0" err="1"/>
              <a:t>învățare</a:t>
            </a:r>
            <a:r>
              <a:rPr lang="en-US" sz="1600" dirty="0"/>
              <a:t> </a:t>
            </a:r>
            <a:r>
              <a:rPr lang="en-US" sz="1600" dirty="0" err="1"/>
              <a:t>nesupravegheați</a:t>
            </a:r>
            <a:r>
              <a:rPr lang="en-US" sz="1600" dirty="0"/>
              <a:t> (26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4: </a:t>
            </a:r>
            <a:r>
              <a:rPr lang="en-US" sz="1600" dirty="0" err="1"/>
              <a:t>Învățare</a:t>
            </a:r>
            <a:r>
              <a:rPr lang="en-US" sz="1600" dirty="0"/>
              <a:t> semi-</a:t>
            </a:r>
            <a:r>
              <a:rPr lang="en-US" sz="1600" dirty="0" err="1"/>
              <a:t>supravegheată</a:t>
            </a:r>
            <a:r>
              <a:rPr lang="en-US" sz="1600" dirty="0"/>
              <a:t> (20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5: </a:t>
            </a:r>
            <a:r>
              <a:rPr lang="en-US" sz="1600" dirty="0" err="1"/>
              <a:t>Cele</a:t>
            </a:r>
            <a:r>
              <a:rPr lang="en-US" sz="1600" dirty="0"/>
              <a:t> </a:t>
            </a:r>
            <a:r>
              <a:rPr lang="en-US" sz="1600" dirty="0" err="1"/>
              <a:t>mai</a:t>
            </a:r>
            <a:r>
              <a:rPr lang="en-US" sz="1600" dirty="0"/>
              <a:t> </a:t>
            </a:r>
            <a:r>
              <a:rPr lang="en-US" sz="1600" dirty="0" err="1"/>
              <a:t>bune</a:t>
            </a:r>
            <a:r>
              <a:rPr lang="en-US" sz="1600" dirty="0"/>
              <a:t> </a:t>
            </a:r>
            <a:r>
              <a:rPr lang="en-US" sz="1600" dirty="0" err="1"/>
              <a:t>practici</a:t>
            </a:r>
            <a:r>
              <a:rPr lang="en-US" sz="1600" dirty="0"/>
              <a:t> </a:t>
            </a:r>
            <a:r>
              <a:rPr lang="en-US" sz="1600" dirty="0" err="1"/>
              <a:t>pentru</a:t>
            </a:r>
            <a:r>
              <a:rPr lang="en-US" sz="1600" dirty="0"/>
              <a:t> ML (19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Limbaje</a:t>
            </a:r>
            <a:r>
              <a:rPr lang="en-US" sz="1600" dirty="0"/>
              <a:t> de </a:t>
            </a:r>
            <a:r>
              <a:rPr lang="en-US" sz="1600" dirty="0" err="1"/>
              <a:t>programare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cadre </a:t>
            </a:r>
            <a:r>
              <a:rPr lang="en-US" sz="1600" dirty="0" err="1"/>
              <a:t>pentru</a:t>
            </a:r>
            <a:r>
              <a:rPr lang="en-US" sz="1600" dirty="0"/>
              <a:t> ML (21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10394" y="2666189"/>
            <a:ext cx="1081602" cy="1935307"/>
            <a:chOff x="10776454" y="4202500"/>
            <a:chExt cx="1415546" cy="253283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776454" y="5146231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4832400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 txBox="1">
            <a:spLocks/>
          </p:cNvSpPr>
          <p:nvPr/>
        </p:nvSpPr>
        <p:spPr>
          <a:xfrm>
            <a:off x="6802049" y="2108602"/>
            <a:ext cx="5537199" cy="2071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 err="1"/>
              <a:t>Unitatea</a:t>
            </a:r>
            <a:r>
              <a:rPr lang="en-US" sz="1600" b="1" dirty="0"/>
              <a:t> de </a:t>
            </a:r>
            <a:r>
              <a:rPr lang="en-US" sz="1600" b="1" dirty="0" err="1"/>
              <a:t>învățare</a:t>
            </a:r>
            <a:r>
              <a:rPr lang="en-US" sz="1600" b="1" dirty="0"/>
              <a:t> 2: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Fundamente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5">
                    <a:lumMod val="75000"/>
                  </a:schemeClr>
                </a:solidFill>
              </a:rPr>
              <a:t>matematice</a:t>
            </a:r>
            <a:r>
              <a:rPr lang="ro-RO" sz="1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EQF</a:t>
            </a:r>
            <a:r>
              <a:rPr lang="en-US" sz="1600" b="1" dirty="0" smtClean="0"/>
              <a:t>-</a:t>
            </a:r>
            <a:r>
              <a:rPr lang="ru-RU" sz="1600" b="1" dirty="0"/>
              <a:t>5</a:t>
            </a:r>
            <a:r>
              <a:rPr lang="en-US" sz="1600" b="1" dirty="0"/>
              <a:t>)</a:t>
            </a:r>
            <a:endParaRPr lang="ru-RU" sz="1600" b="1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1: </a:t>
            </a:r>
            <a:r>
              <a:rPr lang="en-US" sz="1600" dirty="0" err="1"/>
              <a:t>Seturi</a:t>
            </a:r>
            <a:r>
              <a:rPr lang="en-US" sz="1600" dirty="0"/>
              <a:t>, </a:t>
            </a:r>
            <a:r>
              <a:rPr lang="en-US" sz="1600" dirty="0" err="1"/>
              <a:t>relații</a:t>
            </a:r>
            <a:r>
              <a:rPr lang="en-US" sz="1600" dirty="0"/>
              <a:t>, </a:t>
            </a:r>
            <a:r>
              <a:rPr lang="en-US" sz="1600" dirty="0" err="1"/>
              <a:t>funcții</a:t>
            </a:r>
            <a:r>
              <a:rPr lang="en-US" sz="1600" dirty="0"/>
              <a:t>, derivate (19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2: </a:t>
            </a:r>
            <a:r>
              <a:rPr lang="en-US" sz="1600" dirty="0" err="1"/>
              <a:t>Algebră</a:t>
            </a:r>
            <a:r>
              <a:rPr lang="en-US" sz="1600" dirty="0"/>
              <a:t> </a:t>
            </a:r>
            <a:r>
              <a:rPr lang="en-US" sz="1600" dirty="0" err="1"/>
              <a:t>liniară</a:t>
            </a:r>
            <a:r>
              <a:rPr lang="en-US" sz="1600" dirty="0"/>
              <a:t> (10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3: </a:t>
            </a:r>
            <a:r>
              <a:rPr lang="en-US" sz="1600" dirty="0" err="1"/>
              <a:t>Teoria</a:t>
            </a:r>
            <a:r>
              <a:rPr lang="en-US" sz="1600" dirty="0"/>
              <a:t> </a:t>
            </a:r>
            <a:r>
              <a:rPr lang="en-US" sz="1600" dirty="0" err="1"/>
              <a:t>probabilității</a:t>
            </a:r>
            <a:r>
              <a:rPr lang="en-US" sz="1600" dirty="0"/>
              <a:t> (12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4: </a:t>
            </a:r>
            <a:r>
              <a:rPr lang="en-US" sz="1600" dirty="0" err="1"/>
              <a:t>Statistici</a:t>
            </a:r>
            <a:r>
              <a:rPr lang="en-US" sz="1600" dirty="0"/>
              <a:t> (19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5: </a:t>
            </a:r>
            <a:r>
              <a:rPr lang="en-US" sz="1600" dirty="0" err="1"/>
              <a:t>Teoria</a:t>
            </a:r>
            <a:r>
              <a:rPr lang="en-US" sz="1600" dirty="0"/>
              <a:t> </a:t>
            </a:r>
            <a:r>
              <a:rPr lang="en-US" sz="1600" dirty="0" err="1"/>
              <a:t>calculului</a:t>
            </a:r>
            <a:r>
              <a:rPr lang="en-US" sz="1600" dirty="0"/>
              <a:t> (12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 txBox="1">
            <a:spLocks/>
          </p:cNvSpPr>
          <p:nvPr/>
        </p:nvSpPr>
        <p:spPr>
          <a:xfrm>
            <a:off x="1014327" y="1424487"/>
            <a:ext cx="5787718" cy="2188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 err="1" smtClean="0"/>
              <a:t>Unitatea</a:t>
            </a:r>
            <a:r>
              <a:rPr lang="en-US" sz="1600" b="1" dirty="0" smtClean="0"/>
              <a:t> </a:t>
            </a:r>
            <a:r>
              <a:rPr lang="en-US" sz="1600" b="1" dirty="0"/>
              <a:t>de </a:t>
            </a:r>
            <a:r>
              <a:rPr lang="en-US" sz="1600" b="1" dirty="0" err="1"/>
              <a:t>învățare</a:t>
            </a:r>
            <a:r>
              <a:rPr lang="en-US" sz="1600" b="1" dirty="0"/>
              <a:t> 1: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Elemente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esențiale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ale ML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pentru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profesioniștii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TIC</a:t>
            </a:r>
            <a:r>
              <a:rPr lang="ro-RO" sz="1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EQF</a:t>
            </a:r>
            <a:r>
              <a:rPr lang="en-US" sz="1600" b="1" dirty="0" smtClean="0"/>
              <a:t>-5</a:t>
            </a:r>
            <a:r>
              <a:rPr lang="en-US" sz="1600" b="1" dirty="0"/>
              <a:t>)</a:t>
            </a:r>
            <a:endParaRPr lang="ru-RU" sz="1600" b="1" dirty="0"/>
          </a:p>
          <a:p>
            <a:pPr marL="447675" indent="-355600"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1: </a:t>
            </a:r>
            <a:r>
              <a:rPr lang="en-US" sz="1600" dirty="0" err="1"/>
              <a:t>Introducere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învățarea</a:t>
            </a:r>
            <a:r>
              <a:rPr lang="en-US" sz="1600" dirty="0"/>
              <a:t> </a:t>
            </a:r>
            <a:r>
              <a:rPr lang="en-US" sz="1600" dirty="0" err="1"/>
              <a:t>automată</a:t>
            </a:r>
            <a:r>
              <a:rPr lang="en-US" sz="1600" dirty="0"/>
              <a:t> (19 </a:t>
            </a:r>
            <a:r>
              <a:rPr lang="ro-RO" sz="1600" dirty="0" err="1" smtClean="0"/>
              <a:t>slide</a:t>
            </a:r>
            <a:r>
              <a:rPr lang="ro-RO" sz="1600" dirty="0" smtClean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 marL="447675" indent="-355600"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2: </a:t>
            </a:r>
            <a:r>
              <a:rPr lang="en-US" sz="1600" dirty="0" err="1"/>
              <a:t>Unde</a:t>
            </a:r>
            <a:r>
              <a:rPr lang="en-US" sz="1600" dirty="0"/>
              <a:t> se </a:t>
            </a:r>
            <a:r>
              <a:rPr lang="en-US" sz="1600" dirty="0" err="1"/>
              <a:t>aplică</a:t>
            </a:r>
            <a:r>
              <a:rPr lang="en-US" sz="1600" dirty="0"/>
              <a:t> ML (15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 marL="447675" indent="-355600"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3: </a:t>
            </a:r>
            <a:r>
              <a:rPr lang="en-US" sz="1600" dirty="0" err="1"/>
              <a:t>Învățarea</a:t>
            </a:r>
            <a:r>
              <a:rPr lang="en-US" sz="1600" dirty="0"/>
              <a:t> </a:t>
            </a:r>
            <a:r>
              <a:rPr lang="en-US" sz="1600" dirty="0" err="1"/>
              <a:t>automată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prelucrarea</a:t>
            </a:r>
            <a:r>
              <a:rPr lang="en-US" sz="1600" dirty="0"/>
              <a:t> </a:t>
            </a:r>
            <a:r>
              <a:rPr lang="en-US" sz="1600" dirty="0" err="1"/>
              <a:t>datelor</a:t>
            </a:r>
            <a:r>
              <a:rPr lang="en-US" sz="1600" dirty="0"/>
              <a:t> (17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 marL="447675" indent="-355600">
              <a:lnSpc>
                <a:spcPct val="100000"/>
              </a:lnSpc>
            </a:pPr>
            <a:r>
              <a:rPr lang="en-US" sz="1600" dirty="0" err="1"/>
              <a:t>Lecția</a:t>
            </a:r>
            <a:r>
              <a:rPr lang="en-US" sz="1600" dirty="0"/>
              <a:t> 4: </a:t>
            </a:r>
            <a:r>
              <a:rPr lang="en-US" sz="1600" dirty="0" err="1"/>
              <a:t>Exemple</a:t>
            </a:r>
            <a:r>
              <a:rPr lang="en-US" sz="1600" dirty="0"/>
              <a:t> de </a:t>
            </a:r>
            <a:r>
              <a:rPr lang="en-US" sz="1600" dirty="0" err="1"/>
              <a:t>aplicații</a:t>
            </a:r>
            <a:r>
              <a:rPr lang="en-US" sz="1600" dirty="0"/>
              <a:t> ML (15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pSp>
        <p:nvGrpSpPr>
          <p:cNvPr id="15" name="Group 5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21429"/>
            <a:ext cx="1014060" cy="2017580"/>
            <a:chOff x="-152400" y="869029"/>
            <a:chExt cx="1014060" cy="2017580"/>
          </a:xfrm>
        </p:grpSpPr>
        <p:sp>
          <p:nvSpPr>
            <p:cNvPr id="16" name="Isosceles Triangle 5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654160" y="1370789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5514" y="1978385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85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357D7-1BA1-4FC3-91A7-C7A2FB16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12" y="99170"/>
            <a:ext cx="10905066" cy="76106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Schița</a:t>
            </a:r>
            <a:r>
              <a:rPr lang="en-US" sz="3600" b="1" dirty="0"/>
              <a:t> </a:t>
            </a:r>
            <a:r>
              <a:rPr lang="en-US" sz="3600" b="1" dirty="0" err="1"/>
              <a:t>curriculumului</a:t>
            </a:r>
            <a:r>
              <a:rPr lang="en-US" sz="3600" b="1" dirty="0"/>
              <a:t> </a:t>
            </a:r>
            <a:r>
              <a:rPr lang="en-US" sz="3600" b="1" dirty="0" err="1"/>
              <a:t>MACHINA</a:t>
            </a:r>
            <a:endParaRPr lang="x-non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273" y="2985686"/>
            <a:ext cx="6160484" cy="1846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err="1"/>
              <a:t>Unitatea</a:t>
            </a:r>
            <a:r>
              <a:rPr lang="en-US" sz="1600" b="1" dirty="0"/>
              <a:t> de </a:t>
            </a:r>
            <a:r>
              <a:rPr lang="en-US" sz="1600" b="1" dirty="0" err="1"/>
              <a:t>învățare</a:t>
            </a:r>
            <a:r>
              <a:rPr lang="en-US" sz="1600" b="1" dirty="0"/>
              <a:t> 6: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Legislație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etică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managementul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proiectelor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legate de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ML</a:t>
            </a:r>
            <a:r>
              <a:rPr lang="ro-RO" sz="1600" b="1" dirty="0" smtClean="0"/>
              <a:t> 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EQF</a:t>
            </a:r>
            <a:r>
              <a:rPr lang="en-US" sz="1600" b="1" dirty="0" smtClean="0"/>
              <a:t>-6</a:t>
            </a:r>
            <a:r>
              <a:rPr lang="en-US" sz="1600" b="1" dirty="0"/>
              <a:t>)</a:t>
            </a:r>
            <a:endParaRPr lang="ru-RU" sz="1600" dirty="0"/>
          </a:p>
          <a:p>
            <a:r>
              <a:rPr lang="en-US" sz="1600" dirty="0" err="1"/>
              <a:t>Lecția</a:t>
            </a:r>
            <a:r>
              <a:rPr lang="en-US" sz="1600" dirty="0"/>
              <a:t> 1: </a:t>
            </a:r>
            <a:r>
              <a:rPr lang="en-US" sz="1600" dirty="0" err="1"/>
              <a:t>Liniile</a:t>
            </a:r>
            <a:r>
              <a:rPr lang="en-US" sz="1600" dirty="0"/>
              <a:t> </a:t>
            </a:r>
            <a:r>
              <a:rPr lang="en-US" sz="1600" dirty="0" err="1"/>
              <a:t>directoare</a:t>
            </a:r>
            <a:r>
              <a:rPr lang="en-US" sz="1600" dirty="0"/>
              <a:t> ale </a:t>
            </a:r>
            <a:r>
              <a:rPr lang="en-US" sz="1600" dirty="0" err="1"/>
              <a:t>UE</a:t>
            </a:r>
            <a:r>
              <a:rPr lang="en-US" sz="1600" dirty="0"/>
              <a:t> </a:t>
            </a:r>
            <a:r>
              <a:rPr lang="en-US" sz="1600" dirty="0" err="1"/>
              <a:t>privind</a:t>
            </a:r>
            <a:r>
              <a:rPr lang="en-US" sz="1600" dirty="0"/>
              <a:t> </a:t>
            </a:r>
            <a:r>
              <a:rPr lang="en-US" sz="1600" dirty="0" err="1"/>
              <a:t>etica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inteligența</a:t>
            </a:r>
            <a:r>
              <a:rPr lang="en-US" sz="1600" dirty="0"/>
              <a:t> </a:t>
            </a:r>
            <a:r>
              <a:rPr lang="en-US" sz="1600" dirty="0" err="1"/>
              <a:t>artificială</a:t>
            </a:r>
            <a:r>
              <a:rPr lang="en-US" sz="1600" dirty="0"/>
              <a:t> (16 </a:t>
            </a:r>
            <a:r>
              <a:rPr lang="ro-RO" sz="1600" dirty="0" err="1" smtClean="0"/>
              <a:t>slide</a:t>
            </a:r>
            <a:r>
              <a:rPr lang="ro-RO" sz="1600" dirty="0" smtClean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err="1"/>
              <a:t>Lecția</a:t>
            </a:r>
            <a:r>
              <a:rPr lang="en-US" sz="1600" dirty="0"/>
              <a:t> 2: </a:t>
            </a:r>
            <a:r>
              <a:rPr lang="en-US" sz="1600" dirty="0" err="1"/>
              <a:t>Modelul</a:t>
            </a:r>
            <a:r>
              <a:rPr lang="en-US" sz="1600" dirty="0"/>
              <a:t> </a:t>
            </a:r>
            <a:r>
              <a:rPr lang="en-US" sz="1600" dirty="0" err="1"/>
              <a:t>valorii</a:t>
            </a:r>
            <a:r>
              <a:rPr lang="en-US" sz="1600" dirty="0"/>
              <a:t> / </a:t>
            </a:r>
            <a:r>
              <a:rPr lang="en-US" sz="1600" dirty="0" err="1"/>
              <a:t>costurilor</a:t>
            </a:r>
            <a:r>
              <a:rPr lang="en-US" sz="1600" dirty="0"/>
              <a:t> </a:t>
            </a:r>
            <a:r>
              <a:rPr lang="en-US" sz="1600" dirty="0" err="1"/>
              <a:t>datelor</a:t>
            </a:r>
            <a:r>
              <a:rPr lang="en-US" sz="1600" dirty="0"/>
              <a:t> (18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err="1"/>
              <a:t>Lecția</a:t>
            </a:r>
            <a:r>
              <a:rPr lang="en-US" sz="1600" dirty="0"/>
              <a:t> 3: Bias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învățarea</a:t>
            </a:r>
            <a:r>
              <a:rPr lang="en-US" sz="1600" dirty="0"/>
              <a:t> </a:t>
            </a:r>
            <a:r>
              <a:rPr lang="en-US" sz="1600" dirty="0" err="1"/>
              <a:t>automată</a:t>
            </a:r>
            <a:r>
              <a:rPr lang="en-US" sz="1600" dirty="0"/>
              <a:t> (17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err="1"/>
              <a:t>Lecția</a:t>
            </a:r>
            <a:r>
              <a:rPr lang="en-US" sz="1600" dirty="0"/>
              <a:t> 4: </a:t>
            </a:r>
            <a:r>
              <a:rPr lang="en-US" sz="1600" dirty="0" err="1"/>
              <a:t>Inginerie</a:t>
            </a:r>
            <a:r>
              <a:rPr lang="en-US" sz="1600" dirty="0"/>
              <a:t> software </a:t>
            </a:r>
            <a:r>
              <a:rPr lang="en-US" sz="1600" dirty="0" err="1"/>
              <a:t>pentru</a:t>
            </a:r>
            <a:r>
              <a:rPr lang="en-US" sz="1600" dirty="0"/>
              <a:t> </a:t>
            </a:r>
            <a:r>
              <a:rPr lang="en-US" sz="1600" dirty="0" err="1"/>
              <a:t>aplicații</a:t>
            </a:r>
            <a:r>
              <a:rPr lang="en-US" sz="1600" dirty="0"/>
              <a:t> AI (17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6048" y="-51308"/>
            <a:ext cx="972709" cy="1935307"/>
            <a:chOff x="10914726" y="645977"/>
            <a:chExt cx="1273032" cy="253283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954189" y="194559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4826" y="127587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 txBox="1">
            <a:spLocks/>
          </p:cNvSpPr>
          <p:nvPr/>
        </p:nvSpPr>
        <p:spPr>
          <a:xfrm>
            <a:off x="296301" y="3395314"/>
            <a:ext cx="5728729" cy="1659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/>
              <a:t>Unitatea</a:t>
            </a:r>
            <a:r>
              <a:rPr lang="en-US" sz="1600" b="1" dirty="0"/>
              <a:t> de </a:t>
            </a:r>
            <a:r>
              <a:rPr lang="en-US" sz="1600" b="1" dirty="0" err="1"/>
              <a:t>învățare</a:t>
            </a:r>
            <a:r>
              <a:rPr lang="en-US" sz="1600" b="1" dirty="0"/>
              <a:t> 5: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Comunicarea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meritelor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provocărilor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și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implicațiilor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ML</a:t>
            </a:r>
            <a:r>
              <a:rPr lang="ro-RO" sz="1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EQF</a:t>
            </a:r>
            <a:r>
              <a:rPr lang="en-US" sz="1600" b="1" dirty="0" smtClean="0"/>
              <a:t>-5</a:t>
            </a:r>
            <a:r>
              <a:rPr lang="en-US" sz="1600" b="1" dirty="0"/>
              <a:t>)</a:t>
            </a:r>
            <a:endParaRPr lang="ru-RU" sz="1600" b="1" dirty="0"/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err="1"/>
              <a:t>Lecția</a:t>
            </a:r>
            <a:r>
              <a:rPr lang="en-US" sz="1600" dirty="0"/>
              <a:t> 1: </a:t>
            </a:r>
            <a:r>
              <a:rPr lang="en-US" sz="1600" dirty="0" err="1"/>
              <a:t>Introducere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comunicarea</a:t>
            </a:r>
            <a:r>
              <a:rPr lang="en-US" sz="1600" dirty="0"/>
              <a:t> </a:t>
            </a:r>
            <a:r>
              <a:rPr lang="en-US" sz="1600" dirty="0" err="1"/>
              <a:t>eficientă</a:t>
            </a:r>
            <a:r>
              <a:rPr lang="en-US" sz="1600" dirty="0"/>
              <a:t> (12 </a:t>
            </a:r>
            <a:r>
              <a:rPr lang="ro-RO" sz="1600" dirty="0" err="1" smtClean="0"/>
              <a:t>slide</a:t>
            </a:r>
            <a:r>
              <a:rPr lang="ro-RO" sz="1600" dirty="0" smtClean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err="1"/>
              <a:t>Lecția</a:t>
            </a:r>
            <a:r>
              <a:rPr lang="en-US" sz="1600" dirty="0"/>
              <a:t> 2: </a:t>
            </a:r>
            <a:r>
              <a:rPr lang="en-US" sz="1600" dirty="0" err="1"/>
              <a:t>Tipuri</a:t>
            </a:r>
            <a:r>
              <a:rPr lang="en-US" sz="1600" dirty="0"/>
              <a:t> de </a:t>
            </a:r>
            <a:r>
              <a:rPr lang="en-US" sz="1600" dirty="0" err="1"/>
              <a:t>bază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niveluri</a:t>
            </a:r>
            <a:r>
              <a:rPr lang="en-US" sz="1600" dirty="0"/>
              <a:t> de </a:t>
            </a:r>
            <a:r>
              <a:rPr lang="en-US" sz="1600" dirty="0" err="1"/>
              <a:t>comunicare</a:t>
            </a:r>
            <a:r>
              <a:rPr lang="en-US" sz="1600" dirty="0"/>
              <a:t> </a:t>
            </a:r>
            <a:r>
              <a:rPr lang="en-US" sz="1600" dirty="0" err="1"/>
              <a:t>eficientă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modalități</a:t>
            </a:r>
            <a:r>
              <a:rPr lang="en-US" sz="1600" dirty="0"/>
              <a:t> de </a:t>
            </a:r>
            <a:r>
              <a:rPr lang="en-US" sz="1600" dirty="0" err="1"/>
              <a:t>utilizare</a:t>
            </a:r>
            <a:r>
              <a:rPr lang="en-US" sz="1600" dirty="0"/>
              <a:t> a </a:t>
            </a:r>
            <a:r>
              <a:rPr lang="en-US" sz="1600" dirty="0" err="1"/>
              <a:t>învățării</a:t>
            </a:r>
            <a:r>
              <a:rPr lang="en-US" sz="1600" dirty="0"/>
              <a:t> automate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comunicații</a:t>
            </a:r>
            <a:r>
              <a:rPr lang="en-US" sz="1600" dirty="0"/>
              <a:t> (13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err="1"/>
              <a:t>Lecția</a:t>
            </a:r>
            <a:r>
              <a:rPr lang="en-US" sz="1600" dirty="0"/>
              <a:t> 3: </a:t>
            </a:r>
            <a:r>
              <a:rPr lang="en-US" sz="1600" dirty="0" err="1"/>
              <a:t>Viitorul</a:t>
            </a:r>
            <a:r>
              <a:rPr lang="en-US" sz="1600" dirty="0"/>
              <a:t> </a:t>
            </a:r>
            <a:r>
              <a:rPr lang="en-US" sz="1600" dirty="0" err="1"/>
              <a:t>comunicării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conformitate</a:t>
            </a:r>
            <a:r>
              <a:rPr lang="en-US" sz="1600" dirty="0"/>
              <a:t> cu </a:t>
            </a:r>
            <a:r>
              <a:rPr lang="en-US" sz="1600" dirty="0" err="1"/>
              <a:t>inteligența</a:t>
            </a:r>
            <a:r>
              <a:rPr lang="en-US" sz="1600" dirty="0"/>
              <a:t> </a:t>
            </a:r>
            <a:r>
              <a:rPr lang="en-US" sz="1600" dirty="0" err="1"/>
              <a:t>artificială</a:t>
            </a:r>
            <a:r>
              <a:rPr lang="en-US" sz="1600" dirty="0"/>
              <a:t> (12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err="1"/>
              <a:t>Lecția</a:t>
            </a:r>
            <a:r>
              <a:rPr lang="en-US" sz="1600" dirty="0"/>
              <a:t> 4: </a:t>
            </a:r>
            <a:r>
              <a:rPr lang="en-US" sz="1600" dirty="0" err="1"/>
              <a:t>Efectele</a:t>
            </a:r>
            <a:r>
              <a:rPr lang="en-US" sz="1600" dirty="0"/>
              <a:t> </a:t>
            </a:r>
            <a:r>
              <a:rPr lang="en-US" sz="1600" dirty="0" err="1"/>
              <a:t>inteligenței</a:t>
            </a:r>
            <a:r>
              <a:rPr lang="en-US" sz="1600" dirty="0"/>
              <a:t> </a:t>
            </a:r>
            <a:r>
              <a:rPr lang="en-US" sz="1600" dirty="0" err="1"/>
              <a:t>artificiale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comunicare</a:t>
            </a:r>
            <a:r>
              <a:rPr lang="en-US" sz="1600" dirty="0"/>
              <a:t> (10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861A24-ED46-4467-8765-4390083FC430}"/>
              </a:ext>
            </a:extLst>
          </p:cNvPr>
          <p:cNvSpPr txBox="1">
            <a:spLocks/>
          </p:cNvSpPr>
          <p:nvPr/>
        </p:nvSpPr>
        <p:spPr>
          <a:xfrm>
            <a:off x="296301" y="1069306"/>
            <a:ext cx="7110339" cy="204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/>
              <a:t>Unitatea</a:t>
            </a:r>
            <a:r>
              <a:rPr lang="en-US" sz="1600" b="1" dirty="0"/>
              <a:t> de </a:t>
            </a:r>
            <a:r>
              <a:rPr lang="en-US" sz="1600" b="1" dirty="0" err="1"/>
              <a:t>învățare</a:t>
            </a:r>
            <a:r>
              <a:rPr lang="en-US" sz="1600" b="1" dirty="0"/>
              <a:t> 4: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Învățare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profundă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en-US" sz="1600" b="1" dirty="0" err="1" smtClean="0">
                <a:solidFill>
                  <a:schemeClr val="accent5">
                    <a:lumMod val="75000"/>
                  </a:schemeClr>
                </a:solidFill>
              </a:rPr>
              <a:t>avansat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b="1" dirty="0"/>
              <a:t>(EQF-</a:t>
            </a:r>
            <a:r>
              <a:rPr lang="ru-RU" sz="1600" b="1" dirty="0"/>
              <a:t>5</a:t>
            </a:r>
            <a:r>
              <a:rPr lang="en-US" sz="1600" b="1" dirty="0"/>
              <a:t>)</a:t>
            </a:r>
            <a:endParaRPr lang="ru-RU" sz="1600" b="1" dirty="0"/>
          </a:p>
          <a:p>
            <a:r>
              <a:rPr lang="en-US" sz="1600" dirty="0" err="1"/>
              <a:t>Lecția</a:t>
            </a:r>
            <a:r>
              <a:rPr lang="en-US" sz="1600" dirty="0"/>
              <a:t> 1: </a:t>
            </a:r>
            <a:r>
              <a:rPr lang="ro-RO" sz="1600" dirty="0"/>
              <a:t>M</a:t>
            </a:r>
            <a:r>
              <a:rPr lang="en-US" sz="1600" dirty="0" err="1" smtClean="0"/>
              <a:t>ultistrat</a:t>
            </a:r>
            <a:r>
              <a:rPr lang="en-US" sz="1600" dirty="0" smtClean="0"/>
              <a:t> </a:t>
            </a:r>
            <a:r>
              <a:rPr lang="en-US" sz="1600" dirty="0"/>
              <a:t>Perceptron</a:t>
            </a:r>
            <a:r>
              <a:rPr lang="en-US" sz="1600" dirty="0" smtClean="0"/>
              <a:t>(</a:t>
            </a:r>
            <a:r>
              <a:rPr lang="en-US" sz="1600" dirty="0" err="1" smtClean="0"/>
              <a:t>MLP</a:t>
            </a:r>
            <a:r>
              <a:rPr lang="en-US" sz="1600" dirty="0"/>
              <a:t>) (26 </a:t>
            </a:r>
            <a:r>
              <a:rPr lang="ro-RO" sz="1600" dirty="0" err="1" smtClean="0"/>
              <a:t>slide</a:t>
            </a:r>
            <a:r>
              <a:rPr lang="ro-RO" sz="1600" dirty="0" smtClean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err="1"/>
              <a:t>Lecția</a:t>
            </a:r>
            <a:r>
              <a:rPr lang="en-US" sz="1600" dirty="0"/>
              <a:t> 2: </a:t>
            </a:r>
            <a:r>
              <a:rPr lang="en-US" sz="1600" dirty="0" err="1"/>
              <a:t>Rețele</a:t>
            </a:r>
            <a:r>
              <a:rPr lang="en-US" sz="1600" dirty="0"/>
              <a:t> </a:t>
            </a:r>
            <a:r>
              <a:rPr lang="en-US" sz="1600" dirty="0" err="1"/>
              <a:t>neuronale</a:t>
            </a:r>
            <a:r>
              <a:rPr lang="en-US" sz="1600" dirty="0"/>
              <a:t> </a:t>
            </a:r>
            <a:r>
              <a:rPr lang="en-US" sz="1600" dirty="0" err="1"/>
              <a:t>convoluționale</a:t>
            </a:r>
            <a:r>
              <a:rPr lang="en-US" sz="1600" dirty="0"/>
              <a:t> (CNN) (18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err="1"/>
              <a:t>Lecția</a:t>
            </a:r>
            <a:r>
              <a:rPr lang="en-US" sz="1600" dirty="0"/>
              <a:t> 3: </a:t>
            </a:r>
            <a:r>
              <a:rPr lang="en-US" sz="1600" dirty="0" err="1"/>
              <a:t>Rețele</a:t>
            </a:r>
            <a:r>
              <a:rPr lang="en-US" sz="1600" dirty="0"/>
              <a:t> </a:t>
            </a:r>
            <a:r>
              <a:rPr lang="en-US" sz="1600" dirty="0" err="1"/>
              <a:t>neuronale</a:t>
            </a:r>
            <a:r>
              <a:rPr lang="en-US" sz="1600" dirty="0"/>
              <a:t> </a:t>
            </a:r>
            <a:r>
              <a:rPr lang="en-US" sz="1600" dirty="0" err="1"/>
              <a:t>recurente</a:t>
            </a:r>
            <a:r>
              <a:rPr lang="en-US" sz="1600" dirty="0"/>
              <a:t> (</a:t>
            </a:r>
            <a:r>
              <a:rPr lang="en-US" sz="1600" dirty="0" err="1"/>
              <a:t>RNN</a:t>
            </a:r>
            <a:r>
              <a:rPr lang="en-US" sz="1600" dirty="0"/>
              <a:t>) (13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err="1"/>
              <a:t>Lecția</a:t>
            </a:r>
            <a:r>
              <a:rPr lang="en-US" sz="1600" dirty="0"/>
              <a:t> 4: </a:t>
            </a:r>
            <a:r>
              <a:rPr lang="en-US" sz="1600" dirty="0" err="1"/>
              <a:t>Autoencodere</a:t>
            </a:r>
            <a:r>
              <a:rPr lang="en-US" sz="1600" dirty="0"/>
              <a:t>, </a:t>
            </a:r>
            <a:r>
              <a:rPr lang="en-US" sz="1600" dirty="0" err="1"/>
              <a:t>mașini</a:t>
            </a:r>
            <a:r>
              <a:rPr lang="en-US" sz="1600" dirty="0"/>
              <a:t> Boltzmann </a:t>
            </a:r>
            <a:r>
              <a:rPr lang="en-US" sz="1600" dirty="0" err="1"/>
              <a:t>restricționate</a:t>
            </a:r>
            <a:r>
              <a:rPr lang="en-US" sz="1600" dirty="0"/>
              <a:t> (9 </a:t>
            </a:r>
            <a:r>
              <a:rPr lang="ro-RO" sz="1600" dirty="0" err="1"/>
              <a:t>slide</a:t>
            </a:r>
            <a:r>
              <a:rPr lang="ro-RO" sz="1600" dirty="0"/>
              <a:t>-uri</a:t>
            </a:r>
            <a:r>
              <a:rPr lang="ro-RO" sz="1600" dirty="0" smtClean="0"/>
              <a:t>)</a:t>
            </a:r>
            <a:endParaRPr lang="en-US" sz="1600" dirty="0"/>
          </a:p>
        </p:txBody>
      </p:sp>
      <p:grpSp>
        <p:nvGrpSpPr>
          <p:cNvPr id="15" name="Group 5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53" y="4640004"/>
            <a:ext cx="1014060" cy="2017580"/>
            <a:chOff x="-163153" y="4487604"/>
            <a:chExt cx="1014060" cy="2017580"/>
          </a:xfrm>
        </p:grpSpPr>
        <p:sp>
          <p:nvSpPr>
            <p:cNvPr id="16" name="Isosceles Triangle 5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664913" y="4989364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44468" y="493375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92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1568</Words>
  <Application>Microsoft Office PowerPoint</Application>
  <PresentationFormat>Widescreen</PresentationFormat>
  <Paragraphs>192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Karla</vt:lpstr>
      <vt:lpstr>Times New Roman</vt:lpstr>
      <vt:lpstr>Wingdings</vt:lpstr>
      <vt:lpstr>Office Theme</vt:lpstr>
      <vt:lpstr>PowerPoint Presentation</vt:lpstr>
      <vt:lpstr>Detalii cheie ale proiectului MACHINA</vt:lpstr>
      <vt:lpstr>Obiectivele proiectului MACHINA</vt:lpstr>
      <vt:lpstr>Grupul țintă </vt:lpstr>
      <vt:lpstr>Rezultate principale</vt:lpstr>
      <vt:lpstr>STADIUL ACTIVITĂȚILOR</vt:lpstr>
      <vt:lpstr>STADIUL ACTIVITĂȚILOR</vt:lpstr>
      <vt:lpstr>Schița curriculumului MACHINA</vt:lpstr>
      <vt:lpstr>Schița curriculumului MACHINA</vt:lpstr>
      <vt:lpstr>Resurse educaționale </vt:lpstr>
      <vt:lpstr>PowerPoint Presentation</vt:lpstr>
      <vt:lpstr>PowerPoint Presentation</vt:lpstr>
      <vt:lpstr>A 2-a întâlnire de proiect</vt:lpstr>
      <vt:lpstr>Rezultatele semestrului II</vt:lpstr>
      <vt:lpstr>Principalele sarcini viitoare pentru semestrul 3</vt:lpstr>
      <vt:lpstr>Principalele sarcini viitoare pentru semestrul 3</vt:lpstr>
      <vt:lpstr>Partneri</vt:lpstr>
      <vt:lpstr>CONTACT: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ahak15@tu-clausthal.de</dc:creator>
  <cp:lastModifiedBy>Windows User</cp:lastModifiedBy>
  <cp:revision>251</cp:revision>
  <dcterms:created xsi:type="dcterms:W3CDTF">2020-12-04T13:56:31Z</dcterms:created>
  <dcterms:modified xsi:type="dcterms:W3CDTF">2021-09-22T10:54:07Z</dcterms:modified>
</cp:coreProperties>
</file>