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81" r:id="rId8"/>
    <p:sldId id="282" r:id="rId9"/>
    <p:sldId id="283" r:id="rId10"/>
    <p:sldId id="284" r:id="rId11"/>
    <p:sldId id="285" r:id="rId12"/>
    <p:sldId id="287" r:id="rId13"/>
    <p:sldId id="288" r:id="rId14"/>
    <p:sldId id="266" r:id="rId15"/>
    <p:sldId id="268" r:id="rId16"/>
    <p:sldId id="269" r:id="rId17"/>
    <p:sldId id="271" r:id="rId18"/>
    <p:sldId id="272" r:id="rId19"/>
  </p:sldIdLst>
  <p:sldSz cx="18288000" cy="10287000"/>
  <p:notesSz cx="6858000" cy="9144000"/>
  <p:embeddedFontLst>
    <p:embeddedFont>
      <p:font typeface="Montserrat Semi-Bold Bold" panose="020B0604020202020204" charset="0"/>
      <p:regular r:id="rId21"/>
    </p:embeddedFont>
    <p:embeddedFont>
      <p:font typeface="Calibri" panose="020F0502020204030204" pitchFamily="34" charset="0"/>
      <p:regular r:id="rId22"/>
      <p:bold r:id="rId23"/>
      <p:italic r:id="rId24"/>
      <p:boldItalic r:id="rId25"/>
    </p:embeddedFont>
    <p:embeddedFont>
      <p:font typeface="Montserrat Semi-Bold" panose="020B0604020202020204" charset="0"/>
      <p:regular r:id="rId26"/>
    </p:embeddedFont>
    <p:embeddedFont>
      <p:font typeface="Montserrat Classic Bold" panose="020B0604020202020204" charset="0"/>
      <p:regular r:id="rId27"/>
    </p:embeddedFont>
    <p:embeddedFont>
      <p:font typeface="Montserrat Classic" panose="020B0604020202020204" charset="0"/>
      <p:regular r:id="rId28"/>
    </p:embeddedFont>
    <p:embeddedFont>
      <p:font typeface="Aileron Heavy"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811" autoAdjust="0"/>
  </p:normalViewPr>
  <p:slideViewPr>
    <p:cSldViewPr>
      <p:cViewPr varScale="1">
        <p:scale>
          <a:sx n="73" d="100"/>
          <a:sy n="73" d="100"/>
        </p:scale>
        <p:origin x="59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8080-81F0-42B8-A3FB-B247562D279D}" type="datetimeFigureOut">
              <a:rPr lang="de-DE" smtClean="0"/>
              <a:t>02.03.2022</a:t>
            </a:fld>
            <a:endParaRPr lang="de-D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18175-3625-4539-A34E-8905F2937AD3}" type="slidenum">
              <a:rPr lang="de-DE" smtClean="0"/>
              <a:t>‹#›</a:t>
            </a:fld>
            <a:endParaRPr lang="de-DE"/>
          </a:p>
        </p:txBody>
      </p:sp>
    </p:spTree>
    <p:extLst>
      <p:ext uri="{BB962C8B-B14F-4D97-AF65-F5344CB8AC3E}">
        <p14:creationId xmlns:p14="http://schemas.microsoft.com/office/powerpoint/2010/main" val="25885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Change</a:t>
            </a:r>
            <a:r>
              <a:rPr lang="en-US" baseline="0" dirty="0"/>
              <a:t> the text</a:t>
            </a:r>
            <a:endParaRPr lang="de-DE" dirty="0"/>
          </a:p>
        </p:txBody>
      </p:sp>
      <p:sp>
        <p:nvSpPr>
          <p:cNvPr id="4" name="Номер слайда 3"/>
          <p:cNvSpPr>
            <a:spLocks noGrp="1"/>
          </p:cNvSpPr>
          <p:nvPr>
            <p:ph type="sldNum" sz="quarter" idx="10"/>
          </p:nvPr>
        </p:nvSpPr>
        <p:spPr/>
        <p:txBody>
          <a:bodyPr/>
          <a:lstStyle/>
          <a:p>
            <a:fld id="{D2C18175-3625-4539-A34E-8905F2937AD3}" type="slidenum">
              <a:rPr lang="de-DE" smtClean="0"/>
              <a:t>6</a:t>
            </a:fld>
            <a:endParaRPr lang="de-DE"/>
          </a:p>
        </p:txBody>
      </p:sp>
    </p:spTree>
    <p:extLst>
      <p:ext uri="{BB962C8B-B14F-4D97-AF65-F5344CB8AC3E}">
        <p14:creationId xmlns:p14="http://schemas.microsoft.com/office/powerpoint/2010/main" val="321131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9.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5.svg"/><Relationship Id="rId7"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hyperlink" Target="https://www.youtube.com/channel/UCGtk5B_Q_fznEVCIJ3zpuyQ/featur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58.sv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70.svg"/><Relationship Id="rId10" Type="http://schemas.openxmlformats.org/officeDocument/2006/relationships/image" Target="../media/image3.jpeg"/><Relationship Id="rId4" Type="http://schemas.openxmlformats.org/officeDocument/2006/relationships/image" Target="../media/image49.png"/><Relationship Id="rId9" Type="http://schemas.openxmlformats.org/officeDocument/2006/relationships/hyperlink" Target="mailto:solomos@exelia.g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8.png"/><Relationship Id="rId10" Type="http://schemas.openxmlformats.org/officeDocument/2006/relationships/image" Target="../media/image31.svg"/><Relationship Id="rId4" Type="http://schemas.openxmlformats.org/officeDocument/2006/relationships/image" Target="../media/image1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5.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7.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933283" y="0"/>
            <a:ext cx="12354717" cy="5687092"/>
          </a:xfrm>
          <a:prstGeom prst="rect">
            <a:avLst/>
          </a:prstGeom>
        </p:spPr>
      </p:pic>
      <p:pic>
        <p:nvPicPr>
          <p:cNvPr id="3" name="Picture 3"/>
          <p:cNvPicPr>
            <a:picLocks noChangeAspect="1"/>
          </p:cNvPicPr>
          <p:nvPr/>
        </p:nvPicPr>
        <p:blipFill>
          <a:blip r:embed="rId3"/>
          <a:srcRect/>
          <a:stretch>
            <a:fillRect/>
          </a:stretch>
        </p:blipFill>
        <p:spPr>
          <a:xfrm>
            <a:off x="0" y="1764996"/>
            <a:ext cx="7232633" cy="2157101"/>
          </a:xfrm>
          <a:prstGeom prst="rect">
            <a:avLst/>
          </a:prstGeom>
        </p:spPr>
      </p:pic>
      <p:sp>
        <p:nvSpPr>
          <p:cNvPr id="5" name="TextBox 5"/>
          <p:cNvSpPr txBox="1"/>
          <p:nvPr/>
        </p:nvSpPr>
        <p:spPr>
          <a:xfrm>
            <a:off x="228600" y="3918001"/>
            <a:ext cx="7315200" cy="789447"/>
          </a:xfrm>
          <a:prstGeom prst="rect">
            <a:avLst/>
          </a:prstGeom>
        </p:spPr>
        <p:txBody>
          <a:bodyPr wrap="square" lIns="0" tIns="0" rIns="0" bIns="0" rtlCol="0" anchor="t">
            <a:spAutoFit/>
          </a:bodyPr>
          <a:lstStyle/>
          <a:p>
            <a:pPr algn="ctr">
              <a:lnSpc>
                <a:spcPct val="134000"/>
              </a:lnSpc>
              <a:spcAft>
                <a:spcPts val="600"/>
              </a:spcAft>
            </a:pPr>
            <a:r>
              <a:rPr lang="el-GR" sz="2000" dirty="0">
                <a:solidFill>
                  <a:srgbClr val="152294"/>
                </a:solidFill>
              </a:rPr>
              <a:t>ΔΕΞΙΟΤΗΤΕΣ ΜΗΧΑΝΙΚΗΣ ΜΑΘΗΣΗΣ ΓΙΑ ΕΠΑΓΓΕΛΜΑΤΙΕΣ ΤΟΥ ΚΛΑΔΟΥ ΤΩΝ ΤΕΧΝΟΛΟΓΙΩΝ ΠΛΗΡΟΦΟΡΙΚΗΣ ΚΑΙ ΕΠΙΚΟΙΝΩΝΙΩΝ (ΤΠΕ)</a:t>
            </a:r>
          </a:p>
        </p:txBody>
      </p:sp>
      <p:sp>
        <p:nvSpPr>
          <p:cNvPr id="6" name="TextBox 6"/>
          <p:cNvSpPr txBox="1"/>
          <p:nvPr/>
        </p:nvSpPr>
        <p:spPr>
          <a:xfrm>
            <a:off x="2728826" y="6794555"/>
            <a:ext cx="12830348" cy="1015663"/>
          </a:xfrm>
          <a:prstGeom prst="rect">
            <a:avLst/>
          </a:prstGeom>
        </p:spPr>
        <p:txBody>
          <a:bodyPr wrap="square" lIns="0" tIns="0" rIns="0" bIns="0" rtlCol="0" anchor="t">
            <a:spAutoFit/>
          </a:bodyPr>
          <a:lstStyle/>
          <a:p>
            <a:r>
              <a:rPr lang="el-GR" sz="6600" b="1" dirty="0">
                <a:solidFill>
                  <a:srgbClr val="152294"/>
                </a:solidFill>
                <a:ea typeface="Times New Roman" panose="02020603050405020304" pitchFamily="18" charset="0"/>
              </a:rPr>
              <a:t>ΑΠΟΤΕΛΕΣΜΑΤΑ </a:t>
            </a:r>
            <a:r>
              <a:rPr lang="el-GR" sz="6600" b="1" dirty="0" smtClean="0">
                <a:solidFill>
                  <a:srgbClr val="152294"/>
                </a:solidFill>
                <a:ea typeface="Times New Roman" panose="02020603050405020304" pitchFamily="18" charset="0"/>
              </a:rPr>
              <a:t>ΤΡΙΤΟΥ ΕΞΑΜΗΝΟΥ</a:t>
            </a:r>
            <a:endParaRPr lang="de-DE" sz="6600" b="1" dirty="0">
              <a:solidFill>
                <a:srgbClr val="152294"/>
              </a:solidFill>
              <a:ea typeface="Times New Roman" panose="02020603050405020304" pitchFamily="18" charset="0"/>
            </a:endParaRPr>
          </a:p>
        </p:txBody>
      </p:sp>
      <p:pic>
        <p:nvPicPr>
          <p:cNvPr id="7" name="Picture 6" descr="http://eacea.ec.europa.eu/img/logos/erasmus_plus/eu_flag_co_funded_pos_%5brgb%5d_righ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0" y="8228946"/>
            <a:ext cx="5419347" cy="19170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srcRect l="4258" t="4048" r="2639" b="567"/>
          <a:stretch>
            <a:fillRect/>
          </a:stretch>
        </p:blipFill>
        <p:spPr>
          <a:xfrm>
            <a:off x="13283263" y="3933418"/>
            <a:ext cx="4124121" cy="5408272"/>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335301" y="755782"/>
            <a:ext cx="8115300" cy="1549285"/>
          </a:xfrm>
          <a:prstGeom prst="rect">
            <a:avLst/>
          </a:prstGeom>
        </p:spPr>
      </p:pic>
      <p:pic>
        <p:nvPicPr>
          <p:cNvPr id="6" name="Picture 6"/>
          <p:cNvPicPr>
            <a:picLocks noChangeAspect="1"/>
          </p:cNvPicPr>
          <p:nvPr/>
        </p:nvPicPr>
        <p:blipFill>
          <a:blip r:embed="rId5"/>
          <a:srcRect/>
          <a:stretch>
            <a:fillRect/>
          </a:stretch>
        </p:blipFill>
        <p:spPr>
          <a:xfrm>
            <a:off x="0" y="-2551608"/>
            <a:ext cx="9797569" cy="14182579"/>
          </a:xfrm>
          <a:prstGeom prst="rect">
            <a:avLst/>
          </a:prstGeom>
        </p:spPr>
      </p:pic>
      <p:sp>
        <p:nvSpPr>
          <p:cNvPr id="7" name="TextBox 7"/>
          <p:cNvSpPr txBox="1"/>
          <p:nvPr/>
        </p:nvSpPr>
        <p:spPr>
          <a:xfrm>
            <a:off x="7543801" y="641482"/>
            <a:ext cx="10744200" cy="1077218"/>
          </a:xfrm>
          <a:prstGeom prst="rect">
            <a:avLst/>
          </a:prstGeom>
        </p:spPr>
        <p:txBody>
          <a:bodyPr wrap="square" lIns="0" tIns="0" rIns="0" bIns="0" rtlCol="0" anchor="t">
            <a:spAutoFit/>
          </a:bodyPr>
          <a:lstStyle/>
          <a:p>
            <a:pPr algn="l">
              <a:lnSpc>
                <a:spcPts val="8400"/>
              </a:lnSpc>
              <a:spcBef>
                <a:spcPct val="0"/>
              </a:spcBef>
            </a:pPr>
            <a:r>
              <a:rPr lang="el-GR" sz="6000" b="1" spc="252" dirty="0" smtClean="0">
                <a:solidFill>
                  <a:srgbClr val="273755"/>
                </a:solidFill>
                <a:latin typeface="Montserrat Semi-Bold Bold"/>
              </a:rPr>
              <a:t>ΕΓΧΕΙΡΙΔΙΟ ΕΚΠΑΙΔΕΥΤΗ</a:t>
            </a:r>
            <a:endParaRPr lang="en-US" sz="6000" b="1" spc="252" dirty="0">
              <a:solidFill>
                <a:srgbClr val="273755"/>
              </a:solidFill>
              <a:latin typeface="Montserrat Semi-Bold Bold"/>
            </a:endParaRPr>
          </a:p>
        </p:txBody>
      </p:sp>
      <p:sp>
        <p:nvSpPr>
          <p:cNvPr id="9" name="TextBox 9"/>
          <p:cNvSpPr txBox="1"/>
          <p:nvPr/>
        </p:nvSpPr>
        <p:spPr>
          <a:xfrm>
            <a:off x="248525" y="2305067"/>
            <a:ext cx="12154123" cy="6863417"/>
          </a:xfrm>
          <a:prstGeom prst="rect">
            <a:avLst/>
          </a:prstGeom>
        </p:spPr>
        <p:txBody>
          <a:bodyPr wrap="square" lIns="0" tIns="0" rIns="0" bIns="0" rtlCol="0" anchor="t">
            <a:spAutoFit/>
          </a:bodyPr>
          <a:lstStyle/>
          <a:p>
            <a:pPr marL="377826" lvl="1">
              <a:lnSpc>
                <a:spcPts val="4900"/>
              </a:lnSpc>
            </a:pPr>
            <a:r>
              <a:rPr lang="el-GR" sz="3200" dirty="0">
                <a:solidFill>
                  <a:srgbClr val="000000"/>
                </a:solidFill>
              </a:rPr>
              <a:t>Το εγχειρίδιο απευθύνεται σε εκπαιδευτές που ενδιαφέρονται να </a:t>
            </a:r>
            <a:r>
              <a:rPr lang="el-GR" sz="3200" dirty="0" smtClean="0">
                <a:solidFill>
                  <a:srgbClr val="000000"/>
                </a:solidFill>
              </a:rPr>
              <a:t>παρέχουν </a:t>
            </a:r>
            <a:r>
              <a:rPr lang="el-GR" sz="3200" dirty="0">
                <a:solidFill>
                  <a:srgbClr val="000000"/>
                </a:solidFill>
              </a:rPr>
              <a:t>υπηρεσίες επαγγελματικής εκπαίδευσης και κατάρτισης </a:t>
            </a:r>
            <a:r>
              <a:rPr lang="el-GR" sz="3200" dirty="0" smtClean="0">
                <a:solidFill>
                  <a:srgbClr val="000000"/>
                </a:solidFill>
              </a:rPr>
              <a:t>στο </a:t>
            </a:r>
            <a:r>
              <a:rPr lang="el-GR" sz="3200" dirty="0">
                <a:solidFill>
                  <a:srgbClr val="000000"/>
                </a:solidFill>
              </a:rPr>
              <a:t>πεδίο της </a:t>
            </a:r>
            <a:r>
              <a:rPr lang="el-GR" sz="3200" dirty="0" smtClean="0">
                <a:solidFill>
                  <a:srgbClr val="000000"/>
                </a:solidFill>
              </a:rPr>
              <a:t>Μηχανικής Μάθησης χρησιμοποιώντας </a:t>
            </a:r>
            <a:r>
              <a:rPr lang="el-GR" sz="3200" dirty="0">
                <a:solidFill>
                  <a:srgbClr val="000000"/>
                </a:solidFill>
              </a:rPr>
              <a:t>το </a:t>
            </a:r>
            <a:r>
              <a:rPr lang="el-GR" sz="3200" dirty="0" smtClean="0">
                <a:solidFill>
                  <a:srgbClr val="000000"/>
                </a:solidFill>
              </a:rPr>
              <a:t>πρόγραμμα </a:t>
            </a:r>
            <a:r>
              <a:rPr lang="el-GR" sz="3200" dirty="0">
                <a:solidFill>
                  <a:srgbClr val="000000"/>
                </a:solidFill>
              </a:rPr>
              <a:t>σπουδών και τα υλικά του έργου </a:t>
            </a:r>
            <a:r>
              <a:rPr lang="en-US" sz="3200" dirty="0" smtClean="0">
                <a:solidFill>
                  <a:srgbClr val="000000"/>
                </a:solidFill>
              </a:rPr>
              <a:t>MACHINA</a:t>
            </a:r>
            <a:r>
              <a:rPr lang="el-GR" sz="3200" dirty="0" smtClean="0">
                <a:solidFill>
                  <a:srgbClr val="000000"/>
                </a:solidFill>
              </a:rPr>
              <a:t>. </a:t>
            </a:r>
            <a:r>
              <a:rPr lang="el-GR" sz="3200" dirty="0">
                <a:solidFill>
                  <a:srgbClr val="000000"/>
                </a:solidFill>
              </a:rPr>
              <a:t>Συγκεκριμένα, </a:t>
            </a:r>
            <a:r>
              <a:rPr lang="el-GR" sz="3200" dirty="0" smtClean="0">
                <a:solidFill>
                  <a:srgbClr val="000000"/>
                </a:solidFill>
              </a:rPr>
              <a:t>το </a:t>
            </a:r>
            <a:r>
              <a:rPr lang="el-GR" sz="3200" dirty="0">
                <a:solidFill>
                  <a:srgbClr val="000000"/>
                </a:solidFill>
              </a:rPr>
              <a:t>εγχειρίδιο παρέχει οδηγίες που αφορούν στην</a:t>
            </a:r>
            <a:r>
              <a:rPr lang="el-GR" sz="3200" dirty="0" smtClean="0">
                <a:solidFill>
                  <a:srgbClr val="000000"/>
                </a:solidFill>
              </a:rPr>
              <a:t>:</a:t>
            </a:r>
            <a:endParaRPr lang="en-US" sz="3200" dirty="0" smtClean="0">
              <a:solidFill>
                <a:srgbClr val="000000"/>
              </a:solidFill>
            </a:endParaRPr>
          </a:p>
          <a:p>
            <a:pPr marL="755651" lvl="1" indent="-377825">
              <a:lnSpc>
                <a:spcPts val="4900"/>
              </a:lnSpc>
              <a:buFont typeface="Arial"/>
              <a:buChar char="•"/>
            </a:pPr>
            <a:r>
              <a:rPr lang="el-GR" sz="3200" dirty="0" smtClean="0">
                <a:solidFill>
                  <a:srgbClr val="000000"/>
                </a:solidFill>
              </a:rPr>
              <a:t>Οργάνωση </a:t>
            </a:r>
            <a:r>
              <a:rPr lang="el-GR" sz="3200" dirty="0">
                <a:solidFill>
                  <a:srgbClr val="000000"/>
                </a:solidFill>
              </a:rPr>
              <a:t>του προγράμματος σπουδών και την χρήση του </a:t>
            </a:r>
            <a:r>
              <a:rPr lang="el-GR" sz="3200" dirty="0" smtClean="0">
                <a:solidFill>
                  <a:srgbClr val="000000"/>
                </a:solidFill>
              </a:rPr>
              <a:t>εκπαιδευτικού </a:t>
            </a:r>
            <a:r>
              <a:rPr lang="el-GR" sz="3200" dirty="0">
                <a:solidFill>
                  <a:srgbClr val="000000"/>
                </a:solidFill>
              </a:rPr>
              <a:t>υλικού </a:t>
            </a:r>
          </a:p>
          <a:p>
            <a:pPr marL="755651" lvl="1" indent="-377825">
              <a:lnSpc>
                <a:spcPts val="4900"/>
              </a:lnSpc>
              <a:buFont typeface="Arial"/>
              <a:buChar char="•"/>
            </a:pPr>
            <a:r>
              <a:rPr lang="el-GR" sz="3200" dirty="0" smtClean="0">
                <a:solidFill>
                  <a:srgbClr val="000000"/>
                </a:solidFill>
              </a:rPr>
              <a:t>Μεθοδολογία </a:t>
            </a:r>
            <a:r>
              <a:rPr lang="el-GR" sz="3200" dirty="0">
                <a:solidFill>
                  <a:srgbClr val="000000"/>
                </a:solidFill>
              </a:rPr>
              <a:t>επίτευξης των προσδοκώμενων μαθησιακών </a:t>
            </a:r>
            <a:r>
              <a:rPr lang="el-GR" sz="3200" dirty="0" smtClean="0">
                <a:solidFill>
                  <a:srgbClr val="000000"/>
                </a:solidFill>
              </a:rPr>
              <a:t>αποτελεσμάτων </a:t>
            </a:r>
            <a:endParaRPr lang="el-GR" sz="3200" dirty="0">
              <a:solidFill>
                <a:srgbClr val="000000"/>
              </a:solidFill>
            </a:endParaRPr>
          </a:p>
          <a:p>
            <a:pPr marL="755651" lvl="1" indent="-377825">
              <a:lnSpc>
                <a:spcPts val="4900"/>
              </a:lnSpc>
              <a:buFont typeface="Arial"/>
              <a:buChar char="•"/>
            </a:pPr>
            <a:r>
              <a:rPr lang="el-GR" sz="3200" dirty="0" smtClean="0">
                <a:solidFill>
                  <a:srgbClr val="000000"/>
                </a:solidFill>
              </a:rPr>
              <a:t>Τρόπο </a:t>
            </a:r>
            <a:r>
              <a:rPr lang="el-GR" sz="3200" dirty="0">
                <a:solidFill>
                  <a:srgbClr val="000000"/>
                </a:solidFill>
              </a:rPr>
              <a:t>διευκόλυνσης της εξ αποστάσεως εκπαίδευσης με χρήση </a:t>
            </a:r>
            <a:r>
              <a:rPr lang="el-GR" sz="3200" dirty="0" smtClean="0">
                <a:solidFill>
                  <a:srgbClr val="000000"/>
                </a:solidFill>
              </a:rPr>
              <a:t>των </a:t>
            </a:r>
            <a:r>
              <a:rPr lang="el-GR" sz="3200" dirty="0">
                <a:solidFill>
                  <a:srgbClr val="000000"/>
                </a:solidFill>
              </a:rPr>
              <a:t>υποστηριζόμενων εργαλείων του MOOC</a:t>
            </a:r>
            <a:endParaRPr lang="en-US" sz="3200" dirty="0">
              <a:solidFill>
                <a:srgbClr val="000000"/>
              </a:solidFill>
            </a:endParaRPr>
          </a:p>
        </p:txBody>
      </p:sp>
    </p:spTree>
    <p:extLst>
      <p:ext uri="{BB962C8B-B14F-4D97-AF65-F5344CB8AC3E}">
        <p14:creationId xmlns:p14="http://schemas.microsoft.com/office/powerpoint/2010/main" val="237147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grpSp>
        <p:nvGrpSpPr>
          <p:cNvPr id="4" name="Group 4"/>
          <p:cNvGrpSpPr/>
          <p:nvPr/>
        </p:nvGrpSpPr>
        <p:grpSpPr>
          <a:xfrm>
            <a:off x="13030200" y="-1"/>
            <a:ext cx="5286875" cy="10287005"/>
            <a:chOff x="0" y="42685"/>
            <a:chExt cx="1316238" cy="2110532"/>
          </a:xfrm>
        </p:grpSpPr>
        <p:sp>
          <p:nvSpPr>
            <p:cNvPr id="5" name="Freeform 5"/>
            <p:cNvSpPr/>
            <p:nvPr/>
          </p:nvSpPr>
          <p:spPr>
            <a:xfrm>
              <a:off x="0" y="42685"/>
              <a:ext cx="1316238" cy="2110532"/>
            </a:xfrm>
            <a:custGeom>
              <a:avLst/>
              <a:gdLst/>
              <a:ahLst/>
              <a:cxnLst/>
              <a:rect l="l" t="t" r="r" b="b"/>
              <a:pathLst>
                <a:path w="1316238" h="2164018">
                  <a:moveTo>
                    <a:pt x="0" y="0"/>
                  </a:moveTo>
                  <a:lnTo>
                    <a:pt x="1316238" y="0"/>
                  </a:lnTo>
                  <a:lnTo>
                    <a:pt x="1316238" y="2164018"/>
                  </a:lnTo>
                  <a:lnTo>
                    <a:pt x="0" y="2164018"/>
                  </a:lnTo>
                  <a:close/>
                </a:path>
              </a:pathLst>
            </a:custGeom>
            <a:solidFill>
              <a:srgbClr val="9AA9B7"/>
            </a:solidFill>
          </p:spPr>
        </p:sp>
      </p:grpSp>
      <p:grpSp>
        <p:nvGrpSpPr>
          <p:cNvPr id="6" name="Group 6"/>
          <p:cNvGrpSpPr/>
          <p:nvPr/>
        </p:nvGrpSpPr>
        <p:grpSpPr>
          <a:xfrm rot="5400000">
            <a:off x="8333881" y="5375526"/>
            <a:ext cx="10899304" cy="148253"/>
            <a:chOff x="0" y="0"/>
            <a:chExt cx="42015778" cy="571500"/>
          </a:xfrm>
        </p:grpSpPr>
        <p:sp>
          <p:nvSpPr>
            <p:cNvPr id="7" name="Freeform 7"/>
            <p:cNvSpPr/>
            <p:nvPr/>
          </p:nvSpPr>
          <p:spPr>
            <a:xfrm>
              <a:off x="0" y="255270"/>
              <a:ext cx="42015780" cy="69850"/>
            </a:xfrm>
            <a:custGeom>
              <a:avLst/>
              <a:gdLst/>
              <a:ahLst/>
              <a:cxnLst/>
              <a:rect l="l" t="t" r="r" b="b"/>
              <a:pathLst>
                <a:path w="42015780" h="69850">
                  <a:moveTo>
                    <a:pt x="41724948" y="0"/>
                  </a:moveTo>
                  <a:lnTo>
                    <a:pt x="0" y="0"/>
                  </a:lnTo>
                  <a:lnTo>
                    <a:pt x="0" y="69850"/>
                  </a:lnTo>
                  <a:lnTo>
                    <a:pt x="42015780" y="69850"/>
                  </a:lnTo>
                  <a:lnTo>
                    <a:pt x="42015780" y="0"/>
                  </a:lnTo>
                  <a:close/>
                </a:path>
              </a:pathLst>
            </a:custGeom>
            <a:solidFill>
              <a:srgbClr val="F4F4F4"/>
            </a:solidFill>
          </p:spPr>
        </p:sp>
      </p:grpSp>
      <p:grpSp>
        <p:nvGrpSpPr>
          <p:cNvPr id="8" name="Group 8"/>
          <p:cNvGrpSpPr/>
          <p:nvPr/>
        </p:nvGrpSpPr>
        <p:grpSpPr>
          <a:xfrm rot="5400000">
            <a:off x="12611126" y="8181088"/>
            <a:ext cx="1271558" cy="148253"/>
            <a:chOff x="0" y="0"/>
            <a:chExt cx="4901733" cy="571500"/>
          </a:xfrm>
        </p:grpSpPr>
        <p:sp>
          <p:nvSpPr>
            <p:cNvPr id="9" name="Freeform 9"/>
            <p:cNvSpPr/>
            <p:nvPr/>
          </p:nvSpPr>
          <p:spPr>
            <a:xfrm>
              <a:off x="0" y="255270"/>
              <a:ext cx="4901733" cy="69850"/>
            </a:xfrm>
            <a:custGeom>
              <a:avLst/>
              <a:gdLst/>
              <a:ahLst/>
              <a:cxnLst/>
              <a:rect l="l" t="t" r="r" b="b"/>
              <a:pathLst>
                <a:path w="4901733" h="69850">
                  <a:moveTo>
                    <a:pt x="4610903" y="0"/>
                  </a:moveTo>
                  <a:lnTo>
                    <a:pt x="0" y="0"/>
                  </a:lnTo>
                  <a:lnTo>
                    <a:pt x="0" y="69850"/>
                  </a:lnTo>
                  <a:lnTo>
                    <a:pt x="4901733" y="69850"/>
                  </a:lnTo>
                  <a:lnTo>
                    <a:pt x="4901733" y="0"/>
                  </a:lnTo>
                  <a:close/>
                </a:path>
              </a:pathLst>
            </a:custGeom>
            <a:solidFill>
              <a:srgbClr val="000342"/>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59672" y="1103237"/>
            <a:ext cx="7315200" cy="917725"/>
          </a:xfrm>
          <a:prstGeom prst="rect">
            <a:avLst/>
          </a:prstGeom>
        </p:spPr>
      </p:pic>
      <p:sp>
        <p:nvSpPr>
          <p:cNvPr id="11" name="TextBox 11"/>
          <p:cNvSpPr txBox="1"/>
          <p:nvPr/>
        </p:nvSpPr>
        <p:spPr>
          <a:xfrm>
            <a:off x="469473" y="612301"/>
            <a:ext cx="10200084" cy="2112117"/>
          </a:xfrm>
          <a:prstGeom prst="rect">
            <a:avLst/>
          </a:prstGeom>
        </p:spPr>
        <p:txBody>
          <a:bodyPr wrap="square" lIns="0" tIns="0" rIns="0" bIns="0" rtlCol="0" anchor="t">
            <a:spAutoFit/>
          </a:bodyPr>
          <a:lstStyle/>
          <a:p>
            <a:pPr>
              <a:lnSpc>
                <a:spcPts val="5600"/>
              </a:lnSpc>
              <a:spcBef>
                <a:spcPct val="0"/>
              </a:spcBef>
            </a:pPr>
            <a:r>
              <a:rPr lang="el-GR" sz="4400" spc="252" dirty="0" smtClean="0">
                <a:solidFill>
                  <a:srgbClr val="273755"/>
                </a:solidFill>
                <a:latin typeface="Montserrat Semi-Bold Bold"/>
              </a:rPr>
              <a:t>ΕΝΣΩΜΑΤΩΣΗ ΑΠΟΤΕΛΕΣΜΑΤΩΝ ΣΕ </a:t>
            </a:r>
          </a:p>
          <a:p>
            <a:pPr>
              <a:lnSpc>
                <a:spcPts val="5600"/>
              </a:lnSpc>
              <a:spcBef>
                <a:spcPct val="0"/>
              </a:spcBef>
            </a:pPr>
            <a:r>
              <a:rPr lang="el-GR" sz="4400" spc="252" dirty="0" smtClean="0">
                <a:solidFill>
                  <a:srgbClr val="273755"/>
                </a:solidFill>
                <a:latin typeface="Montserrat Semi-Bold Bold"/>
              </a:rPr>
              <a:t>ΥΦΙΣΤΑΜΕΝΑ ΠΡΟΓΡΑΜΜΑΤΑ ΚΑΤΑΡΤΙΣΗΣ</a:t>
            </a:r>
            <a:endParaRPr lang="en-US" sz="4400" spc="252" dirty="0">
              <a:solidFill>
                <a:srgbClr val="273755"/>
              </a:solidFill>
              <a:latin typeface="Montserrat Semi-Bold Bold"/>
            </a:endParaRPr>
          </a:p>
        </p:txBody>
      </p:sp>
      <p:pic>
        <p:nvPicPr>
          <p:cNvPr id="12" name="Picture 12"/>
          <p:cNvPicPr>
            <a:picLocks noChangeAspect="1"/>
          </p:cNvPicPr>
          <p:nvPr/>
        </p:nvPicPr>
        <p:blipFill>
          <a:blip r:embed="rId4"/>
          <a:srcRect l="7936" r="4531"/>
          <a:stretch>
            <a:fillRect/>
          </a:stretch>
        </p:blipFill>
        <p:spPr>
          <a:xfrm>
            <a:off x="13376606" y="2396155"/>
            <a:ext cx="4606594" cy="6494839"/>
          </a:xfrm>
          <a:prstGeom prst="rect">
            <a:avLst/>
          </a:prstGeom>
        </p:spPr>
      </p:pic>
      <p:sp>
        <p:nvSpPr>
          <p:cNvPr id="13" name="TextBox 13"/>
          <p:cNvSpPr txBox="1"/>
          <p:nvPr/>
        </p:nvSpPr>
        <p:spPr>
          <a:xfrm>
            <a:off x="148927" y="3019601"/>
            <a:ext cx="12027327" cy="6972358"/>
          </a:xfrm>
          <a:prstGeom prst="rect">
            <a:avLst/>
          </a:prstGeom>
        </p:spPr>
        <p:txBody>
          <a:bodyPr wrap="square" lIns="0" tIns="0" rIns="0" bIns="0" rtlCol="0" anchor="t">
            <a:spAutoFit/>
          </a:bodyPr>
          <a:lstStyle/>
          <a:p>
            <a:pPr marL="421004" lvl="1">
              <a:lnSpc>
                <a:spcPts val="5000"/>
              </a:lnSpc>
            </a:pPr>
            <a:r>
              <a:rPr lang="el-GR" sz="2800" dirty="0">
                <a:solidFill>
                  <a:srgbClr val="000000"/>
                </a:solidFill>
              </a:rPr>
              <a:t>Π</a:t>
            </a:r>
            <a:r>
              <a:rPr lang="el-GR" sz="2800" dirty="0" smtClean="0">
                <a:solidFill>
                  <a:srgbClr val="000000"/>
                </a:solidFill>
              </a:rPr>
              <a:t>ρακτικές </a:t>
            </a:r>
            <a:r>
              <a:rPr lang="el-GR" sz="2800" dirty="0">
                <a:solidFill>
                  <a:srgbClr val="000000"/>
                </a:solidFill>
              </a:rPr>
              <a:t>οδηγίες για την ενσωμάτωση των μαθησιακών ενοτήτων του προγράμματος σπουδών </a:t>
            </a:r>
            <a:r>
              <a:rPr lang="el-GR" sz="2800" dirty="0" smtClean="0">
                <a:solidFill>
                  <a:srgbClr val="000000"/>
                </a:solidFill>
              </a:rPr>
              <a:t>σε </a:t>
            </a:r>
            <a:r>
              <a:rPr lang="el-GR" sz="2800" dirty="0">
                <a:solidFill>
                  <a:srgbClr val="000000"/>
                </a:solidFill>
              </a:rPr>
              <a:t>υφιστάμενα, θεματικά συναφή, προγράμματα κατάρτισης που απευθύνονται σε επαγγελματίες ΤΠΕ. </a:t>
            </a:r>
            <a:r>
              <a:rPr lang="el-GR" sz="2800" dirty="0" smtClean="0">
                <a:solidFill>
                  <a:srgbClr val="000000"/>
                </a:solidFill>
              </a:rPr>
              <a:t>Συγκεκριμένα</a:t>
            </a:r>
            <a:r>
              <a:rPr lang="el-GR" sz="2800" dirty="0">
                <a:solidFill>
                  <a:srgbClr val="000000"/>
                </a:solidFill>
              </a:rPr>
              <a:t>, παρέχονται οδηγίες για:</a:t>
            </a:r>
          </a:p>
          <a:p>
            <a:pPr marL="878204" lvl="1" indent="-457200">
              <a:lnSpc>
                <a:spcPts val="5000"/>
              </a:lnSpc>
              <a:buFont typeface="Arial" panose="020B0604020202020204" pitchFamily="34" charset="0"/>
              <a:buChar char="•"/>
            </a:pPr>
            <a:r>
              <a:rPr lang="el-GR" sz="2800" dirty="0" smtClean="0">
                <a:solidFill>
                  <a:srgbClr val="000000"/>
                </a:solidFill>
              </a:rPr>
              <a:t>Χρήση </a:t>
            </a:r>
            <a:r>
              <a:rPr lang="el-GR" sz="2800" dirty="0">
                <a:solidFill>
                  <a:srgbClr val="000000"/>
                </a:solidFill>
              </a:rPr>
              <a:t>των ECVET μονάδων που προσφέρουν οι μαθησιακές ενότητες του </a:t>
            </a:r>
            <a:r>
              <a:rPr lang="en-US" sz="2800" dirty="0" smtClean="0">
                <a:solidFill>
                  <a:srgbClr val="000000"/>
                </a:solidFill>
              </a:rPr>
              <a:t>MACHINA </a:t>
            </a:r>
            <a:r>
              <a:rPr lang="el-GR" sz="2800" dirty="0" smtClean="0">
                <a:solidFill>
                  <a:srgbClr val="000000"/>
                </a:solidFill>
              </a:rPr>
              <a:t>προγράμματος σπουδών</a:t>
            </a:r>
            <a:r>
              <a:rPr lang="en-US" sz="2800" dirty="0" smtClean="0">
                <a:solidFill>
                  <a:srgbClr val="000000"/>
                </a:solidFill>
              </a:rPr>
              <a:t>.</a:t>
            </a:r>
          </a:p>
          <a:p>
            <a:pPr marL="878204" lvl="1" indent="-457200">
              <a:lnSpc>
                <a:spcPts val="5000"/>
              </a:lnSpc>
              <a:buFont typeface="Arial" panose="020B0604020202020204" pitchFamily="34" charset="0"/>
              <a:buChar char="•"/>
            </a:pPr>
            <a:r>
              <a:rPr lang="el-GR" sz="2800" dirty="0" smtClean="0">
                <a:solidFill>
                  <a:srgbClr val="000000"/>
                </a:solidFill>
              </a:rPr>
              <a:t>Σύνδεση </a:t>
            </a:r>
            <a:r>
              <a:rPr lang="el-GR" sz="2800" dirty="0">
                <a:solidFill>
                  <a:srgbClr val="000000"/>
                </a:solidFill>
              </a:rPr>
              <a:t>των μαθησιακών ενοτήτων με τα εθνικά πλαίσια </a:t>
            </a:r>
            <a:r>
              <a:rPr lang="el-GR" sz="2800" dirty="0" smtClean="0">
                <a:solidFill>
                  <a:srgbClr val="000000"/>
                </a:solidFill>
              </a:rPr>
              <a:t>επαγγελματικών</a:t>
            </a:r>
            <a:r>
              <a:rPr lang="en-US" sz="2800" dirty="0" smtClean="0">
                <a:solidFill>
                  <a:srgbClr val="000000"/>
                </a:solidFill>
              </a:rPr>
              <a:t> </a:t>
            </a:r>
            <a:r>
              <a:rPr lang="el-GR" sz="2800" dirty="0" smtClean="0">
                <a:solidFill>
                  <a:srgbClr val="000000"/>
                </a:solidFill>
              </a:rPr>
              <a:t>προσόντων </a:t>
            </a:r>
            <a:r>
              <a:rPr lang="el-GR" sz="2800" dirty="0">
                <a:solidFill>
                  <a:srgbClr val="000000"/>
                </a:solidFill>
              </a:rPr>
              <a:t>(NQF) των χωρών της </a:t>
            </a:r>
            <a:r>
              <a:rPr lang="el-GR" sz="2800" dirty="0" smtClean="0">
                <a:solidFill>
                  <a:srgbClr val="000000"/>
                </a:solidFill>
              </a:rPr>
              <a:t>κοινοπραξίας</a:t>
            </a:r>
            <a:r>
              <a:rPr lang="en-US" sz="2800" dirty="0" smtClean="0">
                <a:solidFill>
                  <a:srgbClr val="000000"/>
                </a:solidFill>
              </a:rPr>
              <a:t>.</a:t>
            </a:r>
          </a:p>
          <a:p>
            <a:pPr marL="878204" lvl="1" indent="-457200">
              <a:lnSpc>
                <a:spcPts val="5000"/>
              </a:lnSpc>
              <a:buFont typeface="Arial" panose="020B0604020202020204" pitchFamily="34" charset="0"/>
              <a:buChar char="•"/>
            </a:pPr>
            <a:r>
              <a:rPr lang="el-GR" sz="2800" dirty="0" smtClean="0">
                <a:solidFill>
                  <a:srgbClr val="000000"/>
                </a:solidFill>
              </a:rPr>
              <a:t> </a:t>
            </a:r>
            <a:r>
              <a:rPr lang="el-GR" sz="2800" dirty="0">
                <a:solidFill>
                  <a:srgbClr val="000000"/>
                </a:solidFill>
              </a:rPr>
              <a:t>Παρουσίαση ενός ενδεικτικού παραδείγματος για το πώς ένα </a:t>
            </a:r>
            <a:r>
              <a:rPr lang="el-GR" sz="2800" dirty="0" smtClean="0">
                <a:solidFill>
                  <a:srgbClr val="000000"/>
                </a:solidFill>
              </a:rPr>
              <a:t>υπάρχον</a:t>
            </a:r>
            <a:r>
              <a:rPr lang="en-US" sz="2800" dirty="0" smtClean="0">
                <a:solidFill>
                  <a:srgbClr val="000000"/>
                </a:solidFill>
              </a:rPr>
              <a:t> </a:t>
            </a:r>
            <a:r>
              <a:rPr lang="el-GR" sz="2800" dirty="0" smtClean="0">
                <a:solidFill>
                  <a:srgbClr val="000000"/>
                </a:solidFill>
              </a:rPr>
              <a:t>πρόγραμμα </a:t>
            </a:r>
            <a:r>
              <a:rPr lang="el-GR" sz="2800" dirty="0">
                <a:solidFill>
                  <a:srgbClr val="000000"/>
                </a:solidFill>
              </a:rPr>
              <a:t>κατάρτισης δύναταται να τροποποιηθεί ώστε να συμπεριλάβει </a:t>
            </a:r>
            <a:r>
              <a:rPr lang="el-GR" sz="2800" dirty="0" smtClean="0">
                <a:solidFill>
                  <a:srgbClr val="000000"/>
                </a:solidFill>
              </a:rPr>
              <a:t>τα</a:t>
            </a:r>
            <a:r>
              <a:rPr lang="en-US" sz="2800" dirty="0" smtClean="0">
                <a:solidFill>
                  <a:srgbClr val="000000"/>
                </a:solidFill>
              </a:rPr>
              <a:t> </a:t>
            </a:r>
            <a:r>
              <a:rPr lang="el-GR" sz="2800" dirty="0" smtClean="0">
                <a:solidFill>
                  <a:srgbClr val="000000"/>
                </a:solidFill>
              </a:rPr>
              <a:t>μαθησιακά </a:t>
            </a:r>
            <a:r>
              <a:rPr lang="el-GR" sz="2800" dirty="0">
                <a:solidFill>
                  <a:srgbClr val="000000"/>
                </a:solidFill>
              </a:rPr>
              <a:t>αποτελέσματα του έργου </a:t>
            </a:r>
            <a:r>
              <a:rPr lang="en-US" sz="2800" dirty="0" smtClean="0">
                <a:solidFill>
                  <a:srgbClr val="000000"/>
                </a:solidFill>
              </a:rPr>
              <a:t>MACHINA.</a:t>
            </a:r>
            <a:endParaRPr lang="en-US" sz="2800" dirty="0">
              <a:solidFill>
                <a:srgbClr val="000000"/>
              </a:solidFill>
            </a:endParaRPr>
          </a:p>
        </p:txBody>
      </p:sp>
    </p:spTree>
    <p:extLst>
      <p:ext uri="{BB962C8B-B14F-4D97-AF65-F5344CB8AC3E}">
        <p14:creationId xmlns:p14="http://schemas.microsoft.com/office/powerpoint/2010/main" val="298629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67033" y="428482"/>
            <a:ext cx="9568688" cy="1200435"/>
          </a:xfrm>
          <a:prstGeom prst="rect">
            <a:avLst/>
          </a:prstGeom>
        </p:spPr>
      </p:pic>
      <p:grpSp>
        <p:nvGrpSpPr>
          <p:cNvPr id="6" name="Group 6"/>
          <p:cNvGrpSpPr/>
          <p:nvPr/>
        </p:nvGrpSpPr>
        <p:grpSpPr>
          <a:xfrm>
            <a:off x="12960558" y="3162914"/>
            <a:ext cx="5053641" cy="6820102"/>
            <a:chOff x="0" y="0"/>
            <a:chExt cx="1709503" cy="2307047"/>
          </a:xfrm>
        </p:grpSpPr>
        <p:sp>
          <p:nvSpPr>
            <p:cNvPr id="7" name="Freeform 7"/>
            <p:cNvSpPr/>
            <p:nvPr/>
          </p:nvSpPr>
          <p:spPr>
            <a:xfrm>
              <a:off x="0" y="0"/>
              <a:ext cx="1709503" cy="2307047"/>
            </a:xfrm>
            <a:custGeom>
              <a:avLst/>
              <a:gdLst/>
              <a:ahLst/>
              <a:cxnLst/>
              <a:rect l="l" t="t" r="r" b="b"/>
              <a:pathLst>
                <a:path w="1709503" h="2307047">
                  <a:moveTo>
                    <a:pt x="0" y="0"/>
                  </a:moveTo>
                  <a:lnTo>
                    <a:pt x="0" y="2307047"/>
                  </a:lnTo>
                  <a:lnTo>
                    <a:pt x="1709503" y="2307047"/>
                  </a:lnTo>
                  <a:lnTo>
                    <a:pt x="1709503" y="0"/>
                  </a:lnTo>
                  <a:lnTo>
                    <a:pt x="0" y="0"/>
                  </a:lnTo>
                  <a:close/>
                  <a:moveTo>
                    <a:pt x="1648543" y="2246087"/>
                  </a:moveTo>
                  <a:lnTo>
                    <a:pt x="59690" y="2246087"/>
                  </a:lnTo>
                  <a:lnTo>
                    <a:pt x="59690" y="59690"/>
                  </a:lnTo>
                  <a:lnTo>
                    <a:pt x="1648543" y="59690"/>
                  </a:lnTo>
                  <a:lnTo>
                    <a:pt x="1648543" y="2246087"/>
                  </a:lnTo>
                  <a:close/>
                </a:path>
              </a:pathLst>
            </a:custGeom>
            <a:solidFill>
              <a:srgbClr val="FFFFFF"/>
            </a:solidFill>
          </p:spPr>
        </p:sp>
      </p:grpSp>
      <p:sp>
        <p:nvSpPr>
          <p:cNvPr id="8" name="TextBox 8"/>
          <p:cNvSpPr txBox="1"/>
          <p:nvPr/>
        </p:nvSpPr>
        <p:spPr>
          <a:xfrm>
            <a:off x="847904" y="600218"/>
            <a:ext cx="13401496" cy="994952"/>
          </a:xfrm>
          <a:prstGeom prst="rect">
            <a:avLst/>
          </a:prstGeom>
        </p:spPr>
        <p:txBody>
          <a:bodyPr wrap="square" lIns="0" tIns="0" rIns="0" bIns="0" rtlCol="0" anchor="t">
            <a:spAutoFit/>
          </a:bodyPr>
          <a:lstStyle/>
          <a:p>
            <a:pPr>
              <a:lnSpc>
                <a:spcPts val="8400"/>
              </a:lnSpc>
              <a:spcBef>
                <a:spcPct val="0"/>
              </a:spcBef>
            </a:pPr>
            <a:r>
              <a:rPr lang="el-GR" sz="6000" b="1" spc="252" dirty="0" smtClean="0">
                <a:solidFill>
                  <a:srgbClr val="20345E"/>
                </a:solidFill>
                <a:latin typeface="Montserrat Semi-Bold Bold"/>
              </a:rPr>
              <a:t>ΜΑΖΙΚΟ ΔΙΑΔΙΚΤΥΑΚΟ ΜΑΘΗΜΑ</a:t>
            </a:r>
            <a:endParaRPr lang="en-US" sz="6000" b="1" spc="252" dirty="0">
              <a:solidFill>
                <a:srgbClr val="20345E"/>
              </a:solidFill>
              <a:latin typeface="Montserrat Semi-Bold Bold"/>
            </a:endParaR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flipV="1">
            <a:off x="0" y="1349403"/>
            <a:ext cx="7481658" cy="8887498"/>
          </a:xfrm>
          <a:prstGeom prst="rect">
            <a:avLst/>
          </a:prstGeom>
        </p:spPr>
      </p:pic>
      <p:sp>
        <p:nvSpPr>
          <p:cNvPr id="11" name="TextBox 11"/>
          <p:cNvSpPr txBox="1"/>
          <p:nvPr/>
        </p:nvSpPr>
        <p:spPr>
          <a:xfrm>
            <a:off x="102666" y="2280107"/>
            <a:ext cx="10133055" cy="8591455"/>
          </a:xfrm>
          <a:prstGeom prst="rect">
            <a:avLst/>
          </a:prstGeom>
        </p:spPr>
        <p:txBody>
          <a:bodyPr wrap="square" lIns="0" tIns="0" rIns="0" bIns="0" rtlCol="0" anchor="t">
            <a:spAutoFit/>
          </a:bodyPr>
          <a:lstStyle/>
          <a:p>
            <a:pPr marL="781050" lvl="1" indent="-457200">
              <a:lnSpc>
                <a:spcPts val="4200"/>
              </a:lnSpc>
              <a:buFont typeface="Arial" panose="020B0604020202020204" pitchFamily="34" charset="0"/>
              <a:buChar char="•"/>
            </a:pPr>
            <a:r>
              <a:rPr lang="el-GR" sz="3200" spc="126" dirty="0" smtClean="0">
                <a:solidFill>
                  <a:srgbClr val="000000"/>
                </a:solidFill>
              </a:rPr>
              <a:t>Το </a:t>
            </a:r>
            <a:r>
              <a:rPr lang="el-GR" sz="3200" spc="126" dirty="0">
                <a:solidFill>
                  <a:srgbClr val="000000"/>
                </a:solidFill>
              </a:rPr>
              <a:t>διαδικτυακό μάθημα του έργου αποτελεί έναν ευέλικτο, ανοικτό e-learning περιβάλλον παρακολούθησης του προγράμματος σπουδών στο πεδίο της </a:t>
            </a:r>
            <a:r>
              <a:rPr lang="el-GR" sz="3200" spc="126" dirty="0" smtClean="0">
                <a:solidFill>
                  <a:srgbClr val="000000"/>
                </a:solidFill>
              </a:rPr>
              <a:t>Μηχανικής Μάθησης. </a:t>
            </a:r>
            <a:r>
              <a:rPr lang="el-GR" sz="3200" spc="126" dirty="0">
                <a:solidFill>
                  <a:srgbClr val="000000"/>
                </a:solidFill>
              </a:rPr>
              <a:t>Η εκμάθηση μέσω του </a:t>
            </a:r>
            <a:r>
              <a:rPr lang="en-US" sz="3200" spc="126" dirty="0" smtClean="0">
                <a:solidFill>
                  <a:srgbClr val="000000"/>
                </a:solidFill>
              </a:rPr>
              <a:t>MACHINA </a:t>
            </a:r>
            <a:r>
              <a:rPr lang="el-GR" sz="3200" spc="126" dirty="0" smtClean="0">
                <a:solidFill>
                  <a:srgbClr val="000000"/>
                </a:solidFill>
              </a:rPr>
              <a:t>MOOC/VOOC </a:t>
            </a:r>
            <a:r>
              <a:rPr lang="el-GR" sz="3200" spc="126" dirty="0">
                <a:solidFill>
                  <a:srgbClr val="000000"/>
                </a:solidFill>
              </a:rPr>
              <a:t>γίνεται με παρουσιάσεις, σημειώσεις, βίντεο-διαλέξεις, κουίζ και τακτικές εργασίες. </a:t>
            </a:r>
            <a:endParaRPr lang="en-US" sz="3200" spc="126" dirty="0" smtClean="0">
              <a:solidFill>
                <a:srgbClr val="000000"/>
              </a:solidFill>
            </a:endParaRPr>
          </a:p>
          <a:p>
            <a:pPr marL="781050" lvl="1" indent="-457200">
              <a:lnSpc>
                <a:spcPts val="4200"/>
              </a:lnSpc>
              <a:buFont typeface="Arial" panose="020B0604020202020204" pitchFamily="34" charset="0"/>
              <a:buChar char="•"/>
            </a:pPr>
            <a:endParaRPr lang="el-GR" sz="3200" spc="126" dirty="0">
              <a:solidFill>
                <a:srgbClr val="000000"/>
              </a:solidFill>
            </a:endParaRPr>
          </a:p>
          <a:p>
            <a:pPr marL="781050" lvl="1" indent="-457200">
              <a:lnSpc>
                <a:spcPts val="4200"/>
              </a:lnSpc>
              <a:buFont typeface="Arial" panose="020B0604020202020204" pitchFamily="34" charset="0"/>
              <a:buChar char="•"/>
            </a:pPr>
            <a:r>
              <a:rPr lang="el-GR" sz="3200" spc="126" dirty="0">
                <a:solidFill>
                  <a:srgbClr val="000000"/>
                </a:solidFill>
              </a:rPr>
              <a:t>Το διαδικτυακό μάθημα του έργου φιλοξενείται στην πλατφόρμα OPENLEARNING, και η εγγραφή είναι δωρεάν</a:t>
            </a:r>
            <a:r>
              <a:rPr lang="el-GR" sz="3200" spc="126" dirty="0" smtClean="0">
                <a:solidFill>
                  <a:srgbClr val="000000"/>
                </a:solidFill>
              </a:rPr>
              <a:t>.</a:t>
            </a:r>
          </a:p>
          <a:p>
            <a:pPr marL="781050" lvl="1" indent="-457200">
              <a:lnSpc>
                <a:spcPts val="4200"/>
              </a:lnSpc>
              <a:buFont typeface="Arial" panose="020B0604020202020204" pitchFamily="34" charset="0"/>
              <a:buChar char="•"/>
            </a:pPr>
            <a:endParaRPr lang="el-GR" sz="3200" spc="126" dirty="0">
              <a:solidFill>
                <a:srgbClr val="000000"/>
              </a:solidFill>
            </a:endParaRPr>
          </a:p>
          <a:p>
            <a:pPr marL="781050" lvl="1" indent="-457200">
              <a:lnSpc>
                <a:spcPts val="4200"/>
              </a:lnSpc>
              <a:buFont typeface="Arial" panose="020B0604020202020204" pitchFamily="34" charset="0"/>
              <a:buChar char="•"/>
            </a:pPr>
            <a:r>
              <a:rPr lang="el-GR" sz="3200" spc="126" dirty="0" smtClean="0">
                <a:solidFill>
                  <a:srgbClr val="000000"/>
                </a:solidFill>
              </a:rPr>
              <a:t>Το μάθημα είναι διαθέσιμο στα Αγγλικά. Προσεχώς και στις υπόλοιπες γλώσσες της κοινοπραξίας. </a:t>
            </a:r>
          </a:p>
          <a:p>
            <a:pPr marL="323850" lvl="1">
              <a:lnSpc>
                <a:spcPts val="4200"/>
              </a:lnSpc>
            </a:pPr>
            <a:endParaRPr lang="el-GR" sz="3200" spc="126" dirty="0">
              <a:solidFill>
                <a:srgbClr val="000000"/>
              </a:solidFill>
            </a:endParaRPr>
          </a:p>
          <a:p>
            <a:pPr marL="323850" lvl="1">
              <a:lnSpc>
                <a:spcPts val="4200"/>
              </a:lnSpc>
            </a:pPr>
            <a:r>
              <a:rPr lang="el-GR" sz="3200" spc="126" dirty="0" smtClean="0">
                <a:solidFill>
                  <a:srgbClr val="000000"/>
                </a:solidFill>
              </a:rPr>
              <a:t> </a:t>
            </a:r>
            <a:endParaRPr lang="en-US" sz="3200" spc="126" dirty="0">
              <a:solidFill>
                <a:srgbClr val="000000"/>
              </a:solidFill>
            </a:endParaRPr>
          </a:p>
        </p:txBody>
      </p:sp>
      <p:pic>
        <p:nvPicPr>
          <p:cNvPr id="12" name="Picture 11"/>
          <p:cNvPicPr>
            <a:picLocks noChangeAspect="1"/>
          </p:cNvPicPr>
          <p:nvPr/>
        </p:nvPicPr>
        <p:blipFill>
          <a:blip r:embed="rId7"/>
          <a:stretch>
            <a:fillRect/>
          </a:stretch>
        </p:blipFill>
        <p:spPr>
          <a:xfrm>
            <a:off x="10816489" y="2280107"/>
            <a:ext cx="7159610" cy="7373558"/>
          </a:xfrm>
          <a:prstGeom prst="rect">
            <a:avLst/>
          </a:prstGeom>
        </p:spPr>
      </p:pic>
    </p:spTree>
    <p:extLst>
      <p:ext uri="{BB962C8B-B14F-4D97-AF65-F5344CB8AC3E}">
        <p14:creationId xmlns:p14="http://schemas.microsoft.com/office/powerpoint/2010/main" val="366013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981709" y="428482"/>
            <a:ext cx="9568688" cy="1200435"/>
          </a:xfrm>
          <a:prstGeom prst="rect">
            <a:avLst/>
          </a:prstGeom>
        </p:spPr>
      </p:pic>
      <p:grpSp>
        <p:nvGrpSpPr>
          <p:cNvPr id="5" name="Group 5"/>
          <p:cNvGrpSpPr/>
          <p:nvPr/>
        </p:nvGrpSpPr>
        <p:grpSpPr>
          <a:xfrm>
            <a:off x="8463404" y="5143500"/>
            <a:ext cx="9824596" cy="4729473"/>
            <a:chOff x="0" y="0"/>
            <a:chExt cx="4381259" cy="2109099"/>
          </a:xfrm>
        </p:grpSpPr>
        <p:sp>
          <p:nvSpPr>
            <p:cNvPr id="6" name="Freeform 6"/>
            <p:cNvSpPr/>
            <p:nvPr/>
          </p:nvSpPr>
          <p:spPr>
            <a:xfrm>
              <a:off x="0" y="0"/>
              <a:ext cx="4381259" cy="2109099"/>
            </a:xfrm>
            <a:custGeom>
              <a:avLst/>
              <a:gdLst/>
              <a:ahLst/>
              <a:cxnLst/>
              <a:rect l="l" t="t" r="r" b="b"/>
              <a:pathLst>
                <a:path w="4381259" h="2109099">
                  <a:moveTo>
                    <a:pt x="0" y="0"/>
                  </a:moveTo>
                  <a:lnTo>
                    <a:pt x="4381259" y="0"/>
                  </a:lnTo>
                  <a:lnTo>
                    <a:pt x="4381259" y="2109099"/>
                  </a:lnTo>
                  <a:lnTo>
                    <a:pt x="0" y="2109099"/>
                  </a:lnTo>
                  <a:close/>
                </a:path>
              </a:pathLst>
            </a:custGeom>
            <a:solidFill>
              <a:srgbClr val="FFFFFF"/>
            </a:solidFill>
          </p:spPr>
        </p:sp>
      </p:grpSp>
      <p:pic>
        <p:nvPicPr>
          <p:cNvPr id="7" name="Picture 7"/>
          <p:cNvPicPr>
            <a:picLocks noChangeAspect="1"/>
          </p:cNvPicPr>
          <p:nvPr/>
        </p:nvPicPr>
        <p:blipFill>
          <a:blip r:embed="rId4"/>
          <a:srcRect l="3533" r="12417" b="243"/>
          <a:stretch>
            <a:fillRect/>
          </a:stretch>
        </p:blipFill>
        <p:spPr>
          <a:xfrm>
            <a:off x="8763000" y="5431903"/>
            <a:ext cx="9240505" cy="4012947"/>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1820855" y="2440261"/>
            <a:ext cx="9875617" cy="5404656"/>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43000" y="702316"/>
            <a:ext cx="2130863" cy="2130863"/>
          </a:xfrm>
          <a:prstGeom prst="rect">
            <a:avLst/>
          </a:prstGeom>
        </p:spPr>
      </p:pic>
      <p:sp>
        <p:nvSpPr>
          <p:cNvPr id="10" name="TextBox 10"/>
          <p:cNvSpPr txBox="1"/>
          <p:nvPr/>
        </p:nvSpPr>
        <p:spPr>
          <a:xfrm>
            <a:off x="9423149" y="2203470"/>
            <a:ext cx="9164777" cy="1028700"/>
          </a:xfrm>
          <a:prstGeom prst="rect">
            <a:avLst/>
          </a:prstGeom>
        </p:spPr>
        <p:txBody>
          <a:bodyPr lIns="0" tIns="0" rIns="0" bIns="0" rtlCol="0" anchor="t">
            <a:spAutoFit/>
          </a:bodyPr>
          <a:lstStyle/>
          <a:p>
            <a:pPr>
              <a:lnSpc>
                <a:spcPts val="8400"/>
              </a:lnSpc>
              <a:spcBef>
                <a:spcPct val="0"/>
              </a:spcBef>
            </a:pPr>
            <a:r>
              <a:rPr lang="el-GR" sz="6000" b="1" spc="252" dirty="0" smtClean="0">
                <a:solidFill>
                  <a:srgbClr val="20345E"/>
                </a:solidFill>
                <a:latin typeface="Montserrat Semi-Bold Bold"/>
              </a:rPr>
              <a:t>ΒΙΝΤΕΟ ΔΙΑΛΕΞΕΙΣ</a:t>
            </a:r>
            <a:endParaRPr lang="en-US" sz="6000" b="1" spc="252" dirty="0">
              <a:solidFill>
                <a:srgbClr val="20345E"/>
              </a:solidFill>
              <a:latin typeface="Montserrat Semi-Bold Bold"/>
            </a:endParaRPr>
          </a:p>
        </p:txBody>
      </p:sp>
      <p:sp>
        <p:nvSpPr>
          <p:cNvPr id="11" name="TextBox 11"/>
          <p:cNvSpPr txBox="1"/>
          <p:nvPr/>
        </p:nvSpPr>
        <p:spPr>
          <a:xfrm>
            <a:off x="985004" y="3877806"/>
            <a:ext cx="17483730" cy="576825"/>
          </a:xfrm>
          <a:prstGeom prst="rect">
            <a:avLst/>
          </a:prstGeom>
        </p:spPr>
        <p:txBody>
          <a:bodyPr wrap="square" lIns="0" tIns="0" rIns="0" bIns="0" rtlCol="0" anchor="t">
            <a:spAutoFit/>
          </a:bodyPr>
          <a:lstStyle/>
          <a:p>
            <a:pPr>
              <a:lnSpc>
                <a:spcPts val="4809"/>
              </a:lnSpc>
            </a:pPr>
            <a:r>
              <a:rPr lang="el-GR" sz="3600" dirty="0"/>
              <a:t>Βρείτε όλα τα βίντεο με τις διαλέξεις του έργου </a:t>
            </a:r>
            <a:r>
              <a:rPr lang="en-US" sz="3600" dirty="0" smtClean="0"/>
              <a:t>MACHINA </a:t>
            </a:r>
            <a:r>
              <a:rPr lang="el-GR" sz="3600" dirty="0" smtClean="0"/>
              <a:t>στο </a:t>
            </a:r>
            <a:r>
              <a:rPr lang="el-GR" sz="3600" dirty="0"/>
              <a:t>κανάλι μας </a:t>
            </a:r>
            <a:r>
              <a:rPr lang="el-GR" sz="3600" dirty="0" smtClean="0"/>
              <a:t>στο</a:t>
            </a:r>
            <a:r>
              <a:rPr lang="en-US" sz="3600" dirty="0" smtClean="0"/>
              <a:t> </a:t>
            </a:r>
            <a:r>
              <a:rPr lang="el-GR" sz="3600" dirty="0" smtClean="0">
                <a:hlinkClick r:id="rId9"/>
              </a:rPr>
              <a:t>Youtube</a:t>
            </a:r>
            <a:r>
              <a:rPr lang="el-GR" sz="3600" dirty="0">
                <a:hlinkClick r:id="rId9"/>
              </a:rPr>
              <a:t>.</a:t>
            </a:r>
            <a:endParaRPr lang="en-US" sz="3600" spc="155" dirty="0">
              <a:solidFill>
                <a:srgbClr val="000000"/>
              </a:solidFill>
              <a:latin typeface="Montserrat Classic"/>
            </a:endParaRPr>
          </a:p>
        </p:txBody>
      </p:sp>
      <p:pic>
        <p:nvPicPr>
          <p:cNvPr id="14" name="Picture 13"/>
          <p:cNvPicPr>
            <a:picLocks noChangeAspect="1"/>
          </p:cNvPicPr>
          <p:nvPr/>
        </p:nvPicPr>
        <p:blipFill>
          <a:blip r:embed="rId10"/>
          <a:stretch>
            <a:fillRect/>
          </a:stretch>
        </p:blipFill>
        <p:spPr>
          <a:xfrm>
            <a:off x="414625" y="5337426"/>
            <a:ext cx="7747954" cy="4611461"/>
          </a:xfrm>
          <a:prstGeom prst="rect">
            <a:avLst/>
          </a:prstGeom>
        </p:spPr>
      </p:pic>
    </p:spTree>
    <p:extLst>
      <p:ext uri="{BB962C8B-B14F-4D97-AF65-F5344CB8AC3E}">
        <p14:creationId xmlns:p14="http://schemas.microsoft.com/office/powerpoint/2010/main" val="283982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8964" y="-1686124"/>
            <a:ext cx="18896964" cy="937976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0126205" y="4553551"/>
            <a:ext cx="12946976" cy="282479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5514467" y="4479088"/>
            <a:ext cx="12946976" cy="2824795"/>
          </a:xfrm>
          <a:prstGeom prst="rect">
            <a:avLst/>
          </a:prstGeom>
        </p:spPr>
      </p:pic>
      <p:pic>
        <p:nvPicPr>
          <p:cNvPr id="5" name="Picture 5"/>
          <p:cNvPicPr>
            <a:picLocks noChangeAspect="1"/>
          </p:cNvPicPr>
          <p:nvPr/>
        </p:nvPicPr>
        <p:blipFill>
          <a:blip r:embed="rId6"/>
          <a:srcRect/>
          <a:stretch>
            <a:fillRect/>
          </a:stretch>
        </p:blipFill>
        <p:spPr>
          <a:xfrm>
            <a:off x="1669855" y="6384274"/>
            <a:ext cx="6092611" cy="3392720"/>
          </a:xfrm>
          <a:prstGeom prst="rect">
            <a:avLst/>
          </a:prstGeom>
        </p:spPr>
      </p:pic>
      <p:pic>
        <p:nvPicPr>
          <p:cNvPr id="6" name="Picture 6"/>
          <p:cNvPicPr>
            <a:picLocks noChangeAspect="1"/>
          </p:cNvPicPr>
          <p:nvPr/>
        </p:nvPicPr>
        <p:blipFill>
          <a:blip r:embed="rId7"/>
          <a:srcRect/>
          <a:stretch>
            <a:fillRect/>
          </a:stretch>
        </p:blipFill>
        <p:spPr>
          <a:xfrm>
            <a:off x="9560492" y="6285022"/>
            <a:ext cx="7159020" cy="3392720"/>
          </a:xfrm>
          <a:prstGeom prst="rect">
            <a:avLst/>
          </a:prstGeom>
        </p:spPr>
      </p:pic>
      <p:sp>
        <p:nvSpPr>
          <p:cNvPr id="7" name="TextBox 7"/>
          <p:cNvSpPr txBox="1"/>
          <p:nvPr/>
        </p:nvSpPr>
        <p:spPr>
          <a:xfrm>
            <a:off x="1669855" y="1973959"/>
            <a:ext cx="15049657" cy="3898503"/>
          </a:xfrm>
          <a:prstGeom prst="rect">
            <a:avLst/>
          </a:prstGeom>
        </p:spPr>
        <p:txBody>
          <a:bodyPr lIns="0" tIns="0" rIns="0" bIns="0" rtlCol="0" anchor="t">
            <a:spAutoFit/>
          </a:bodyPr>
          <a:lstStyle/>
          <a:p>
            <a:pPr algn="just">
              <a:lnSpc>
                <a:spcPts val="3770"/>
              </a:lnSpc>
              <a:spcBef>
                <a:spcPct val="0"/>
              </a:spcBef>
            </a:pPr>
            <a:r>
              <a:rPr lang="el-GR" sz="2400" spc="121" dirty="0">
                <a:solidFill>
                  <a:srgbClr val="000000"/>
                </a:solidFill>
              </a:rPr>
              <a:t>Η Τρίτη συνάντηση εργασίας του έργου MACHINA πραγματοποιήθηκε διαδικτυακά,  λόγω των περιορισμών που σχετίζονται με την πανδημία COVID-19, στις 2 Νοεμβρίου του </a:t>
            </a:r>
            <a:r>
              <a:rPr lang="el-GR" sz="2400" spc="121" dirty="0" smtClean="0">
                <a:solidFill>
                  <a:srgbClr val="000000"/>
                </a:solidFill>
              </a:rPr>
              <a:t>2021. Κατά </a:t>
            </a:r>
            <a:r>
              <a:rPr lang="el-GR" sz="2400" spc="121" dirty="0">
                <a:solidFill>
                  <a:srgbClr val="000000"/>
                </a:solidFill>
              </a:rPr>
              <a:t>τη διάρκεια της συνάντησης, οι εταίροι συνόψισαν την πρόοδο που σημειώθηκε κατά το δεύτερο εξάμηνο του έργου, συζήτησαν την εν γένει πορεία και αποτελέσματα του έργου και συμφώνησαν σε ένα ρεαλιστικό πλάνο υλοποίησης για τις δραστηριότητες του τρίτου </a:t>
            </a:r>
            <a:r>
              <a:rPr lang="el-GR" sz="2400" spc="121" dirty="0" smtClean="0">
                <a:solidFill>
                  <a:srgbClr val="000000"/>
                </a:solidFill>
              </a:rPr>
              <a:t>εξαμήνου.</a:t>
            </a:r>
            <a:r>
              <a:rPr lang="en-US" sz="2400" spc="121" dirty="0" smtClean="0">
                <a:solidFill>
                  <a:srgbClr val="000000"/>
                </a:solidFill>
              </a:rPr>
              <a:t> </a:t>
            </a:r>
            <a:r>
              <a:rPr lang="el-GR" sz="2400" spc="121" dirty="0" smtClean="0">
                <a:solidFill>
                  <a:srgbClr val="000000"/>
                </a:solidFill>
              </a:rPr>
              <a:t>Συγκεκριμένα</a:t>
            </a:r>
            <a:r>
              <a:rPr lang="el-GR" sz="2400" spc="121" dirty="0">
                <a:solidFill>
                  <a:srgbClr val="000000"/>
                </a:solidFill>
              </a:rPr>
              <a:t>, οι εταίροι είχαν την ευκαιρία να συζητήσουν λεπτομερώς το πρόγραμμα σπουδών και το περιεχόμενο των εκπαιδευτικών υλικών, εστιάζοντας σε σημεία που χρήζουν περαιτέρω βελτίωση (fine-tuning) πριν την τελική διάθεση στο κοινό. Η επόμενη συνάντηση της κοινοπραξίας του έργου </a:t>
            </a:r>
            <a:r>
              <a:rPr lang="el-GR" sz="2400" spc="121" dirty="0" smtClean="0">
                <a:solidFill>
                  <a:srgbClr val="000000"/>
                </a:solidFill>
              </a:rPr>
              <a:t>είναι προγραμματισμένη τον προσεχή Απρίλιο στο </a:t>
            </a:r>
            <a:r>
              <a:rPr lang="el-GR" sz="2400" spc="121" dirty="0">
                <a:solidFill>
                  <a:srgbClr val="000000"/>
                </a:solidFill>
              </a:rPr>
              <a:t>Βουκουρέστι της Ρουμανίας.</a:t>
            </a:r>
            <a:endParaRPr lang="en-US" sz="2400" spc="121" dirty="0">
              <a:solidFill>
                <a:srgbClr val="000000"/>
              </a:solidFill>
            </a:endParaRPr>
          </a:p>
        </p:txBody>
      </p:sp>
      <p:sp>
        <p:nvSpPr>
          <p:cNvPr id="8" name="TextBox 8"/>
          <p:cNvSpPr txBox="1"/>
          <p:nvPr/>
        </p:nvSpPr>
        <p:spPr>
          <a:xfrm>
            <a:off x="2858087" y="419100"/>
            <a:ext cx="12317479" cy="1077218"/>
          </a:xfrm>
          <a:prstGeom prst="rect">
            <a:avLst/>
          </a:prstGeom>
        </p:spPr>
        <p:txBody>
          <a:bodyPr wrap="square" lIns="0" tIns="0" rIns="0" bIns="0" rtlCol="0" anchor="t">
            <a:spAutoFit/>
          </a:bodyPr>
          <a:lstStyle/>
          <a:p>
            <a:pPr algn="ctr">
              <a:lnSpc>
                <a:spcPts val="8400"/>
              </a:lnSpc>
              <a:spcBef>
                <a:spcPct val="0"/>
              </a:spcBef>
            </a:pPr>
            <a:r>
              <a:rPr lang="el-GR" sz="6000" spc="252" dirty="0" smtClean="0">
                <a:solidFill>
                  <a:srgbClr val="273755"/>
                </a:solidFill>
                <a:latin typeface="Montserrat Semi-Bold Bold"/>
              </a:rPr>
              <a:t>ΤΡΙΤΗ ΣΥΝΑΝΤΗΣΗ ΕΡΓΑΣΙΑΣ</a:t>
            </a:r>
            <a:endParaRPr lang="en-US" sz="6000" spc="252" dirty="0">
              <a:solidFill>
                <a:srgbClr val="273755"/>
              </a:solidFill>
              <a:latin typeface="Montserrat Semi-Bold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0718053" y="2813827"/>
            <a:ext cx="7569947" cy="2214927"/>
            <a:chOff x="0" y="0"/>
            <a:chExt cx="9183855" cy="2687148"/>
          </a:xfrm>
        </p:grpSpPr>
        <p:sp>
          <p:nvSpPr>
            <p:cNvPr id="3" name="Freeform 3"/>
            <p:cNvSpPr/>
            <p:nvPr/>
          </p:nvSpPr>
          <p:spPr>
            <a:xfrm>
              <a:off x="0" y="0"/>
              <a:ext cx="9183855" cy="2687148"/>
            </a:xfrm>
            <a:custGeom>
              <a:avLst/>
              <a:gdLst/>
              <a:ahLst/>
              <a:cxnLst/>
              <a:rect l="l" t="t" r="r" b="b"/>
              <a:pathLst>
                <a:path w="9183855" h="2687148">
                  <a:moveTo>
                    <a:pt x="0" y="0"/>
                  </a:moveTo>
                  <a:lnTo>
                    <a:pt x="9183855" y="0"/>
                  </a:lnTo>
                  <a:lnTo>
                    <a:pt x="9183855" y="2687148"/>
                  </a:lnTo>
                  <a:lnTo>
                    <a:pt x="0" y="2687148"/>
                  </a:lnTo>
                  <a:close/>
                </a:path>
              </a:pathLst>
            </a:custGeom>
            <a:solidFill>
              <a:srgbClr val="20345E"/>
            </a:solidFill>
          </p:spPr>
        </p:sp>
      </p:grpSp>
      <p:grpSp>
        <p:nvGrpSpPr>
          <p:cNvPr id="4" name="Group 4"/>
          <p:cNvGrpSpPr/>
          <p:nvPr/>
        </p:nvGrpSpPr>
        <p:grpSpPr>
          <a:xfrm>
            <a:off x="2148688" y="2837928"/>
            <a:ext cx="8046965" cy="2190826"/>
            <a:chOff x="0" y="0"/>
            <a:chExt cx="9762572" cy="2657909"/>
          </a:xfrm>
        </p:grpSpPr>
        <p:sp>
          <p:nvSpPr>
            <p:cNvPr id="5" name="Freeform 5"/>
            <p:cNvSpPr/>
            <p:nvPr/>
          </p:nvSpPr>
          <p:spPr>
            <a:xfrm>
              <a:off x="0" y="0"/>
              <a:ext cx="9762572" cy="2657909"/>
            </a:xfrm>
            <a:custGeom>
              <a:avLst/>
              <a:gdLst/>
              <a:ahLst/>
              <a:cxnLst/>
              <a:rect l="l" t="t" r="r" b="b"/>
              <a:pathLst>
                <a:path w="9762572" h="2657909">
                  <a:moveTo>
                    <a:pt x="0" y="0"/>
                  </a:moveTo>
                  <a:lnTo>
                    <a:pt x="9762572" y="0"/>
                  </a:lnTo>
                  <a:lnTo>
                    <a:pt x="9762572" y="2657909"/>
                  </a:lnTo>
                  <a:lnTo>
                    <a:pt x="0" y="2657909"/>
                  </a:lnTo>
                  <a:close/>
                </a:path>
              </a:pathLst>
            </a:custGeom>
            <a:solidFill>
              <a:srgbClr val="20345E"/>
            </a:solidFill>
          </p:spPr>
        </p:sp>
      </p:grpSp>
      <p:grpSp>
        <p:nvGrpSpPr>
          <p:cNvPr id="6" name="Group 6"/>
          <p:cNvGrpSpPr/>
          <p:nvPr/>
        </p:nvGrpSpPr>
        <p:grpSpPr>
          <a:xfrm>
            <a:off x="9413612" y="2628900"/>
            <a:ext cx="2608881" cy="260888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00"/>
            </a:solidFill>
          </p:spPr>
        </p:sp>
      </p:grpSp>
      <p:grpSp>
        <p:nvGrpSpPr>
          <p:cNvPr id="8" name="Group 8"/>
          <p:cNvGrpSpPr/>
          <p:nvPr/>
        </p:nvGrpSpPr>
        <p:grpSpPr>
          <a:xfrm>
            <a:off x="151690" y="2628900"/>
            <a:ext cx="2608881" cy="260888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00"/>
            </a:solidFill>
          </p:spPr>
        </p:sp>
      </p:grpSp>
      <p:sp>
        <p:nvSpPr>
          <p:cNvPr id="10" name="TextBox 10"/>
          <p:cNvSpPr txBox="1"/>
          <p:nvPr/>
        </p:nvSpPr>
        <p:spPr>
          <a:xfrm>
            <a:off x="2429555" y="3266864"/>
            <a:ext cx="6053724" cy="1256754"/>
          </a:xfrm>
          <a:prstGeom prst="rect">
            <a:avLst/>
          </a:prstGeom>
        </p:spPr>
        <p:txBody>
          <a:bodyPr wrap="square" lIns="0" tIns="0" rIns="0" bIns="0" rtlCol="0" anchor="t">
            <a:spAutoFit/>
          </a:bodyPr>
          <a:lstStyle/>
          <a:p>
            <a:pPr algn="ctr">
              <a:lnSpc>
                <a:spcPts val="4900"/>
              </a:lnSpc>
              <a:spcBef>
                <a:spcPct val="0"/>
              </a:spcBef>
            </a:pPr>
            <a:r>
              <a:rPr lang="el-GR" sz="3500" spc="147" dirty="0" smtClean="0">
                <a:solidFill>
                  <a:srgbClr val="FFFFFF"/>
                </a:solidFill>
                <a:latin typeface="Montserrat Classic Bold"/>
              </a:rPr>
              <a:t>ΜΑΖΙΚΟ ΔΙΑΔΙΚΤΥΑΚΟ ΜΑΘΗΜΑ ΤΟΥ ΕΡΓΟΥ </a:t>
            </a:r>
            <a:endParaRPr lang="en-US" sz="3500" spc="147" dirty="0">
              <a:solidFill>
                <a:srgbClr val="FFFFFF"/>
              </a:solidFill>
              <a:latin typeface="Montserrat Classic Bold"/>
            </a:endParaRPr>
          </a:p>
        </p:txBody>
      </p:sp>
      <p:sp>
        <p:nvSpPr>
          <p:cNvPr id="11" name="TextBox 11"/>
          <p:cNvSpPr txBox="1"/>
          <p:nvPr/>
        </p:nvSpPr>
        <p:spPr>
          <a:xfrm>
            <a:off x="-2298800" y="3366602"/>
            <a:ext cx="7509861" cy="1019177"/>
          </a:xfrm>
          <a:prstGeom prst="rect">
            <a:avLst/>
          </a:prstGeom>
        </p:spPr>
        <p:txBody>
          <a:bodyPr lIns="0" tIns="0" rIns="0" bIns="0" rtlCol="0" anchor="t">
            <a:spAutoFit/>
          </a:bodyPr>
          <a:lstStyle/>
          <a:p>
            <a:pPr algn="ctr">
              <a:lnSpc>
                <a:spcPts val="8399"/>
              </a:lnSpc>
              <a:spcBef>
                <a:spcPct val="0"/>
              </a:spcBef>
            </a:pPr>
            <a:r>
              <a:rPr lang="en-US" sz="5999" spc="251">
                <a:solidFill>
                  <a:srgbClr val="FFFFFF"/>
                </a:solidFill>
                <a:latin typeface="Montserrat Classic Bold"/>
              </a:rPr>
              <a:t>O3</a:t>
            </a:r>
          </a:p>
        </p:txBody>
      </p:sp>
      <p:sp>
        <p:nvSpPr>
          <p:cNvPr id="12" name="TextBox 12"/>
          <p:cNvSpPr txBox="1"/>
          <p:nvPr/>
        </p:nvSpPr>
        <p:spPr>
          <a:xfrm>
            <a:off x="6963122" y="3328215"/>
            <a:ext cx="7509861" cy="1038225"/>
          </a:xfrm>
          <a:prstGeom prst="rect">
            <a:avLst/>
          </a:prstGeom>
        </p:spPr>
        <p:txBody>
          <a:bodyPr lIns="0" tIns="0" rIns="0" bIns="0" rtlCol="0" anchor="t">
            <a:spAutoFit/>
          </a:bodyPr>
          <a:lstStyle/>
          <a:p>
            <a:pPr algn="ctr">
              <a:lnSpc>
                <a:spcPts val="8400"/>
              </a:lnSpc>
              <a:spcBef>
                <a:spcPct val="0"/>
              </a:spcBef>
            </a:pPr>
            <a:r>
              <a:rPr lang="en-US" sz="6000" spc="252" dirty="0">
                <a:solidFill>
                  <a:srgbClr val="FFFFFF"/>
                </a:solidFill>
                <a:latin typeface="Montserrat Classic Bold"/>
              </a:rPr>
              <a:t>O3-T3</a:t>
            </a:r>
          </a:p>
        </p:txBody>
      </p:sp>
      <p:sp>
        <p:nvSpPr>
          <p:cNvPr id="13" name="TextBox 13"/>
          <p:cNvSpPr txBox="1"/>
          <p:nvPr/>
        </p:nvSpPr>
        <p:spPr>
          <a:xfrm>
            <a:off x="12466445" y="2978724"/>
            <a:ext cx="5446525" cy="1885131"/>
          </a:xfrm>
          <a:prstGeom prst="rect">
            <a:avLst/>
          </a:prstGeom>
        </p:spPr>
        <p:txBody>
          <a:bodyPr wrap="square" lIns="0" tIns="0" rIns="0" bIns="0" rtlCol="0" anchor="t">
            <a:spAutoFit/>
          </a:bodyPr>
          <a:lstStyle/>
          <a:p>
            <a:pPr>
              <a:lnSpc>
                <a:spcPts val="4900"/>
              </a:lnSpc>
            </a:pPr>
            <a:r>
              <a:rPr lang="el-GR" sz="3500" spc="147" dirty="0" smtClean="0">
                <a:solidFill>
                  <a:srgbClr val="FFFFFF"/>
                </a:solidFill>
                <a:latin typeface="Montserrat Classic Bold"/>
              </a:rPr>
              <a:t>ΠΙΛΟΤΙΚΗ ΕΦΑΡΜΟΓΗ ΤΟΥ ΠΡΟΓΡΑΜΜΑΤΟΣ ΣΠΟΥΔΩΝ</a:t>
            </a:r>
            <a:endParaRPr lang="en-US" sz="3500" spc="147" dirty="0">
              <a:solidFill>
                <a:srgbClr val="FFFFFF"/>
              </a:solidFill>
              <a:latin typeface="Montserrat Classic Bold"/>
            </a:endParaRPr>
          </a:p>
        </p:txBody>
      </p:sp>
      <p:sp>
        <p:nvSpPr>
          <p:cNvPr id="14" name="TextBox 14"/>
          <p:cNvSpPr txBox="1"/>
          <p:nvPr/>
        </p:nvSpPr>
        <p:spPr>
          <a:xfrm>
            <a:off x="10924870" y="5587272"/>
            <a:ext cx="6334430" cy="2061526"/>
          </a:xfrm>
          <a:prstGeom prst="rect">
            <a:avLst/>
          </a:prstGeom>
        </p:spPr>
        <p:txBody>
          <a:bodyPr lIns="0" tIns="0" rIns="0" bIns="0" rtlCol="0" anchor="t">
            <a:spAutoFit/>
          </a:bodyPr>
          <a:lstStyle/>
          <a:p>
            <a:pPr marL="755651" lvl="1" indent="-377825">
              <a:lnSpc>
                <a:spcPts val="5500"/>
              </a:lnSpc>
              <a:buFont typeface="Arial"/>
              <a:buChar char="•"/>
            </a:pPr>
            <a:r>
              <a:rPr lang="el-GR" sz="3600" spc="147" dirty="0" smtClean="0">
                <a:solidFill>
                  <a:srgbClr val="000000"/>
                </a:solidFill>
              </a:rPr>
              <a:t>3 ΕΒΔΟΜΑΔΕΣ ΔΙΑΡΚΕΙΑ</a:t>
            </a:r>
          </a:p>
          <a:p>
            <a:pPr marL="755651" lvl="1" indent="-377825">
              <a:lnSpc>
                <a:spcPts val="5500"/>
              </a:lnSpc>
              <a:buFont typeface="Arial"/>
              <a:buChar char="•"/>
            </a:pPr>
            <a:r>
              <a:rPr lang="el-GR" sz="3600" spc="147" dirty="0" smtClean="0">
                <a:solidFill>
                  <a:srgbClr val="000000"/>
                </a:solidFill>
              </a:rPr>
              <a:t>ΑΝΟΙΚΤΗ ΣΥΜΜΕΤΟΧΗ </a:t>
            </a:r>
          </a:p>
          <a:p>
            <a:pPr marL="755651" lvl="1" indent="-377825">
              <a:lnSpc>
                <a:spcPts val="5500"/>
              </a:lnSpc>
              <a:buFont typeface="Arial"/>
              <a:buChar char="•"/>
            </a:pPr>
            <a:r>
              <a:rPr lang="el-GR" sz="3600" spc="147" dirty="0" smtClean="0">
                <a:solidFill>
                  <a:srgbClr val="000000"/>
                </a:solidFill>
              </a:rPr>
              <a:t>ΜΑΙΟΣ 2022</a:t>
            </a:r>
            <a:endParaRPr lang="en-US" sz="3600" spc="147" dirty="0">
              <a:solidFill>
                <a:srgbClr val="000000"/>
              </a:solidFill>
            </a:endParaRPr>
          </a:p>
        </p:txBody>
      </p:sp>
      <p:sp>
        <p:nvSpPr>
          <p:cNvPr id="15" name="TextBox 15"/>
          <p:cNvSpPr txBox="1"/>
          <p:nvPr/>
        </p:nvSpPr>
        <p:spPr>
          <a:xfrm>
            <a:off x="1660822" y="628843"/>
            <a:ext cx="15598478" cy="994888"/>
          </a:xfrm>
          <a:prstGeom prst="rect">
            <a:avLst/>
          </a:prstGeom>
        </p:spPr>
        <p:txBody>
          <a:bodyPr lIns="0" tIns="0" rIns="0" bIns="0" rtlCol="0" anchor="t">
            <a:spAutoFit/>
          </a:bodyPr>
          <a:lstStyle/>
          <a:p>
            <a:pPr algn="ctr">
              <a:lnSpc>
                <a:spcPts val="8399"/>
              </a:lnSpc>
              <a:spcBef>
                <a:spcPct val="0"/>
              </a:spcBef>
            </a:pPr>
            <a:r>
              <a:rPr lang="el-GR" sz="5999" b="1" dirty="0" smtClean="0">
                <a:solidFill>
                  <a:srgbClr val="273755"/>
                </a:solidFill>
                <a:latin typeface="Montserrat Semi-Bold Bold"/>
              </a:rPr>
              <a:t>ΕΡΓΑΣΙΕΣ ΤΕΤΑΡΤΟΥ ΕΞΑΜΗΝΟΥ</a:t>
            </a:r>
            <a:endParaRPr lang="en-US" sz="5999" b="1" dirty="0">
              <a:solidFill>
                <a:srgbClr val="273755"/>
              </a:solidFill>
              <a:latin typeface="Montserrat Semi-Bold Bold"/>
            </a:endParaRPr>
          </a:p>
        </p:txBody>
      </p:sp>
      <p:pic>
        <p:nvPicPr>
          <p:cNvPr id="16" name="Picture 15"/>
          <p:cNvPicPr>
            <a:picLocks noChangeAspect="1"/>
          </p:cNvPicPr>
          <p:nvPr/>
        </p:nvPicPr>
        <p:blipFill>
          <a:blip r:embed="rId2"/>
          <a:stretch>
            <a:fillRect/>
          </a:stretch>
        </p:blipFill>
        <p:spPr>
          <a:xfrm>
            <a:off x="4602597" y="5587272"/>
            <a:ext cx="6115455" cy="44841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12985954" y="5072062"/>
            <a:ext cx="1100959" cy="0"/>
          </a:xfrm>
          <a:prstGeom prst="line">
            <a:avLst/>
          </a:prstGeom>
          <a:ln w="47625" cap="flat">
            <a:solidFill>
              <a:srgbClr val="000342"/>
            </a:solidFill>
            <a:prstDash val="solid"/>
            <a:headEnd type="none" w="sm" len="sm"/>
            <a:tailEnd type="none" w="sm" len="sm"/>
          </a:ln>
        </p:spPr>
      </p:sp>
      <p:grpSp>
        <p:nvGrpSpPr>
          <p:cNvPr id="3" name="Group 3"/>
          <p:cNvGrpSpPr/>
          <p:nvPr/>
        </p:nvGrpSpPr>
        <p:grpSpPr>
          <a:xfrm>
            <a:off x="6242367" y="4264826"/>
            <a:ext cx="7111673" cy="1799433"/>
            <a:chOff x="0" y="0"/>
            <a:chExt cx="8951801" cy="2265031"/>
          </a:xfrm>
        </p:grpSpPr>
        <p:sp>
          <p:nvSpPr>
            <p:cNvPr id="4" name="Freeform 4"/>
            <p:cNvSpPr/>
            <p:nvPr/>
          </p:nvSpPr>
          <p:spPr>
            <a:xfrm>
              <a:off x="0" y="0"/>
              <a:ext cx="8951801" cy="2265032"/>
            </a:xfrm>
            <a:custGeom>
              <a:avLst/>
              <a:gdLst/>
              <a:ahLst/>
              <a:cxnLst/>
              <a:rect l="l" t="t" r="r" b="b"/>
              <a:pathLst>
                <a:path w="8951801" h="2265032">
                  <a:moveTo>
                    <a:pt x="0" y="0"/>
                  </a:moveTo>
                  <a:lnTo>
                    <a:pt x="8951801" y="0"/>
                  </a:lnTo>
                  <a:lnTo>
                    <a:pt x="8951801" y="2265032"/>
                  </a:lnTo>
                  <a:lnTo>
                    <a:pt x="0" y="2265032"/>
                  </a:lnTo>
                  <a:close/>
                </a:path>
              </a:pathLst>
            </a:custGeom>
            <a:solidFill>
              <a:srgbClr val="C86464"/>
            </a:solidFill>
          </p:spPr>
        </p:sp>
      </p:grpSp>
      <p:grpSp>
        <p:nvGrpSpPr>
          <p:cNvPr id="5" name="Group 5"/>
          <p:cNvGrpSpPr/>
          <p:nvPr/>
        </p:nvGrpSpPr>
        <p:grpSpPr>
          <a:xfrm>
            <a:off x="4397718" y="6952601"/>
            <a:ext cx="1938374" cy="1663733"/>
            <a:chOff x="0" y="0"/>
            <a:chExt cx="1738401" cy="1492093"/>
          </a:xfrm>
        </p:grpSpPr>
        <p:sp>
          <p:nvSpPr>
            <p:cNvPr id="6" name="Freeform 6"/>
            <p:cNvSpPr/>
            <p:nvPr/>
          </p:nvSpPr>
          <p:spPr>
            <a:xfrm>
              <a:off x="0" y="0"/>
              <a:ext cx="1738401" cy="1492093"/>
            </a:xfrm>
            <a:custGeom>
              <a:avLst/>
              <a:gdLst/>
              <a:ahLst/>
              <a:cxnLst/>
              <a:rect l="l" t="t" r="r" b="b"/>
              <a:pathLst>
                <a:path w="1738401" h="1492093">
                  <a:moveTo>
                    <a:pt x="0" y="0"/>
                  </a:moveTo>
                  <a:lnTo>
                    <a:pt x="1738401" y="0"/>
                  </a:lnTo>
                  <a:lnTo>
                    <a:pt x="1738401" y="1492093"/>
                  </a:lnTo>
                  <a:lnTo>
                    <a:pt x="0" y="1492093"/>
                  </a:lnTo>
                  <a:close/>
                </a:path>
              </a:pathLst>
            </a:custGeom>
            <a:solidFill>
              <a:srgbClr val="000342"/>
            </a:solidFill>
          </p:spPr>
        </p:sp>
      </p:grpSp>
      <p:sp>
        <p:nvSpPr>
          <p:cNvPr id="7" name="AutoShape 7"/>
          <p:cNvSpPr/>
          <p:nvPr/>
        </p:nvSpPr>
        <p:spPr>
          <a:xfrm>
            <a:off x="12985954" y="7736843"/>
            <a:ext cx="1100959" cy="0"/>
          </a:xfrm>
          <a:prstGeom prst="line">
            <a:avLst/>
          </a:prstGeom>
          <a:ln w="47625" cap="flat">
            <a:solidFill>
              <a:srgbClr val="000342"/>
            </a:solidFill>
            <a:prstDash val="solid"/>
            <a:headEnd type="none" w="sm" len="sm"/>
            <a:tailEnd type="none" w="sm" len="sm"/>
          </a:ln>
        </p:spPr>
      </p:sp>
      <p:grpSp>
        <p:nvGrpSpPr>
          <p:cNvPr id="8" name="Group 8"/>
          <p:cNvGrpSpPr/>
          <p:nvPr/>
        </p:nvGrpSpPr>
        <p:grpSpPr>
          <a:xfrm>
            <a:off x="6293415" y="6873671"/>
            <a:ext cx="7243019" cy="1799433"/>
            <a:chOff x="0" y="0"/>
            <a:chExt cx="7838110" cy="1947275"/>
          </a:xfrm>
        </p:grpSpPr>
        <p:sp>
          <p:nvSpPr>
            <p:cNvPr id="9" name="Freeform 9"/>
            <p:cNvSpPr/>
            <p:nvPr/>
          </p:nvSpPr>
          <p:spPr>
            <a:xfrm>
              <a:off x="0" y="0"/>
              <a:ext cx="7838111" cy="1947275"/>
            </a:xfrm>
            <a:custGeom>
              <a:avLst/>
              <a:gdLst/>
              <a:ahLst/>
              <a:cxnLst/>
              <a:rect l="l" t="t" r="r" b="b"/>
              <a:pathLst>
                <a:path w="7838111" h="1947275">
                  <a:moveTo>
                    <a:pt x="0" y="0"/>
                  </a:moveTo>
                  <a:lnTo>
                    <a:pt x="7838111" y="0"/>
                  </a:lnTo>
                  <a:lnTo>
                    <a:pt x="7838111" y="1947275"/>
                  </a:lnTo>
                  <a:lnTo>
                    <a:pt x="0" y="1947275"/>
                  </a:lnTo>
                  <a:close/>
                </a:path>
              </a:pathLst>
            </a:custGeom>
            <a:solidFill>
              <a:srgbClr val="F1AC44"/>
            </a:solidFill>
          </p:spPr>
        </p:sp>
      </p:grpSp>
      <p:sp>
        <p:nvSpPr>
          <p:cNvPr id="10" name="TextBox 10"/>
          <p:cNvSpPr txBox="1"/>
          <p:nvPr/>
        </p:nvSpPr>
        <p:spPr>
          <a:xfrm>
            <a:off x="1660822" y="795812"/>
            <a:ext cx="15598478" cy="994888"/>
          </a:xfrm>
          <a:prstGeom prst="rect">
            <a:avLst/>
          </a:prstGeom>
        </p:spPr>
        <p:txBody>
          <a:bodyPr lIns="0" tIns="0" rIns="0" bIns="0" rtlCol="0" anchor="t">
            <a:spAutoFit/>
          </a:bodyPr>
          <a:lstStyle/>
          <a:p>
            <a:pPr algn="ctr">
              <a:lnSpc>
                <a:spcPts val="8399"/>
              </a:lnSpc>
              <a:spcBef>
                <a:spcPct val="0"/>
              </a:spcBef>
            </a:pPr>
            <a:r>
              <a:rPr lang="el-GR" sz="5999" b="1" dirty="0">
                <a:solidFill>
                  <a:srgbClr val="273755"/>
                </a:solidFill>
                <a:latin typeface="Montserrat Semi-Bold Bold"/>
              </a:rPr>
              <a:t>ΕΡΓΑΣΙΕΣ ΤΕΤΑΡΤΟΥ ΕΞΑΜΗΝΟΥ</a:t>
            </a:r>
            <a:endParaRPr lang="en-US" sz="5999" b="1" dirty="0">
              <a:solidFill>
                <a:srgbClr val="273755"/>
              </a:solidFill>
              <a:latin typeface="Montserrat Semi-Bold Bold"/>
            </a:endParaRPr>
          </a:p>
        </p:txBody>
      </p:sp>
      <p:sp>
        <p:nvSpPr>
          <p:cNvPr id="11" name="AutoShape 11"/>
          <p:cNvSpPr/>
          <p:nvPr/>
        </p:nvSpPr>
        <p:spPr>
          <a:xfrm rot="5369310">
            <a:off x="2513516" y="6474611"/>
            <a:ext cx="2667444" cy="0"/>
          </a:xfrm>
          <a:prstGeom prst="line">
            <a:avLst/>
          </a:prstGeom>
          <a:ln w="47625" cap="flat">
            <a:solidFill>
              <a:srgbClr val="000342"/>
            </a:solidFill>
            <a:prstDash val="solid"/>
            <a:headEnd type="none" w="sm" len="sm"/>
            <a:tailEnd type="none" w="sm" len="sm"/>
          </a:ln>
        </p:spPr>
      </p:sp>
      <p:sp>
        <p:nvSpPr>
          <p:cNvPr id="12" name="AutoShape 12"/>
          <p:cNvSpPr/>
          <p:nvPr/>
        </p:nvSpPr>
        <p:spPr>
          <a:xfrm>
            <a:off x="2683794" y="6453936"/>
            <a:ext cx="1151538" cy="0"/>
          </a:xfrm>
          <a:prstGeom prst="line">
            <a:avLst/>
          </a:prstGeom>
          <a:ln w="47625" cap="flat">
            <a:solidFill>
              <a:srgbClr val="000342"/>
            </a:solidFill>
            <a:prstDash val="solid"/>
            <a:headEnd type="none" w="sm" len="sm"/>
            <a:tailEnd type="none" w="sm" len="sm"/>
          </a:ln>
        </p:spPr>
      </p:sp>
      <p:sp>
        <p:nvSpPr>
          <p:cNvPr id="13" name="AutoShape 13"/>
          <p:cNvSpPr/>
          <p:nvPr/>
        </p:nvSpPr>
        <p:spPr>
          <a:xfrm>
            <a:off x="3835331" y="5154577"/>
            <a:ext cx="1100959" cy="0"/>
          </a:xfrm>
          <a:prstGeom prst="line">
            <a:avLst/>
          </a:prstGeom>
          <a:ln w="47625" cap="flat">
            <a:solidFill>
              <a:srgbClr val="000342"/>
            </a:solidFill>
            <a:prstDash val="solid"/>
            <a:headEnd type="none" w="sm" len="sm"/>
            <a:tailEnd type="none" w="sm" len="sm"/>
          </a:ln>
        </p:spPr>
      </p:sp>
      <p:sp>
        <p:nvSpPr>
          <p:cNvPr id="14" name="AutoShape 14"/>
          <p:cNvSpPr/>
          <p:nvPr/>
        </p:nvSpPr>
        <p:spPr>
          <a:xfrm>
            <a:off x="3859145" y="7779391"/>
            <a:ext cx="1029522" cy="0"/>
          </a:xfrm>
          <a:prstGeom prst="line">
            <a:avLst/>
          </a:prstGeom>
          <a:ln w="47625" cap="flat">
            <a:solidFill>
              <a:srgbClr val="000342"/>
            </a:solidFill>
            <a:prstDash val="solid"/>
            <a:headEnd type="none" w="sm" len="sm"/>
            <a:tailEnd type="none" w="sm" len="sm"/>
          </a:ln>
        </p:spPr>
      </p:sp>
      <p:grpSp>
        <p:nvGrpSpPr>
          <p:cNvPr id="15" name="Group 15"/>
          <p:cNvGrpSpPr/>
          <p:nvPr/>
        </p:nvGrpSpPr>
        <p:grpSpPr>
          <a:xfrm>
            <a:off x="1028700" y="5669695"/>
            <a:ext cx="1655094" cy="1663733"/>
            <a:chOff x="0" y="0"/>
            <a:chExt cx="1484345" cy="1492093"/>
          </a:xfrm>
        </p:grpSpPr>
        <p:sp>
          <p:nvSpPr>
            <p:cNvPr id="16" name="Freeform 16"/>
            <p:cNvSpPr/>
            <p:nvPr/>
          </p:nvSpPr>
          <p:spPr>
            <a:xfrm>
              <a:off x="0" y="0"/>
              <a:ext cx="1484345" cy="1492093"/>
            </a:xfrm>
            <a:custGeom>
              <a:avLst/>
              <a:gdLst/>
              <a:ahLst/>
              <a:cxnLst/>
              <a:rect l="l" t="t" r="r" b="b"/>
              <a:pathLst>
                <a:path w="1484345" h="1492093">
                  <a:moveTo>
                    <a:pt x="0" y="0"/>
                  </a:moveTo>
                  <a:lnTo>
                    <a:pt x="1484345" y="0"/>
                  </a:lnTo>
                  <a:lnTo>
                    <a:pt x="1484345" y="1492093"/>
                  </a:lnTo>
                  <a:lnTo>
                    <a:pt x="0" y="1492093"/>
                  </a:lnTo>
                  <a:close/>
                </a:path>
              </a:pathLst>
            </a:custGeom>
            <a:solidFill>
              <a:srgbClr val="000342"/>
            </a:solidFill>
          </p:spPr>
        </p:sp>
      </p:grpSp>
      <p:sp>
        <p:nvSpPr>
          <p:cNvPr id="17" name="TextBox 17"/>
          <p:cNvSpPr txBox="1"/>
          <p:nvPr/>
        </p:nvSpPr>
        <p:spPr>
          <a:xfrm>
            <a:off x="1354051" y="5996101"/>
            <a:ext cx="1004391" cy="877570"/>
          </a:xfrm>
          <a:prstGeom prst="rect">
            <a:avLst/>
          </a:prstGeom>
        </p:spPr>
        <p:txBody>
          <a:bodyPr lIns="0" tIns="0" rIns="0" bIns="0" rtlCol="0" anchor="t">
            <a:spAutoFit/>
          </a:bodyPr>
          <a:lstStyle/>
          <a:p>
            <a:pPr algn="ctr">
              <a:lnSpc>
                <a:spcPts val="7279"/>
              </a:lnSpc>
            </a:pPr>
            <a:r>
              <a:rPr lang="en-US" sz="5199">
                <a:solidFill>
                  <a:srgbClr val="FFFFFF"/>
                </a:solidFill>
                <a:latin typeface="Montserrat Semi-Bold"/>
              </a:rPr>
              <a:t>O4</a:t>
            </a:r>
          </a:p>
        </p:txBody>
      </p:sp>
      <p:sp>
        <p:nvSpPr>
          <p:cNvPr id="18" name="TextBox 18"/>
          <p:cNvSpPr txBox="1"/>
          <p:nvPr/>
        </p:nvSpPr>
        <p:spPr>
          <a:xfrm>
            <a:off x="6288768" y="4675882"/>
            <a:ext cx="6970032" cy="1077218"/>
          </a:xfrm>
          <a:prstGeom prst="rect">
            <a:avLst/>
          </a:prstGeom>
        </p:spPr>
        <p:txBody>
          <a:bodyPr wrap="square" lIns="0" tIns="0" rIns="0" bIns="0" rtlCol="0" anchor="t">
            <a:spAutoFit/>
          </a:bodyPr>
          <a:lstStyle/>
          <a:p>
            <a:pPr algn="ctr">
              <a:lnSpc>
                <a:spcPts val="4200"/>
              </a:lnSpc>
              <a:spcBef>
                <a:spcPct val="0"/>
              </a:spcBef>
            </a:pPr>
            <a:r>
              <a:rPr lang="el-GR" sz="3000" spc="126" dirty="0">
                <a:solidFill>
                  <a:srgbClr val="FFFFFF"/>
                </a:solidFill>
                <a:latin typeface="+mj-lt"/>
              </a:rPr>
              <a:t>ΔΗΛΩΣΗ ΣΤΗΡΙΞΗΣ ΚΑΙ ΑΝΑΓΝΩΡΙΣΗΣ ΤΩΝ </a:t>
            </a:r>
            <a:r>
              <a:rPr lang="en-US" sz="3000" spc="126" dirty="0" smtClean="0">
                <a:solidFill>
                  <a:srgbClr val="FFFFFF"/>
                </a:solidFill>
                <a:latin typeface="+mj-lt"/>
              </a:rPr>
              <a:t> </a:t>
            </a:r>
            <a:r>
              <a:rPr lang="el-GR" sz="3000" spc="126" dirty="0" smtClean="0">
                <a:solidFill>
                  <a:srgbClr val="FFFFFF"/>
                </a:solidFill>
                <a:latin typeface="+mj-lt"/>
              </a:rPr>
              <a:t>ΑΠΟΤΕΛΕΣΜΑΤΩΝ </a:t>
            </a:r>
            <a:r>
              <a:rPr lang="el-GR" sz="3000" spc="126" dirty="0">
                <a:solidFill>
                  <a:srgbClr val="FFFFFF"/>
                </a:solidFill>
                <a:latin typeface="+mj-lt"/>
              </a:rPr>
              <a:t>ΤΟΥ ΕΡΓΟΥ</a:t>
            </a:r>
            <a:endParaRPr lang="en-US" sz="3000" spc="126" dirty="0">
              <a:solidFill>
                <a:srgbClr val="FFFFFF"/>
              </a:solidFill>
              <a:latin typeface="+mj-lt"/>
            </a:endParaRPr>
          </a:p>
        </p:txBody>
      </p:sp>
      <p:sp>
        <p:nvSpPr>
          <p:cNvPr id="19" name="TextBox 19"/>
          <p:cNvSpPr txBox="1"/>
          <p:nvPr/>
        </p:nvSpPr>
        <p:spPr>
          <a:xfrm>
            <a:off x="6336092" y="6944713"/>
            <a:ext cx="7076998" cy="1615827"/>
          </a:xfrm>
          <a:prstGeom prst="rect">
            <a:avLst/>
          </a:prstGeom>
        </p:spPr>
        <p:txBody>
          <a:bodyPr lIns="0" tIns="0" rIns="0" bIns="0" rtlCol="0" anchor="t">
            <a:spAutoFit/>
          </a:bodyPr>
          <a:lstStyle/>
          <a:p>
            <a:pPr algn="ctr">
              <a:lnSpc>
                <a:spcPts val="4200"/>
              </a:lnSpc>
            </a:pPr>
            <a:r>
              <a:rPr lang="el-GR" sz="2800" spc="126" dirty="0">
                <a:solidFill>
                  <a:srgbClr val="FFFFFF"/>
                </a:solidFill>
                <a:latin typeface="+mj-lt"/>
              </a:rPr>
              <a:t>ΠΡΟΔΙΑΓΡΑΦΕΣ </a:t>
            </a:r>
            <a:r>
              <a:rPr lang="el-GR" sz="2800" spc="126" dirty="0" smtClean="0">
                <a:solidFill>
                  <a:srgbClr val="FFFFFF"/>
                </a:solidFill>
                <a:latin typeface="+mj-lt"/>
              </a:rPr>
              <a:t>ΕΙΔΙΚΟΤΗΤΑΣ </a:t>
            </a:r>
            <a:r>
              <a:rPr lang="el-GR" sz="2800" spc="126" dirty="0">
                <a:solidFill>
                  <a:srgbClr val="FFFFFF"/>
                </a:solidFill>
                <a:latin typeface="+mj-lt"/>
              </a:rPr>
              <a:t>ΚΑΙ </a:t>
            </a:r>
            <a:r>
              <a:rPr lang="el-GR" sz="2800" spc="126" dirty="0" smtClean="0">
                <a:solidFill>
                  <a:srgbClr val="FFFFFF"/>
                </a:solidFill>
                <a:latin typeface="+mj-lt"/>
              </a:rPr>
              <a:t>ΕΠΑΓΓΕΛΜΑΤΙΚΟΥ </a:t>
            </a:r>
            <a:r>
              <a:rPr lang="el-GR" sz="2800" spc="126" dirty="0">
                <a:solidFill>
                  <a:srgbClr val="FFFFFF"/>
                </a:solidFill>
                <a:latin typeface="+mj-lt"/>
              </a:rPr>
              <a:t>ΠΕΡΙΓΡΑΜΜΑΤΟΣ ΣΤΟ ΠΕΔΙΟ ΤΗΣ ΜΗΧΑΝΙΚΗΣ ΜΑΘΗΣΗΣ</a:t>
            </a:r>
            <a:endParaRPr lang="en-US" sz="2800" spc="126" dirty="0">
              <a:solidFill>
                <a:srgbClr val="FFFFFF"/>
              </a:solidFill>
              <a:latin typeface="+mj-lt"/>
            </a:endParaRPr>
          </a:p>
        </p:txBody>
      </p:sp>
      <p:sp>
        <p:nvSpPr>
          <p:cNvPr id="20" name="TextBox 20"/>
          <p:cNvSpPr txBox="1"/>
          <p:nvPr/>
        </p:nvSpPr>
        <p:spPr>
          <a:xfrm>
            <a:off x="14325600" y="6714674"/>
            <a:ext cx="3505200" cy="2872581"/>
          </a:xfrm>
          <a:prstGeom prst="rect">
            <a:avLst/>
          </a:prstGeom>
        </p:spPr>
        <p:txBody>
          <a:bodyPr wrap="square" lIns="0" tIns="0" rIns="0" bIns="0" rtlCol="0" anchor="t">
            <a:spAutoFit/>
          </a:bodyPr>
          <a:lstStyle/>
          <a:p>
            <a:pPr>
              <a:lnSpc>
                <a:spcPts val="3200"/>
              </a:lnSpc>
            </a:pPr>
            <a:r>
              <a:rPr lang="el-GR" sz="2400" spc="134" dirty="0" smtClean="0">
                <a:solidFill>
                  <a:srgbClr val="000342"/>
                </a:solidFill>
              </a:rPr>
              <a:t>ΠΡΟΣΧΕΔΙΟ ΕΠΑΓΓΕΛΜΑΤΙΚΟΥ ΠΕΡΙΓΡΑΜΜΑΤΟΣ ΣΤΗ ΒΑΣΗ ΤΟΥ ΠΡΟΓΡΑΜΜΑΤΟΣ ΣΠΟΥΔΩΝ ΠΟΥ ΑΝΕΠΤΥΞΕ ΤΟ ΕΡΓΟ </a:t>
            </a:r>
            <a:endParaRPr lang="en-US" sz="2400" spc="134" dirty="0">
              <a:solidFill>
                <a:srgbClr val="000342"/>
              </a:solidFill>
            </a:endParaRPr>
          </a:p>
        </p:txBody>
      </p:sp>
      <p:sp>
        <p:nvSpPr>
          <p:cNvPr id="21" name="TextBox 21"/>
          <p:cNvSpPr txBox="1"/>
          <p:nvPr/>
        </p:nvSpPr>
        <p:spPr>
          <a:xfrm>
            <a:off x="14325600" y="4042692"/>
            <a:ext cx="3773914" cy="2051844"/>
          </a:xfrm>
          <a:prstGeom prst="rect">
            <a:avLst/>
          </a:prstGeom>
        </p:spPr>
        <p:txBody>
          <a:bodyPr lIns="0" tIns="0" rIns="0" bIns="0" rtlCol="0" anchor="t">
            <a:spAutoFit/>
          </a:bodyPr>
          <a:lstStyle/>
          <a:p>
            <a:pPr>
              <a:lnSpc>
                <a:spcPts val="3200"/>
              </a:lnSpc>
            </a:pPr>
            <a:r>
              <a:rPr lang="el-GR" sz="2400" spc="134" dirty="0" smtClean="0">
                <a:solidFill>
                  <a:srgbClr val="000342"/>
                </a:solidFill>
              </a:rPr>
              <a:t>ΔΡΑΣΕΙΣ ΔΙΑΧΥΣΗΣ ΤΩΝ ΑΠΟΤΕΛΕΣΜΑΤΩΝ ΤΟΥ ΕΡΓΟΥ ΚΑΙ ΔΗΛΩΣΗ ΣΤΗΡΙΞΗΣ ΑΠΟ ΤΟΜΕΑΚΟΥΣ ΦΟΡΕΙΣ</a:t>
            </a:r>
            <a:endParaRPr lang="en-US" sz="2400" spc="134" dirty="0">
              <a:solidFill>
                <a:srgbClr val="000342"/>
              </a:solidFill>
            </a:endParaRPr>
          </a:p>
        </p:txBody>
      </p:sp>
      <p:grpSp>
        <p:nvGrpSpPr>
          <p:cNvPr id="22" name="Group 22"/>
          <p:cNvGrpSpPr/>
          <p:nvPr/>
        </p:nvGrpSpPr>
        <p:grpSpPr>
          <a:xfrm>
            <a:off x="4397718" y="4332888"/>
            <a:ext cx="1844649" cy="1663733"/>
            <a:chOff x="0" y="0"/>
            <a:chExt cx="1654345" cy="1492093"/>
          </a:xfrm>
        </p:grpSpPr>
        <p:sp>
          <p:nvSpPr>
            <p:cNvPr id="23" name="Freeform 23"/>
            <p:cNvSpPr/>
            <p:nvPr/>
          </p:nvSpPr>
          <p:spPr>
            <a:xfrm>
              <a:off x="0" y="0"/>
              <a:ext cx="1654345" cy="1492093"/>
            </a:xfrm>
            <a:custGeom>
              <a:avLst/>
              <a:gdLst/>
              <a:ahLst/>
              <a:cxnLst/>
              <a:rect l="l" t="t" r="r" b="b"/>
              <a:pathLst>
                <a:path w="1654345" h="1492093">
                  <a:moveTo>
                    <a:pt x="0" y="0"/>
                  </a:moveTo>
                  <a:lnTo>
                    <a:pt x="1654345" y="0"/>
                  </a:lnTo>
                  <a:lnTo>
                    <a:pt x="1654345" y="1492093"/>
                  </a:lnTo>
                  <a:lnTo>
                    <a:pt x="0" y="1492093"/>
                  </a:lnTo>
                  <a:close/>
                </a:path>
              </a:pathLst>
            </a:custGeom>
            <a:solidFill>
              <a:srgbClr val="000342"/>
            </a:solidFill>
          </p:spPr>
        </p:sp>
      </p:grpSp>
      <p:sp>
        <p:nvSpPr>
          <p:cNvPr id="24" name="TextBox 24"/>
          <p:cNvSpPr txBox="1"/>
          <p:nvPr/>
        </p:nvSpPr>
        <p:spPr>
          <a:xfrm>
            <a:off x="4633083" y="4786930"/>
            <a:ext cx="1467644" cy="679449"/>
          </a:xfrm>
          <a:prstGeom prst="rect">
            <a:avLst/>
          </a:prstGeom>
        </p:spPr>
        <p:txBody>
          <a:bodyPr lIns="0" tIns="0" rIns="0" bIns="0" rtlCol="0" anchor="t">
            <a:spAutoFit/>
          </a:bodyPr>
          <a:lstStyle/>
          <a:p>
            <a:pPr algn="ctr">
              <a:lnSpc>
                <a:spcPts val="5600"/>
              </a:lnSpc>
            </a:pPr>
            <a:r>
              <a:rPr lang="en-US" sz="4000">
                <a:solidFill>
                  <a:srgbClr val="FFFFFF"/>
                </a:solidFill>
                <a:latin typeface="Montserrat Semi-Bold"/>
              </a:rPr>
              <a:t>O4-T1</a:t>
            </a:r>
          </a:p>
        </p:txBody>
      </p:sp>
      <p:sp>
        <p:nvSpPr>
          <p:cNvPr id="25" name="TextBox 25"/>
          <p:cNvSpPr txBox="1"/>
          <p:nvPr/>
        </p:nvSpPr>
        <p:spPr>
          <a:xfrm>
            <a:off x="4578902" y="7454268"/>
            <a:ext cx="1569740" cy="679449"/>
          </a:xfrm>
          <a:prstGeom prst="rect">
            <a:avLst/>
          </a:prstGeom>
        </p:spPr>
        <p:txBody>
          <a:bodyPr lIns="0" tIns="0" rIns="0" bIns="0" rtlCol="0" anchor="t">
            <a:spAutoFit/>
          </a:bodyPr>
          <a:lstStyle/>
          <a:p>
            <a:pPr algn="ctr">
              <a:lnSpc>
                <a:spcPts val="5600"/>
              </a:lnSpc>
            </a:pPr>
            <a:r>
              <a:rPr lang="en-US" sz="4000">
                <a:solidFill>
                  <a:srgbClr val="FFFFFF"/>
                </a:solidFill>
                <a:latin typeface="Montserrat Semi-Bold"/>
              </a:rPr>
              <a:t>O4-T2</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6000"/>
          </a:blip>
          <a:srcRect l="27766" r="28914"/>
          <a:stretch>
            <a:fillRect/>
          </a:stretch>
        </p:blipFill>
        <p:spPr>
          <a:xfrm>
            <a:off x="0" y="0"/>
            <a:ext cx="6893621" cy="10602391"/>
          </a:xfrm>
          <a:prstGeom prst="rect">
            <a:avLst/>
          </a:prstGeom>
        </p:spPr>
      </p:pic>
      <p:sp>
        <p:nvSpPr>
          <p:cNvPr id="3" name="TextBox 3"/>
          <p:cNvSpPr txBox="1"/>
          <p:nvPr/>
        </p:nvSpPr>
        <p:spPr>
          <a:xfrm>
            <a:off x="7715984" y="145926"/>
            <a:ext cx="9513246" cy="1077218"/>
          </a:xfrm>
          <a:prstGeom prst="rect">
            <a:avLst/>
          </a:prstGeom>
        </p:spPr>
        <p:txBody>
          <a:bodyPr wrap="square" lIns="0" tIns="0" rIns="0" bIns="0" rtlCol="0" anchor="t">
            <a:spAutoFit/>
          </a:bodyPr>
          <a:lstStyle/>
          <a:p>
            <a:pPr algn="ctr">
              <a:lnSpc>
                <a:spcPts val="8400"/>
              </a:lnSpc>
              <a:spcBef>
                <a:spcPct val="0"/>
              </a:spcBef>
            </a:pPr>
            <a:r>
              <a:rPr lang="el-GR" sz="6000" b="1" spc="252" dirty="0" smtClean="0">
                <a:solidFill>
                  <a:srgbClr val="000342"/>
                </a:solidFill>
                <a:latin typeface="Montserrat Semi-Bold Bold"/>
              </a:rPr>
              <a:t>ΕΤΑΙΡΟΙ ΚΟΙΝΟΠΡΑΞΙΑΣ</a:t>
            </a:r>
            <a:endParaRPr lang="en-US" sz="6000" b="1" spc="252" dirty="0">
              <a:solidFill>
                <a:srgbClr val="000342"/>
              </a:solidFill>
              <a:latin typeface="Montserrat Semi-Bold Bold"/>
            </a:endParaRPr>
          </a:p>
        </p:txBody>
      </p:sp>
      <p:pic>
        <p:nvPicPr>
          <p:cNvPr id="4" name="Picture 4"/>
          <p:cNvPicPr>
            <a:picLocks noChangeAspect="1"/>
          </p:cNvPicPr>
          <p:nvPr/>
        </p:nvPicPr>
        <p:blipFill rotWithShape="1">
          <a:blip r:embed="rId3"/>
          <a:srcRect l="1" r="-2867"/>
          <a:stretch/>
        </p:blipFill>
        <p:spPr>
          <a:xfrm>
            <a:off x="7962238" y="1621335"/>
            <a:ext cx="3010562" cy="2124279"/>
          </a:xfrm>
          <a:prstGeom prst="rect">
            <a:avLst/>
          </a:prstGeom>
        </p:spPr>
      </p:pic>
      <p:sp>
        <p:nvSpPr>
          <p:cNvPr id="5" name="TextBox 5"/>
          <p:cNvSpPr txBox="1"/>
          <p:nvPr/>
        </p:nvSpPr>
        <p:spPr>
          <a:xfrm>
            <a:off x="12217946" y="8953500"/>
            <a:ext cx="5660231" cy="538609"/>
          </a:xfrm>
          <a:prstGeom prst="rect">
            <a:avLst/>
          </a:prstGeom>
        </p:spPr>
        <p:txBody>
          <a:bodyPr wrap="square" lIns="0" tIns="0" rIns="0" bIns="0" rtlCol="0" anchor="t">
            <a:spAutoFit/>
          </a:bodyPr>
          <a:lstStyle/>
          <a:p>
            <a:pPr>
              <a:lnSpc>
                <a:spcPts val="4200"/>
              </a:lnSpc>
              <a:spcBef>
                <a:spcPct val="0"/>
              </a:spcBef>
            </a:pPr>
            <a:r>
              <a:rPr lang="en-US" sz="3000" b="1" spc="126" dirty="0">
                <a:solidFill>
                  <a:srgbClr val="000000"/>
                </a:solidFill>
                <a:latin typeface="+mj-lt"/>
              </a:rPr>
              <a:t>L3S</a:t>
            </a:r>
            <a:r>
              <a:rPr lang="en-US" sz="3000" spc="126" dirty="0">
                <a:solidFill>
                  <a:srgbClr val="000000"/>
                </a:solidFill>
                <a:latin typeface="+mj-lt"/>
              </a:rPr>
              <a:t> - </a:t>
            </a:r>
            <a:r>
              <a:rPr lang="el-GR" sz="3000" spc="126" dirty="0">
                <a:solidFill>
                  <a:srgbClr val="000000"/>
                </a:solidFill>
                <a:latin typeface="+mj-lt"/>
              </a:rPr>
              <a:t>Αννόβερο, Γερμανία</a:t>
            </a:r>
            <a:endParaRPr lang="en-US" sz="3000" spc="126" dirty="0">
              <a:solidFill>
                <a:srgbClr val="000000"/>
              </a:solidFill>
              <a:latin typeface="+mj-lt"/>
            </a:endParaRPr>
          </a:p>
        </p:txBody>
      </p:sp>
      <p:pic>
        <p:nvPicPr>
          <p:cNvPr id="6" name="Picture 6"/>
          <p:cNvPicPr>
            <a:picLocks noChangeAspect="1"/>
          </p:cNvPicPr>
          <p:nvPr/>
        </p:nvPicPr>
        <p:blipFill>
          <a:blip r:embed="rId4"/>
          <a:srcRect/>
          <a:stretch>
            <a:fillRect/>
          </a:stretch>
        </p:blipFill>
        <p:spPr>
          <a:xfrm>
            <a:off x="7247036" y="4098933"/>
            <a:ext cx="4270277" cy="846898"/>
          </a:xfrm>
          <a:prstGeom prst="rect">
            <a:avLst/>
          </a:prstGeom>
        </p:spPr>
      </p:pic>
      <p:pic>
        <p:nvPicPr>
          <p:cNvPr id="7" name="Picture 7"/>
          <p:cNvPicPr>
            <a:picLocks noChangeAspect="1"/>
          </p:cNvPicPr>
          <p:nvPr/>
        </p:nvPicPr>
        <p:blipFill>
          <a:blip r:embed="rId5"/>
          <a:srcRect/>
          <a:stretch>
            <a:fillRect/>
          </a:stretch>
        </p:blipFill>
        <p:spPr>
          <a:xfrm>
            <a:off x="7687409" y="5284992"/>
            <a:ext cx="3389530" cy="1410726"/>
          </a:xfrm>
          <a:prstGeom prst="rect">
            <a:avLst/>
          </a:prstGeom>
        </p:spPr>
      </p:pic>
      <p:pic>
        <p:nvPicPr>
          <p:cNvPr id="8" name="Picture 8"/>
          <p:cNvPicPr>
            <a:picLocks noChangeAspect="1"/>
          </p:cNvPicPr>
          <p:nvPr/>
        </p:nvPicPr>
        <p:blipFill>
          <a:blip r:embed="rId6"/>
          <a:srcRect/>
          <a:stretch>
            <a:fillRect/>
          </a:stretch>
        </p:blipFill>
        <p:spPr>
          <a:xfrm>
            <a:off x="8233363" y="7145175"/>
            <a:ext cx="2297622" cy="834928"/>
          </a:xfrm>
          <a:prstGeom prst="rect">
            <a:avLst/>
          </a:prstGeom>
        </p:spPr>
      </p:pic>
      <p:pic>
        <p:nvPicPr>
          <p:cNvPr id="9" name="Picture 9"/>
          <p:cNvPicPr>
            <a:picLocks noChangeAspect="1"/>
          </p:cNvPicPr>
          <p:nvPr/>
        </p:nvPicPr>
        <p:blipFill>
          <a:blip r:embed="rId7"/>
          <a:srcRect/>
          <a:stretch>
            <a:fillRect/>
          </a:stretch>
        </p:blipFill>
        <p:spPr>
          <a:xfrm>
            <a:off x="8297168" y="8218817"/>
            <a:ext cx="1822336" cy="1713540"/>
          </a:xfrm>
          <a:prstGeom prst="rect">
            <a:avLst/>
          </a:prstGeom>
        </p:spPr>
      </p:pic>
      <p:sp>
        <p:nvSpPr>
          <p:cNvPr id="10" name="TextBox 10"/>
          <p:cNvSpPr txBox="1"/>
          <p:nvPr/>
        </p:nvSpPr>
        <p:spPr>
          <a:xfrm>
            <a:off x="12217946" y="2384707"/>
            <a:ext cx="4461173" cy="551433"/>
          </a:xfrm>
          <a:prstGeom prst="rect">
            <a:avLst/>
          </a:prstGeom>
        </p:spPr>
        <p:txBody>
          <a:bodyPr lIns="0" tIns="0" rIns="0" bIns="0" rtlCol="0" anchor="t">
            <a:spAutoFit/>
          </a:bodyPr>
          <a:lstStyle/>
          <a:p>
            <a:pPr>
              <a:lnSpc>
                <a:spcPts val="4339"/>
              </a:lnSpc>
              <a:spcBef>
                <a:spcPct val="0"/>
              </a:spcBef>
            </a:pPr>
            <a:r>
              <a:rPr lang="en-US" sz="3099" b="1" spc="130" dirty="0" smtClean="0">
                <a:solidFill>
                  <a:srgbClr val="000000"/>
                </a:solidFill>
                <a:latin typeface="+mj-lt"/>
              </a:rPr>
              <a:t>UCBL</a:t>
            </a:r>
            <a:r>
              <a:rPr lang="en-US" sz="3099" spc="130" dirty="0" smtClean="0">
                <a:solidFill>
                  <a:srgbClr val="000000"/>
                </a:solidFill>
                <a:latin typeface="+mj-lt"/>
              </a:rPr>
              <a:t> - </a:t>
            </a:r>
            <a:r>
              <a:rPr lang="el-GR" sz="3099" spc="130" dirty="0">
                <a:solidFill>
                  <a:srgbClr val="000000"/>
                </a:solidFill>
                <a:latin typeface="+mj-lt"/>
              </a:rPr>
              <a:t>Λυών, Γαλλία</a:t>
            </a:r>
          </a:p>
        </p:txBody>
      </p:sp>
      <p:sp>
        <p:nvSpPr>
          <p:cNvPr id="11" name="TextBox 11"/>
          <p:cNvSpPr txBox="1"/>
          <p:nvPr/>
        </p:nvSpPr>
        <p:spPr>
          <a:xfrm>
            <a:off x="12217946" y="7276889"/>
            <a:ext cx="5199956" cy="505523"/>
          </a:xfrm>
          <a:prstGeom prst="rect">
            <a:avLst/>
          </a:prstGeom>
        </p:spPr>
        <p:txBody>
          <a:bodyPr lIns="0" tIns="0" rIns="0" bIns="0" rtlCol="0" anchor="t">
            <a:spAutoFit/>
          </a:bodyPr>
          <a:lstStyle/>
          <a:p>
            <a:pPr>
              <a:lnSpc>
                <a:spcPts val="4200"/>
              </a:lnSpc>
              <a:spcBef>
                <a:spcPct val="0"/>
              </a:spcBef>
            </a:pPr>
            <a:r>
              <a:rPr lang="en-US" sz="3000" b="1" spc="126" dirty="0" smtClean="0">
                <a:solidFill>
                  <a:srgbClr val="000000"/>
                </a:solidFill>
                <a:latin typeface="+mj-lt"/>
              </a:rPr>
              <a:t>EXELIA</a:t>
            </a:r>
            <a:r>
              <a:rPr lang="en-US" sz="3000" spc="126" dirty="0" smtClean="0">
                <a:solidFill>
                  <a:srgbClr val="000000"/>
                </a:solidFill>
                <a:latin typeface="+mj-lt"/>
              </a:rPr>
              <a:t> - </a:t>
            </a:r>
            <a:r>
              <a:rPr lang="el-GR" sz="3000" spc="126" dirty="0">
                <a:solidFill>
                  <a:srgbClr val="000000"/>
                </a:solidFill>
                <a:latin typeface="+mj-lt"/>
              </a:rPr>
              <a:t>Αθήνα, </a:t>
            </a:r>
            <a:r>
              <a:rPr lang="el-GR" sz="3000" spc="126" dirty="0" smtClean="0">
                <a:solidFill>
                  <a:srgbClr val="000000"/>
                </a:solidFill>
                <a:latin typeface="+mj-lt"/>
              </a:rPr>
              <a:t>Ελλάδα</a:t>
            </a:r>
            <a:endParaRPr lang="el-GR" sz="3000" spc="126" dirty="0">
              <a:solidFill>
                <a:srgbClr val="000000"/>
              </a:solidFill>
              <a:latin typeface="+mj-lt"/>
            </a:endParaRPr>
          </a:p>
        </p:txBody>
      </p:sp>
      <p:sp>
        <p:nvSpPr>
          <p:cNvPr id="12" name="TextBox 12"/>
          <p:cNvSpPr txBox="1"/>
          <p:nvPr/>
        </p:nvSpPr>
        <p:spPr>
          <a:xfrm>
            <a:off x="12217946" y="4032258"/>
            <a:ext cx="5165031" cy="551433"/>
          </a:xfrm>
          <a:prstGeom prst="rect">
            <a:avLst/>
          </a:prstGeom>
        </p:spPr>
        <p:txBody>
          <a:bodyPr lIns="0" tIns="0" rIns="0" bIns="0" rtlCol="0" anchor="t">
            <a:spAutoFit/>
          </a:bodyPr>
          <a:lstStyle/>
          <a:p>
            <a:pPr>
              <a:lnSpc>
                <a:spcPts val="4339"/>
              </a:lnSpc>
              <a:spcBef>
                <a:spcPct val="0"/>
              </a:spcBef>
            </a:pPr>
            <a:r>
              <a:rPr lang="en-US" sz="3099" b="1" spc="130" dirty="0" smtClean="0">
                <a:solidFill>
                  <a:srgbClr val="000000"/>
                </a:solidFill>
                <a:latin typeface="+mj-lt"/>
              </a:rPr>
              <a:t>ACADEMY</a:t>
            </a:r>
            <a:r>
              <a:rPr lang="en-US" sz="3099" spc="130" dirty="0" smtClean="0">
                <a:solidFill>
                  <a:srgbClr val="000000"/>
                </a:solidFill>
                <a:latin typeface="+mj-lt"/>
              </a:rPr>
              <a:t> - </a:t>
            </a:r>
            <a:r>
              <a:rPr lang="el-GR" sz="3099" spc="130" dirty="0">
                <a:solidFill>
                  <a:srgbClr val="000000"/>
                </a:solidFill>
                <a:latin typeface="+mj-lt"/>
              </a:rPr>
              <a:t>Ρώμη, Ιταλία</a:t>
            </a:r>
          </a:p>
        </p:txBody>
      </p:sp>
      <p:sp>
        <p:nvSpPr>
          <p:cNvPr id="13" name="TextBox 13"/>
          <p:cNvSpPr txBox="1"/>
          <p:nvPr/>
        </p:nvSpPr>
        <p:spPr>
          <a:xfrm>
            <a:off x="12217946" y="5704606"/>
            <a:ext cx="5660231" cy="538609"/>
          </a:xfrm>
          <a:prstGeom prst="rect">
            <a:avLst/>
          </a:prstGeom>
        </p:spPr>
        <p:txBody>
          <a:bodyPr lIns="0" tIns="0" rIns="0" bIns="0" rtlCol="0" anchor="t">
            <a:spAutoFit/>
          </a:bodyPr>
          <a:lstStyle/>
          <a:p>
            <a:pPr>
              <a:lnSpc>
                <a:spcPts val="4200"/>
              </a:lnSpc>
              <a:spcBef>
                <a:spcPct val="0"/>
              </a:spcBef>
            </a:pPr>
            <a:r>
              <a:rPr lang="en-US" sz="3000" b="1" spc="126" dirty="0">
                <a:solidFill>
                  <a:srgbClr val="000000"/>
                </a:solidFill>
                <a:latin typeface="+mj-lt"/>
              </a:rPr>
              <a:t>ANC</a:t>
            </a:r>
            <a:r>
              <a:rPr lang="en-US" sz="3000" spc="126" dirty="0">
                <a:solidFill>
                  <a:srgbClr val="000000"/>
                </a:solidFill>
                <a:latin typeface="+mj-lt"/>
              </a:rPr>
              <a:t> - </a:t>
            </a:r>
            <a:r>
              <a:rPr lang="el-GR" sz="3000" spc="126" dirty="0">
                <a:solidFill>
                  <a:srgbClr val="000000"/>
                </a:solidFill>
                <a:latin typeface="+mj-lt"/>
              </a:rPr>
              <a:t>Βουκουρέστι, Ρουμανία</a:t>
            </a:r>
            <a:endParaRPr lang="en-US" sz="3000" spc="126" dirty="0">
              <a:solidFill>
                <a:srgbClr val="000000"/>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6528714"/>
            <a:ext cx="1273763" cy="12737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44512" y="6528714"/>
            <a:ext cx="1273763" cy="127376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993959" y="6528714"/>
            <a:ext cx="1273763" cy="1273763"/>
          </a:xfrm>
          <a:prstGeom prst="rect">
            <a:avLst/>
          </a:prstGeom>
        </p:spPr>
      </p:pic>
      <p:pic>
        <p:nvPicPr>
          <p:cNvPr id="5" name="Picture 5"/>
          <p:cNvPicPr>
            <a:picLocks noChangeAspect="1"/>
          </p:cNvPicPr>
          <p:nvPr/>
        </p:nvPicPr>
        <p:blipFill>
          <a:blip r:embed="rId8"/>
          <a:srcRect b="3105"/>
          <a:stretch>
            <a:fillRect/>
          </a:stretch>
        </p:blipFill>
        <p:spPr>
          <a:xfrm>
            <a:off x="9569132" y="633164"/>
            <a:ext cx="8445068" cy="2440476"/>
          </a:xfrm>
          <a:prstGeom prst="rect">
            <a:avLst/>
          </a:prstGeom>
        </p:spPr>
      </p:pic>
      <p:sp>
        <p:nvSpPr>
          <p:cNvPr id="7" name="TextBox 7"/>
          <p:cNvSpPr txBox="1"/>
          <p:nvPr/>
        </p:nvSpPr>
        <p:spPr>
          <a:xfrm>
            <a:off x="952697" y="824701"/>
            <a:ext cx="5365577" cy="1008225"/>
          </a:xfrm>
          <a:prstGeom prst="rect">
            <a:avLst/>
          </a:prstGeom>
        </p:spPr>
        <p:txBody>
          <a:bodyPr wrap="square" lIns="0" tIns="0" rIns="0" bIns="0" rtlCol="0" anchor="t">
            <a:spAutoFit/>
          </a:bodyPr>
          <a:lstStyle/>
          <a:p>
            <a:pPr>
              <a:lnSpc>
                <a:spcPts val="8400"/>
              </a:lnSpc>
            </a:pPr>
            <a:r>
              <a:rPr lang="el-GR" sz="6000" b="1" dirty="0" smtClean="0">
                <a:solidFill>
                  <a:srgbClr val="152294"/>
                </a:solidFill>
              </a:rPr>
              <a:t>ΕΠΙΚΟΙΝΩΝΙΑ</a:t>
            </a:r>
            <a:endParaRPr lang="en-US" sz="6000" dirty="0">
              <a:solidFill>
                <a:srgbClr val="273755"/>
              </a:solidFill>
              <a:latin typeface="Montserrat Semi-Bold Bold"/>
            </a:endParaRPr>
          </a:p>
        </p:txBody>
      </p:sp>
      <p:sp>
        <p:nvSpPr>
          <p:cNvPr id="8" name="TextBox 8"/>
          <p:cNvSpPr txBox="1"/>
          <p:nvPr/>
        </p:nvSpPr>
        <p:spPr>
          <a:xfrm>
            <a:off x="1028700" y="5650048"/>
            <a:ext cx="12027607" cy="514350"/>
          </a:xfrm>
          <a:prstGeom prst="rect">
            <a:avLst/>
          </a:prstGeom>
        </p:spPr>
        <p:txBody>
          <a:bodyPr lIns="0" tIns="0" rIns="0" bIns="0" rtlCol="0" anchor="t">
            <a:spAutoFit/>
          </a:bodyPr>
          <a:lstStyle/>
          <a:p>
            <a:pPr>
              <a:lnSpc>
                <a:spcPts val="4200"/>
              </a:lnSpc>
              <a:spcBef>
                <a:spcPct val="0"/>
              </a:spcBef>
            </a:pPr>
            <a:r>
              <a:rPr lang="en-US" sz="3000" spc="126" dirty="0">
                <a:solidFill>
                  <a:srgbClr val="000000"/>
                </a:solidFill>
                <a:latin typeface="Montserrat Semi-Bold Bold"/>
              </a:rPr>
              <a:t>FOLLOW US:</a:t>
            </a:r>
          </a:p>
        </p:txBody>
      </p:sp>
      <p:sp>
        <p:nvSpPr>
          <p:cNvPr id="9" name="TextBox 9"/>
          <p:cNvSpPr txBox="1"/>
          <p:nvPr/>
        </p:nvSpPr>
        <p:spPr>
          <a:xfrm>
            <a:off x="952697" y="3045065"/>
            <a:ext cx="8115300" cy="1785104"/>
          </a:xfrm>
          <a:prstGeom prst="rect">
            <a:avLst/>
          </a:prstGeom>
        </p:spPr>
        <p:txBody>
          <a:bodyPr wrap="square" lIns="0" tIns="0" rIns="0" bIns="0" rtlCol="0" anchor="t">
            <a:spAutoFit/>
          </a:bodyPr>
          <a:lstStyle/>
          <a:p>
            <a:pPr>
              <a:spcAft>
                <a:spcPts val="1200"/>
              </a:spcAft>
            </a:pPr>
            <a:r>
              <a:rPr lang="el-GR" sz="3200" dirty="0"/>
              <a:t>Υπεύθυνος Επικοινωνίας: Διονύσιος Σολωμός</a:t>
            </a:r>
          </a:p>
          <a:p>
            <a:pPr>
              <a:spcAft>
                <a:spcPts val="1200"/>
              </a:spcAft>
            </a:pPr>
            <a:r>
              <a:rPr lang="el-GR" sz="3200" dirty="0"/>
              <a:t>Οργανισμός: </a:t>
            </a:r>
            <a:r>
              <a:rPr lang="en-US" sz="3200" dirty="0"/>
              <a:t>EXELIA EE</a:t>
            </a:r>
            <a:r>
              <a:rPr lang="el-GR" sz="3200" dirty="0"/>
              <a:t> </a:t>
            </a:r>
          </a:p>
          <a:p>
            <a:pPr>
              <a:spcAft>
                <a:spcPts val="1200"/>
              </a:spcAft>
            </a:pPr>
            <a:r>
              <a:rPr lang="en-US" sz="3200" dirty="0"/>
              <a:t>Email: </a:t>
            </a:r>
            <a:r>
              <a:rPr lang="en-US" sz="3200" dirty="0" smtClean="0">
                <a:hlinkClick r:id="rId9"/>
              </a:rPr>
              <a:t>solomos@exelia.gr</a:t>
            </a:r>
            <a:r>
              <a:rPr lang="en-US" sz="3200" dirty="0" smtClean="0"/>
              <a:t> </a:t>
            </a:r>
            <a:endParaRPr lang="en-US" sz="3200" dirty="0"/>
          </a:p>
        </p:txBody>
      </p:sp>
      <p:sp>
        <p:nvSpPr>
          <p:cNvPr id="10" name="TextBox 10"/>
          <p:cNvSpPr txBox="1"/>
          <p:nvPr/>
        </p:nvSpPr>
        <p:spPr>
          <a:xfrm>
            <a:off x="1028700" y="8575675"/>
            <a:ext cx="16656885" cy="1292662"/>
          </a:xfrm>
          <a:prstGeom prst="rect">
            <a:avLst/>
          </a:prstGeom>
        </p:spPr>
        <p:txBody>
          <a:bodyPr lIns="0" tIns="0" rIns="0" bIns="0" rtlCol="0" anchor="t">
            <a:spAutoFit/>
          </a:bodyPr>
          <a:lstStyle/>
          <a:p>
            <a:pPr algn="just"/>
            <a:r>
              <a:rPr lang="el-GR" sz="2800" dirty="0">
                <a:solidFill>
                  <a:srgbClr val="152294"/>
                </a:solidFill>
                <a:ea typeface="Times New Roman" panose="02020603050405020304" pitchFamily="18" charset="0"/>
              </a:rPr>
              <a:t>Το σχέδιο αυτό χρηματοδοτήθηκε με την υποστήριξη της Ευρωπαϊκής Επιτροπής. Η παρούσα δημοσίευση (ανακοίνωση) δεσμεύει μόνο τον συντάκτη της και η Επιτροπή δεν ευθύνεται για τυχόν χρήση των πληροφοριών που περιέχονται σε αυτήν.</a:t>
            </a:r>
          </a:p>
        </p:txBody>
      </p:sp>
      <p:pic>
        <p:nvPicPr>
          <p:cNvPr id="12" name="Picture 11" descr="http://eacea.ec.europa.eu/img/logos/erasmus_plus/eu_flag_co_funded_pos_%5brgb%5d_right.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75763" y="6164398"/>
            <a:ext cx="5419347" cy="19170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8000"/>
          </a:blip>
          <a:srcRect/>
          <a:stretch>
            <a:fillRect/>
          </a:stretch>
        </p:blipFill>
        <p:spPr>
          <a:xfrm>
            <a:off x="11265159" y="0"/>
            <a:ext cx="7022841" cy="10540850"/>
          </a:xfrm>
          <a:prstGeom prst="rect">
            <a:avLst/>
          </a:prstGeom>
        </p:spPr>
      </p:pic>
      <p:sp>
        <p:nvSpPr>
          <p:cNvPr id="3" name="AutoShape 3"/>
          <p:cNvSpPr/>
          <p:nvPr/>
        </p:nvSpPr>
        <p:spPr>
          <a:xfrm>
            <a:off x="649288" y="1028700"/>
            <a:ext cx="12353828" cy="8855430"/>
          </a:xfrm>
          <a:prstGeom prst="rect">
            <a:avLst/>
          </a:prstGeom>
          <a:solidFill>
            <a:srgbClr val="FFFFFF">
              <a:alpha val="94902"/>
            </a:srgbClr>
          </a:solidFill>
        </p:spPr>
      </p:sp>
      <p:sp>
        <p:nvSpPr>
          <p:cNvPr id="4" name="TextBox 4"/>
          <p:cNvSpPr txBox="1"/>
          <p:nvPr/>
        </p:nvSpPr>
        <p:spPr>
          <a:xfrm>
            <a:off x="7731826" y="4324239"/>
            <a:ext cx="5619750" cy="565150"/>
          </a:xfrm>
          <a:prstGeom prst="rect">
            <a:avLst/>
          </a:prstGeom>
        </p:spPr>
        <p:txBody>
          <a:bodyPr lIns="0" tIns="0" rIns="0" bIns="0" rtlCol="0" anchor="t">
            <a:spAutoFit/>
          </a:bodyPr>
          <a:lstStyle/>
          <a:p>
            <a:pPr>
              <a:lnSpc>
                <a:spcPts val="4550"/>
              </a:lnSpc>
            </a:pPr>
            <a:r>
              <a:rPr lang="en-US" sz="3500" spc="175" dirty="0">
                <a:solidFill>
                  <a:srgbClr val="191919"/>
                </a:solidFill>
                <a:latin typeface="Montserrat Classic Bold"/>
              </a:rPr>
              <a:t>BUDGET</a:t>
            </a:r>
          </a:p>
        </p:txBody>
      </p:sp>
      <p:sp>
        <p:nvSpPr>
          <p:cNvPr id="5" name="TextBox 5"/>
          <p:cNvSpPr txBox="1"/>
          <p:nvPr/>
        </p:nvSpPr>
        <p:spPr>
          <a:xfrm>
            <a:off x="7731826" y="5022739"/>
            <a:ext cx="5619750" cy="525785"/>
          </a:xfrm>
          <a:prstGeom prst="rect">
            <a:avLst/>
          </a:prstGeom>
        </p:spPr>
        <p:txBody>
          <a:bodyPr lIns="0" tIns="0" rIns="0" bIns="0" rtlCol="0" anchor="t">
            <a:spAutoFit/>
          </a:bodyPr>
          <a:lstStyle/>
          <a:p>
            <a:pPr>
              <a:lnSpc>
                <a:spcPts val="4060"/>
              </a:lnSpc>
            </a:pPr>
            <a:r>
              <a:rPr lang="en-US" sz="2900" spc="145" dirty="0" smtClean="0">
                <a:solidFill>
                  <a:srgbClr val="191919"/>
                </a:solidFill>
                <a:latin typeface="Montserrat Classic"/>
              </a:rPr>
              <a:t>~300K </a:t>
            </a:r>
            <a:r>
              <a:rPr lang="en-US" sz="2900" spc="145" dirty="0">
                <a:solidFill>
                  <a:srgbClr val="191919"/>
                </a:solidFill>
                <a:latin typeface="Montserrat Classic"/>
              </a:rPr>
              <a:t>€</a:t>
            </a: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31826" y="3265113"/>
            <a:ext cx="737290" cy="737290"/>
          </a:xfrm>
          <a:prstGeom prst="rect">
            <a:avLst/>
          </a:prstGeom>
        </p:spPr>
      </p:pic>
      <p:grpSp>
        <p:nvGrpSpPr>
          <p:cNvPr id="7" name="Group 7"/>
          <p:cNvGrpSpPr/>
          <p:nvPr/>
        </p:nvGrpSpPr>
        <p:grpSpPr>
          <a:xfrm>
            <a:off x="7731826" y="6193410"/>
            <a:ext cx="5677834" cy="2917369"/>
            <a:chOff x="0" y="0"/>
            <a:chExt cx="7570444" cy="3889826"/>
          </a:xfrm>
        </p:grpSpPr>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0" y="0"/>
              <a:ext cx="1023670" cy="1023670"/>
            </a:xfrm>
            <a:prstGeom prst="rect">
              <a:avLst/>
            </a:prstGeom>
          </p:spPr>
        </p:pic>
        <p:sp>
          <p:nvSpPr>
            <p:cNvPr id="9" name="TextBox 9"/>
            <p:cNvSpPr txBox="1"/>
            <p:nvPr/>
          </p:nvSpPr>
          <p:spPr>
            <a:xfrm>
              <a:off x="48127" y="1384302"/>
              <a:ext cx="7493000" cy="1500155"/>
            </a:xfrm>
            <a:prstGeom prst="rect">
              <a:avLst/>
            </a:prstGeom>
          </p:spPr>
          <p:txBody>
            <a:bodyPr lIns="0" tIns="0" rIns="0" bIns="0" rtlCol="0" anchor="t">
              <a:spAutoFit/>
            </a:bodyPr>
            <a:lstStyle/>
            <a:p>
              <a:pPr>
                <a:lnSpc>
                  <a:spcPts val="4549"/>
                </a:lnSpc>
              </a:pPr>
              <a:r>
                <a:rPr lang="el-GR" sz="3500" b="1" spc="174" dirty="0" smtClean="0">
                  <a:solidFill>
                    <a:srgbClr val="191919"/>
                  </a:solidFill>
                  <a:latin typeface="Aileron Heavy"/>
                </a:rPr>
                <a:t>ΧΡΗΜΑΤΟΔΟΤΙΚΟ ΠΡΟΓΡΑΜΜΑ</a:t>
              </a:r>
              <a:endParaRPr lang="en-US" sz="3500" b="1" spc="174" dirty="0">
                <a:solidFill>
                  <a:srgbClr val="191919"/>
                </a:solidFill>
                <a:latin typeface="Aileron Heavy"/>
              </a:endParaRPr>
            </a:p>
          </p:txBody>
        </p:sp>
        <p:sp>
          <p:nvSpPr>
            <p:cNvPr id="10" name="TextBox 10"/>
            <p:cNvSpPr txBox="1"/>
            <p:nvPr/>
          </p:nvSpPr>
          <p:spPr>
            <a:xfrm>
              <a:off x="77444" y="3245089"/>
              <a:ext cx="7493000" cy="644737"/>
            </a:xfrm>
            <a:prstGeom prst="rect">
              <a:avLst/>
            </a:prstGeom>
          </p:spPr>
          <p:txBody>
            <a:bodyPr lIns="0" tIns="0" rIns="0" bIns="0" rtlCol="0" anchor="t">
              <a:spAutoFit/>
            </a:bodyPr>
            <a:lstStyle/>
            <a:p>
              <a:pPr>
                <a:lnSpc>
                  <a:spcPts val="4059"/>
                </a:lnSpc>
              </a:pPr>
              <a:r>
                <a:rPr lang="en-US" sz="2899" spc="144" dirty="0">
                  <a:solidFill>
                    <a:srgbClr val="191919"/>
                  </a:solidFill>
                  <a:latin typeface="Montserrat Classic"/>
                </a:rPr>
                <a:t>ERASMUS+</a:t>
              </a:r>
            </a:p>
          </p:txBody>
        </p:sp>
      </p:grpSp>
      <p:grpSp>
        <p:nvGrpSpPr>
          <p:cNvPr id="11" name="Group 11"/>
          <p:cNvGrpSpPr/>
          <p:nvPr/>
        </p:nvGrpSpPr>
        <p:grpSpPr>
          <a:xfrm>
            <a:off x="1335083" y="6193410"/>
            <a:ext cx="5619750" cy="3349269"/>
            <a:chOff x="0" y="0"/>
            <a:chExt cx="7493000" cy="4465692"/>
          </a:xfrm>
        </p:grpSpPr>
        <p:sp>
          <p:nvSpPr>
            <p:cNvPr id="12" name="TextBox 12"/>
            <p:cNvSpPr txBox="1"/>
            <p:nvPr/>
          </p:nvSpPr>
          <p:spPr>
            <a:xfrm>
              <a:off x="0" y="1424868"/>
              <a:ext cx="7493000" cy="709511"/>
            </a:xfrm>
            <a:prstGeom prst="rect">
              <a:avLst/>
            </a:prstGeom>
          </p:spPr>
          <p:txBody>
            <a:bodyPr lIns="0" tIns="0" rIns="0" bIns="0" rtlCol="0" anchor="t">
              <a:spAutoFit/>
            </a:bodyPr>
            <a:lstStyle/>
            <a:p>
              <a:pPr>
                <a:lnSpc>
                  <a:spcPts val="4549"/>
                </a:lnSpc>
              </a:pPr>
              <a:r>
                <a:rPr lang="el-GR" sz="3499" b="1" spc="174" dirty="0">
                  <a:solidFill>
                    <a:srgbClr val="191919"/>
                  </a:solidFill>
                  <a:latin typeface="Montserrat Classic Bold"/>
                </a:rPr>
                <a:t>ΔΙΑΡΚΕΙΑ ΕΡΓΟΥ</a:t>
              </a:r>
              <a:endParaRPr lang="en-US" sz="3499" b="1" spc="174" dirty="0">
                <a:solidFill>
                  <a:srgbClr val="191919"/>
                </a:solidFill>
                <a:latin typeface="Montserrat Classic Bold"/>
              </a:endParaRPr>
            </a:p>
          </p:txBody>
        </p:sp>
        <p:sp>
          <p:nvSpPr>
            <p:cNvPr id="13" name="TextBox 13"/>
            <p:cNvSpPr txBox="1"/>
            <p:nvPr/>
          </p:nvSpPr>
          <p:spPr>
            <a:xfrm>
              <a:off x="0" y="2362552"/>
              <a:ext cx="7493000" cy="2103140"/>
            </a:xfrm>
            <a:prstGeom prst="rect">
              <a:avLst/>
            </a:prstGeom>
          </p:spPr>
          <p:txBody>
            <a:bodyPr lIns="0" tIns="0" rIns="0" bIns="0" rtlCol="0" anchor="t">
              <a:spAutoFit/>
            </a:bodyPr>
            <a:lstStyle/>
            <a:p>
              <a:pPr>
                <a:lnSpc>
                  <a:spcPts val="4059"/>
                </a:lnSpc>
              </a:pPr>
              <a:r>
                <a:rPr lang="en-US" sz="2899" spc="144" dirty="0">
                  <a:solidFill>
                    <a:srgbClr val="191919"/>
                  </a:solidFill>
                  <a:latin typeface="Montserrat Classic"/>
                </a:rPr>
                <a:t>28 </a:t>
              </a:r>
              <a:r>
                <a:rPr lang="el-GR" sz="2899" b="1" spc="144" dirty="0" smtClean="0">
                  <a:solidFill>
                    <a:srgbClr val="191919"/>
                  </a:solidFill>
                  <a:latin typeface="Montserrat Classic"/>
                </a:rPr>
                <a:t>μήνες</a:t>
              </a:r>
              <a:endParaRPr lang="en-US" sz="2899" b="1" spc="144" dirty="0">
                <a:solidFill>
                  <a:srgbClr val="191919"/>
                </a:solidFill>
                <a:latin typeface="Montserrat Classic"/>
              </a:endParaRPr>
            </a:p>
            <a:p>
              <a:pPr>
                <a:lnSpc>
                  <a:spcPts val="4059"/>
                </a:lnSpc>
              </a:pPr>
              <a:r>
                <a:rPr lang="el-GR" sz="2899" b="1" spc="144" dirty="0" smtClean="0">
                  <a:solidFill>
                    <a:srgbClr val="191919"/>
                  </a:solidFill>
                  <a:latin typeface="Montserrat Classic"/>
                </a:rPr>
                <a:t>Έναρξη</a:t>
              </a:r>
              <a:r>
                <a:rPr lang="en-US" sz="2899" spc="144" dirty="0" smtClean="0">
                  <a:solidFill>
                    <a:srgbClr val="191919"/>
                  </a:solidFill>
                  <a:latin typeface="Montserrat Classic"/>
                </a:rPr>
                <a:t>: </a:t>
              </a:r>
              <a:r>
                <a:rPr lang="en-US" sz="2899" spc="144" dirty="0">
                  <a:solidFill>
                    <a:srgbClr val="191919"/>
                  </a:solidFill>
                  <a:latin typeface="Montserrat Classic"/>
                </a:rPr>
                <a:t>01.09.2020</a:t>
              </a:r>
            </a:p>
            <a:p>
              <a:pPr>
                <a:lnSpc>
                  <a:spcPts val="4059"/>
                </a:lnSpc>
              </a:pPr>
              <a:r>
                <a:rPr lang="el-GR" sz="2899" b="1" spc="144" dirty="0" smtClean="0">
                  <a:solidFill>
                    <a:srgbClr val="191919"/>
                  </a:solidFill>
                  <a:latin typeface="Montserrat Classic"/>
                </a:rPr>
                <a:t>Λήξη</a:t>
              </a:r>
              <a:r>
                <a:rPr lang="en-US" sz="2899" spc="144" dirty="0" smtClean="0">
                  <a:solidFill>
                    <a:srgbClr val="191919"/>
                  </a:solidFill>
                  <a:latin typeface="Montserrat Classic"/>
                </a:rPr>
                <a:t>: </a:t>
              </a:r>
              <a:r>
                <a:rPr lang="en-US" sz="2899" spc="144" dirty="0">
                  <a:solidFill>
                    <a:srgbClr val="191919"/>
                  </a:solidFill>
                  <a:latin typeface="Montserrat Classic"/>
                </a:rPr>
                <a:t>31.12.2022</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0" y="0"/>
              <a:ext cx="1131668" cy="1131668"/>
            </a:xfrm>
            <a:prstGeom prst="rect">
              <a:avLst/>
            </a:prstGeom>
          </p:spPr>
        </p:pic>
      </p:grpSp>
      <p:grpSp>
        <p:nvGrpSpPr>
          <p:cNvPr id="15" name="Group 15"/>
          <p:cNvGrpSpPr>
            <a:grpSpLocks noChangeAspect="1"/>
          </p:cNvGrpSpPr>
          <p:nvPr/>
        </p:nvGrpSpPr>
        <p:grpSpPr>
          <a:xfrm>
            <a:off x="1258883" y="3153616"/>
            <a:ext cx="896857" cy="839041"/>
            <a:chOff x="0" y="0"/>
            <a:chExt cx="1615440" cy="1511300"/>
          </a:xfrm>
        </p:grpSpPr>
        <p:sp>
          <p:nvSpPr>
            <p:cNvPr id="16" name="Freeform 16"/>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20345E"/>
            </a:solidFill>
          </p:spPr>
        </p:sp>
      </p:grpSp>
      <p:sp>
        <p:nvSpPr>
          <p:cNvPr id="17" name="TextBox 17"/>
          <p:cNvSpPr txBox="1"/>
          <p:nvPr/>
        </p:nvSpPr>
        <p:spPr>
          <a:xfrm>
            <a:off x="1335083" y="4324239"/>
            <a:ext cx="5619750" cy="532133"/>
          </a:xfrm>
          <a:prstGeom prst="rect">
            <a:avLst/>
          </a:prstGeom>
        </p:spPr>
        <p:txBody>
          <a:bodyPr lIns="0" tIns="0" rIns="0" bIns="0" rtlCol="0" anchor="t">
            <a:spAutoFit/>
          </a:bodyPr>
          <a:lstStyle/>
          <a:p>
            <a:pPr>
              <a:lnSpc>
                <a:spcPts val="4549"/>
              </a:lnSpc>
            </a:pPr>
            <a:r>
              <a:rPr lang="el-GR" sz="3499" b="1" spc="174" dirty="0">
                <a:solidFill>
                  <a:srgbClr val="191919"/>
                </a:solidFill>
                <a:latin typeface="Montserrat Classic Bold"/>
              </a:rPr>
              <a:t>ΚΩΔΙΚΟΣ ΕΡΓΟΥ</a:t>
            </a:r>
            <a:endParaRPr lang="en-US" sz="3499" b="1" spc="174" dirty="0">
              <a:solidFill>
                <a:srgbClr val="191919"/>
              </a:solidFill>
              <a:latin typeface="Montserrat Classic Bold"/>
            </a:endParaRPr>
          </a:p>
        </p:txBody>
      </p:sp>
      <p:sp>
        <p:nvSpPr>
          <p:cNvPr id="18" name="TextBox 18"/>
          <p:cNvSpPr txBox="1"/>
          <p:nvPr/>
        </p:nvSpPr>
        <p:spPr>
          <a:xfrm>
            <a:off x="1335083" y="5022739"/>
            <a:ext cx="5619750" cy="497840"/>
          </a:xfrm>
          <a:prstGeom prst="rect">
            <a:avLst/>
          </a:prstGeom>
        </p:spPr>
        <p:txBody>
          <a:bodyPr lIns="0" tIns="0" rIns="0" bIns="0" rtlCol="0" anchor="t">
            <a:spAutoFit/>
          </a:bodyPr>
          <a:lstStyle/>
          <a:p>
            <a:pPr>
              <a:lnSpc>
                <a:spcPts val="4059"/>
              </a:lnSpc>
            </a:pPr>
            <a:r>
              <a:rPr lang="en-US" sz="2899" spc="144" dirty="0">
                <a:solidFill>
                  <a:srgbClr val="191919"/>
                </a:solidFill>
                <a:latin typeface="Montserrat Classic"/>
              </a:rPr>
              <a:t>2020-1-FR01-KA202-080386</a:t>
            </a:r>
          </a:p>
        </p:txBody>
      </p:sp>
      <p:sp>
        <p:nvSpPr>
          <p:cNvPr id="19" name="TextBox 19"/>
          <p:cNvSpPr txBox="1"/>
          <p:nvPr/>
        </p:nvSpPr>
        <p:spPr>
          <a:xfrm>
            <a:off x="1132794" y="1274566"/>
            <a:ext cx="9632818" cy="994952"/>
          </a:xfrm>
          <a:prstGeom prst="rect">
            <a:avLst/>
          </a:prstGeom>
        </p:spPr>
        <p:txBody>
          <a:bodyPr lIns="0" tIns="0" rIns="0" bIns="0" rtlCol="0" anchor="t">
            <a:spAutoFit/>
          </a:bodyPr>
          <a:lstStyle/>
          <a:p>
            <a:pPr>
              <a:lnSpc>
                <a:spcPts val="8400"/>
              </a:lnSpc>
              <a:spcBef>
                <a:spcPct val="0"/>
              </a:spcBef>
            </a:pPr>
            <a:r>
              <a:rPr lang="el-GR" sz="6000" b="1" spc="252" dirty="0">
                <a:solidFill>
                  <a:srgbClr val="273755"/>
                </a:solidFill>
                <a:latin typeface="Montserrat Semi-Bold Bold"/>
              </a:rPr>
              <a:t>ΤΑΥΤΟΤΗΤΑ ΕΡΓΟΥ</a:t>
            </a:r>
            <a:endParaRPr lang="en-US" sz="6000" b="1" spc="252" dirty="0">
              <a:solidFill>
                <a:srgbClr val="273755"/>
              </a:solidFill>
              <a:latin typeface="Montserrat Semi-Bold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41007" y="2593274"/>
            <a:ext cx="11984142" cy="7693726"/>
            <a:chOff x="0" y="0"/>
            <a:chExt cx="4053895" cy="2602569"/>
          </a:xfrm>
        </p:grpSpPr>
        <p:sp>
          <p:nvSpPr>
            <p:cNvPr id="3" name="Freeform 3"/>
            <p:cNvSpPr/>
            <p:nvPr/>
          </p:nvSpPr>
          <p:spPr>
            <a:xfrm>
              <a:off x="0" y="0"/>
              <a:ext cx="4053895" cy="2602569"/>
            </a:xfrm>
            <a:custGeom>
              <a:avLst/>
              <a:gdLst/>
              <a:ahLst/>
              <a:cxnLst/>
              <a:rect l="l" t="t" r="r" b="b"/>
              <a:pathLst>
                <a:path w="4053895" h="2602569">
                  <a:moveTo>
                    <a:pt x="0" y="0"/>
                  </a:moveTo>
                  <a:lnTo>
                    <a:pt x="4053895" y="0"/>
                  </a:lnTo>
                  <a:lnTo>
                    <a:pt x="4053895" y="2602569"/>
                  </a:lnTo>
                  <a:lnTo>
                    <a:pt x="0" y="2602569"/>
                  </a:lnTo>
                  <a:close/>
                </a:path>
              </a:pathLst>
            </a:custGeom>
            <a:solidFill>
              <a:srgbClr val="F6F6F6"/>
            </a:solidFill>
          </p:spPr>
        </p:sp>
      </p:grpSp>
      <p:sp>
        <p:nvSpPr>
          <p:cNvPr id="4" name="TextBox 4"/>
          <p:cNvSpPr txBox="1"/>
          <p:nvPr/>
        </p:nvSpPr>
        <p:spPr>
          <a:xfrm>
            <a:off x="6284638" y="2593274"/>
            <a:ext cx="11774761" cy="7771358"/>
          </a:xfrm>
          <a:prstGeom prst="rect">
            <a:avLst/>
          </a:prstGeom>
        </p:spPr>
        <p:txBody>
          <a:bodyPr wrap="square" lIns="0" tIns="0" rIns="0" bIns="0" rtlCol="0" anchor="t">
            <a:spAutoFit/>
          </a:bodyPr>
          <a:lstStyle/>
          <a:p>
            <a:pPr marL="647700" lvl="1" indent="-323850">
              <a:lnSpc>
                <a:spcPts val="4200"/>
              </a:lnSpc>
              <a:spcAft>
                <a:spcPts val="600"/>
              </a:spcAft>
              <a:buFont typeface="Arial"/>
              <a:buChar char="•"/>
            </a:pPr>
            <a:r>
              <a:rPr lang="el-GR" sz="2800" spc="126" dirty="0">
                <a:solidFill>
                  <a:srgbClr val="141414"/>
                </a:solidFill>
              </a:rPr>
              <a:t>Να σχεδιάσει ένα σύγχρονο και επικαιροποιημένο Ευρωπαϊκό προγράμμα κατάρτισης στο πεδίο της Μηχανικής Μάθησης (Machine Learning) για τους επαγγελματίες του κλάδου των Τεχνολογιών Πληροφορικής και Επικοινωνιών (ΤΠΕ</a:t>
            </a:r>
            <a:r>
              <a:rPr lang="el-GR" sz="2800" spc="126" dirty="0" smtClean="0">
                <a:solidFill>
                  <a:srgbClr val="141414"/>
                </a:solidFill>
              </a:rPr>
              <a:t>). </a:t>
            </a:r>
            <a:endParaRPr lang="el-GR" sz="2800" spc="126" dirty="0">
              <a:solidFill>
                <a:srgbClr val="141414"/>
              </a:solidFill>
            </a:endParaRPr>
          </a:p>
          <a:p>
            <a:pPr marL="647700" lvl="1" indent="-323850">
              <a:lnSpc>
                <a:spcPts val="4200"/>
              </a:lnSpc>
              <a:spcAft>
                <a:spcPts val="600"/>
              </a:spcAft>
              <a:buFont typeface="Arial"/>
              <a:buChar char="•"/>
            </a:pPr>
            <a:r>
              <a:rPr lang="el-GR" sz="2800" spc="126" dirty="0">
                <a:solidFill>
                  <a:srgbClr val="141414"/>
                </a:solidFill>
              </a:rPr>
              <a:t>Να εισάγει καινοτόμες εκπαιδευτικές μεθοδολογίες και παιδαγωγικούς πόρους – ανοιχτής πρόσβασης – άμεσα αξιοποιήσιμους τόσο από τους παρόχους Επαγγελματικής Εκπαίδευσης και Κατάρτισης (ΕΕΚ) που επιζητούν τον εκσυγχρονισμό  των προγραμμάτων διδασκαλίας τους όσο και από τους επαγγελματίες του κλάδου των ΤΠΕ. </a:t>
            </a:r>
          </a:p>
          <a:p>
            <a:pPr marL="647700" lvl="1" indent="-323850">
              <a:lnSpc>
                <a:spcPts val="4200"/>
              </a:lnSpc>
              <a:spcAft>
                <a:spcPts val="600"/>
              </a:spcAft>
              <a:buFont typeface="Arial"/>
              <a:buChar char="•"/>
            </a:pPr>
            <a:r>
              <a:rPr lang="el-GR" sz="2800" spc="126" dirty="0">
                <a:solidFill>
                  <a:srgbClr val="141414"/>
                </a:solidFill>
              </a:rPr>
              <a:t>Να συμβάλλει στην αναγνώριση και ενσωμάτωση των απαιτούμενων δεξιοτήτων Μηχανικής Μάθησης στα τομεακά μητρώα δεξιοτήτων και επαγγελμάτων καθώς και στα εθνικά συστήματα πιστοποίησης. </a:t>
            </a:r>
          </a:p>
          <a:p>
            <a:pPr marL="323850" lvl="1">
              <a:lnSpc>
                <a:spcPts val="4200"/>
              </a:lnSpc>
              <a:spcAft>
                <a:spcPts val="600"/>
              </a:spcAft>
            </a:pPr>
            <a:endParaRPr lang="en-US" sz="2800" spc="126" dirty="0">
              <a:solidFill>
                <a:srgbClr val="141414"/>
              </a:solidFill>
            </a:endParaRPr>
          </a:p>
        </p:txBody>
      </p:sp>
      <p:pic>
        <p:nvPicPr>
          <p:cNvPr id="5" name="Picture 5"/>
          <p:cNvPicPr>
            <a:picLocks noChangeAspect="1"/>
          </p:cNvPicPr>
          <p:nvPr/>
        </p:nvPicPr>
        <p:blipFill>
          <a:blip r:embed="rId2"/>
          <a:srcRect l="6791"/>
          <a:stretch>
            <a:fillRect/>
          </a:stretch>
        </p:blipFill>
        <p:spPr>
          <a:xfrm>
            <a:off x="0" y="0"/>
            <a:ext cx="6503019" cy="10287000"/>
          </a:xfrm>
          <a:prstGeom prst="rect">
            <a:avLst/>
          </a:prstGeom>
        </p:spPr>
      </p:pic>
      <p:sp>
        <p:nvSpPr>
          <p:cNvPr id="6" name="TextBox 6"/>
          <p:cNvSpPr txBox="1"/>
          <p:nvPr/>
        </p:nvSpPr>
        <p:spPr>
          <a:xfrm>
            <a:off x="6284638" y="758028"/>
            <a:ext cx="12228413" cy="994952"/>
          </a:xfrm>
          <a:prstGeom prst="rect">
            <a:avLst/>
          </a:prstGeom>
        </p:spPr>
        <p:txBody>
          <a:bodyPr wrap="square" lIns="0" tIns="0" rIns="0" bIns="0" rtlCol="0" anchor="t">
            <a:spAutoFit/>
          </a:bodyPr>
          <a:lstStyle/>
          <a:p>
            <a:pPr algn="ctr">
              <a:lnSpc>
                <a:spcPts val="8400"/>
              </a:lnSpc>
              <a:spcBef>
                <a:spcPct val="0"/>
              </a:spcBef>
            </a:pPr>
            <a:r>
              <a:rPr lang="el-GR" sz="6000" b="1" spc="252" dirty="0" smtClean="0">
                <a:solidFill>
                  <a:srgbClr val="273755"/>
                </a:solidFill>
                <a:latin typeface="Montserrat Semi-Bold Bold"/>
              </a:rPr>
              <a:t>ΣΤΟΧΟΙ ΤΟΥ ΕΡΓΟΥ</a:t>
            </a:r>
            <a:endParaRPr lang="en-US" sz="6000" b="1" spc="252" dirty="0">
              <a:solidFill>
                <a:srgbClr val="273755"/>
              </a:solidFill>
              <a:latin typeface="Montserrat Semi-Bold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807979" y="-7424"/>
            <a:ext cx="9480021" cy="10294424"/>
          </a:xfrm>
          <a:prstGeom prst="rect">
            <a:avLst/>
          </a:prstGeom>
        </p:spPr>
      </p:pic>
      <p:sp>
        <p:nvSpPr>
          <p:cNvPr id="4" name="TextBox 4"/>
          <p:cNvSpPr txBox="1"/>
          <p:nvPr/>
        </p:nvSpPr>
        <p:spPr>
          <a:xfrm>
            <a:off x="76201" y="2491615"/>
            <a:ext cx="8001000" cy="6868034"/>
          </a:xfrm>
          <a:prstGeom prst="rect">
            <a:avLst/>
          </a:prstGeom>
        </p:spPr>
        <p:txBody>
          <a:bodyPr wrap="square" lIns="0" tIns="0" rIns="0" bIns="0" rtlCol="0" anchor="t">
            <a:spAutoFit/>
          </a:bodyPr>
          <a:lstStyle/>
          <a:p>
            <a:pPr marL="863599" lvl="1" indent="-431800">
              <a:lnSpc>
                <a:spcPts val="6000"/>
              </a:lnSpc>
              <a:buFont typeface="Arial"/>
              <a:buChar char="•"/>
            </a:pPr>
            <a:r>
              <a:rPr lang="el-GR" sz="4000" spc="167" dirty="0">
                <a:solidFill>
                  <a:srgbClr val="000000"/>
                </a:solidFill>
              </a:rPr>
              <a:t>Φορείς Επαγγελματικής Εκπαίδευσης και Κατάρτισης</a:t>
            </a:r>
          </a:p>
          <a:p>
            <a:pPr marL="863599" lvl="1" indent="-431800">
              <a:lnSpc>
                <a:spcPts val="6000"/>
              </a:lnSpc>
              <a:buFont typeface="Arial"/>
              <a:buChar char="•"/>
            </a:pPr>
            <a:r>
              <a:rPr lang="el-GR" sz="4000" spc="167" dirty="0">
                <a:solidFill>
                  <a:srgbClr val="000000"/>
                </a:solidFill>
              </a:rPr>
              <a:t>Επαγγελματίες του κλάδου ΤΠΕ</a:t>
            </a:r>
          </a:p>
          <a:p>
            <a:pPr marL="863599" lvl="1" indent="-431800">
              <a:lnSpc>
                <a:spcPts val="6000"/>
              </a:lnSpc>
              <a:buFont typeface="Arial"/>
              <a:buChar char="•"/>
            </a:pPr>
            <a:r>
              <a:rPr lang="el-GR" sz="4000" spc="167" dirty="0">
                <a:solidFill>
                  <a:srgbClr val="000000"/>
                </a:solidFill>
              </a:rPr>
              <a:t>Σπουδαστές του κλάδου ΤΠΕ</a:t>
            </a:r>
          </a:p>
          <a:p>
            <a:pPr marL="863599" lvl="1" indent="-431800">
              <a:lnSpc>
                <a:spcPts val="6000"/>
              </a:lnSpc>
              <a:buFont typeface="Arial"/>
              <a:buChar char="•"/>
            </a:pPr>
            <a:r>
              <a:rPr lang="el-GR" sz="4000" spc="167" dirty="0">
                <a:solidFill>
                  <a:srgbClr val="000000"/>
                </a:solidFill>
              </a:rPr>
              <a:t>Κοινωνικοί εταίροι</a:t>
            </a:r>
          </a:p>
          <a:p>
            <a:pPr marL="863599" lvl="1" indent="-431800">
              <a:lnSpc>
                <a:spcPts val="6000"/>
              </a:lnSpc>
              <a:buFont typeface="Arial"/>
              <a:buChar char="•"/>
            </a:pPr>
            <a:r>
              <a:rPr lang="el-GR" sz="4000" spc="167" dirty="0">
                <a:solidFill>
                  <a:srgbClr val="000000"/>
                </a:solidFill>
              </a:rPr>
              <a:t>Οργανισμοί επαγγελματικής πιστοποίησης</a:t>
            </a:r>
          </a:p>
          <a:p>
            <a:pPr marL="863599" lvl="1" indent="-431800">
              <a:lnSpc>
                <a:spcPts val="6000"/>
              </a:lnSpc>
              <a:buFont typeface="Arial"/>
              <a:buChar char="•"/>
            </a:pPr>
            <a:r>
              <a:rPr lang="el-GR" sz="4000" spc="167" dirty="0">
                <a:solidFill>
                  <a:srgbClr val="000000"/>
                </a:solidFill>
              </a:rPr>
              <a:t>Φορείς χάραξης πολιτικής στην εκπαίδευση</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46584" y="1943100"/>
            <a:ext cx="7315200" cy="452212"/>
          </a:xfrm>
          <a:prstGeom prst="rect">
            <a:avLst/>
          </a:prstGeom>
        </p:spPr>
      </p:pic>
      <p:sp>
        <p:nvSpPr>
          <p:cNvPr id="7" name="TextBox 7"/>
          <p:cNvSpPr txBox="1"/>
          <p:nvPr/>
        </p:nvSpPr>
        <p:spPr>
          <a:xfrm>
            <a:off x="76200" y="865882"/>
            <a:ext cx="8361395" cy="994952"/>
          </a:xfrm>
          <a:prstGeom prst="rect">
            <a:avLst/>
          </a:prstGeom>
        </p:spPr>
        <p:txBody>
          <a:bodyPr wrap="square" lIns="0" tIns="0" rIns="0" bIns="0" rtlCol="0" anchor="t">
            <a:spAutoFit/>
          </a:bodyPr>
          <a:lstStyle/>
          <a:p>
            <a:pPr algn="ctr">
              <a:lnSpc>
                <a:spcPts val="8400"/>
              </a:lnSpc>
              <a:spcBef>
                <a:spcPct val="0"/>
              </a:spcBef>
            </a:pPr>
            <a:r>
              <a:rPr lang="el-GR" sz="6000" b="1" spc="252" dirty="0" smtClean="0">
                <a:solidFill>
                  <a:srgbClr val="20345E"/>
                </a:solidFill>
                <a:latin typeface="Montserrat Semi-Bold Bold"/>
              </a:rPr>
              <a:t>ΟΜΑΔΕΣ ΣΤΟΧΟΙ</a:t>
            </a:r>
            <a:endParaRPr lang="en-US" sz="6000" b="1" spc="252" dirty="0">
              <a:solidFill>
                <a:srgbClr val="20345E"/>
              </a:solidFill>
              <a:latin typeface="Montserrat Semi-Bold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08870" y="0"/>
            <a:ext cx="9525" cy="10287000"/>
          </a:xfrm>
          <a:prstGeom prst="rect">
            <a:avLst/>
          </a:prstGeom>
          <a:solidFill>
            <a:srgbClr val="141414"/>
          </a:solidFill>
        </p:spPr>
      </p:sp>
      <p:grpSp>
        <p:nvGrpSpPr>
          <p:cNvPr id="3" name="Group 3"/>
          <p:cNvGrpSpPr/>
          <p:nvPr/>
        </p:nvGrpSpPr>
        <p:grpSpPr>
          <a:xfrm>
            <a:off x="0" y="0"/>
            <a:ext cx="18288000" cy="1642357"/>
            <a:chOff x="0" y="0"/>
            <a:chExt cx="6186311" cy="555563"/>
          </a:xfrm>
        </p:grpSpPr>
        <p:sp>
          <p:nvSpPr>
            <p:cNvPr id="4" name="Freeform 4"/>
            <p:cNvSpPr/>
            <p:nvPr/>
          </p:nvSpPr>
          <p:spPr>
            <a:xfrm>
              <a:off x="0" y="0"/>
              <a:ext cx="6186311" cy="555563"/>
            </a:xfrm>
            <a:custGeom>
              <a:avLst/>
              <a:gdLst/>
              <a:ahLst/>
              <a:cxnLst/>
              <a:rect l="l" t="t" r="r" b="b"/>
              <a:pathLst>
                <a:path w="6186311" h="555563">
                  <a:moveTo>
                    <a:pt x="0" y="0"/>
                  </a:moveTo>
                  <a:lnTo>
                    <a:pt x="6186311" y="0"/>
                  </a:lnTo>
                  <a:lnTo>
                    <a:pt x="6186311" y="555563"/>
                  </a:lnTo>
                  <a:lnTo>
                    <a:pt x="0" y="555563"/>
                  </a:lnTo>
                  <a:close/>
                </a:path>
              </a:pathLst>
            </a:custGeom>
            <a:solidFill>
              <a:srgbClr val="F6F6F6"/>
            </a:solidFill>
          </p:spPr>
        </p:sp>
      </p:grpSp>
      <p:grpSp>
        <p:nvGrpSpPr>
          <p:cNvPr id="5" name="Group 5"/>
          <p:cNvGrpSpPr/>
          <p:nvPr/>
        </p:nvGrpSpPr>
        <p:grpSpPr>
          <a:xfrm>
            <a:off x="1038225" y="8801100"/>
            <a:ext cx="960339" cy="96033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3755"/>
            </a:solidFill>
          </p:spPr>
        </p:sp>
      </p:grpSp>
      <p:grpSp>
        <p:nvGrpSpPr>
          <p:cNvPr id="7" name="Group 7"/>
          <p:cNvGrpSpPr/>
          <p:nvPr/>
        </p:nvGrpSpPr>
        <p:grpSpPr>
          <a:xfrm>
            <a:off x="1038225" y="6896100"/>
            <a:ext cx="960339" cy="96033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3755"/>
            </a:solidFill>
          </p:spPr>
        </p:sp>
      </p:grpSp>
      <p:grpSp>
        <p:nvGrpSpPr>
          <p:cNvPr id="9" name="Group 9"/>
          <p:cNvGrpSpPr/>
          <p:nvPr/>
        </p:nvGrpSpPr>
        <p:grpSpPr>
          <a:xfrm>
            <a:off x="1038225" y="5219700"/>
            <a:ext cx="960339" cy="96033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3755"/>
            </a:solidFill>
          </p:spPr>
        </p:sp>
      </p:grpSp>
      <p:grpSp>
        <p:nvGrpSpPr>
          <p:cNvPr id="11" name="Group 11"/>
          <p:cNvGrpSpPr/>
          <p:nvPr/>
        </p:nvGrpSpPr>
        <p:grpSpPr>
          <a:xfrm>
            <a:off x="1038225" y="3721100"/>
            <a:ext cx="960339" cy="96033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3755"/>
            </a:solidFill>
          </p:spPr>
        </p:sp>
      </p:grpSp>
      <p:grpSp>
        <p:nvGrpSpPr>
          <p:cNvPr id="13" name="Group 13"/>
          <p:cNvGrpSpPr/>
          <p:nvPr/>
        </p:nvGrpSpPr>
        <p:grpSpPr>
          <a:xfrm>
            <a:off x="1038225" y="1940115"/>
            <a:ext cx="960339" cy="960339"/>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3755"/>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63791" y="2050117"/>
            <a:ext cx="834774" cy="643535"/>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63791" y="3879502"/>
            <a:ext cx="834774" cy="643535"/>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63791" y="5459163"/>
            <a:ext cx="834774" cy="643535"/>
          </a:xfrm>
          <a:prstGeom prst="rect">
            <a:avLst/>
          </a:prstGeom>
        </p:spPr>
      </p:pic>
      <p:pic>
        <p:nvPicPr>
          <p:cNvPr id="18" name="Picture 18"/>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5346" r="38554"/>
          <a:stretch/>
        </p:blipFill>
        <p:spPr>
          <a:xfrm>
            <a:off x="15495219" y="-38100"/>
            <a:ext cx="2792781" cy="2938554"/>
          </a:xfrm>
          <a:prstGeom prst="rect">
            <a:avLst/>
          </a:prstGeom>
        </p:spPr>
      </p:pic>
      <p:sp>
        <p:nvSpPr>
          <p:cNvPr id="19" name="TextBox 19"/>
          <p:cNvSpPr txBox="1"/>
          <p:nvPr/>
        </p:nvSpPr>
        <p:spPr>
          <a:xfrm>
            <a:off x="2662288" y="8953500"/>
            <a:ext cx="12832931" cy="583558"/>
          </a:xfrm>
          <a:prstGeom prst="rect">
            <a:avLst/>
          </a:prstGeom>
        </p:spPr>
        <p:txBody>
          <a:bodyPr wrap="square" lIns="0" tIns="0" rIns="0" bIns="0" rtlCol="0" anchor="t">
            <a:spAutoFit/>
          </a:bodyPr>
          <a:lstStyle/>
          <a:p>
            <a:pPr>
              <a:lnSpc>
                <a:spcPts val="4760"/>
              </a:lnSpc>
            </a:pPr>
            <a:r>
              <a:rPr lang="en-US" sz="3600" b="1" spc="142" dirty="0">
                <a:solidFill>
                  <a:srgbClr val="000000"/>
                </a:solidFill>
                <a:latin typeface="+mj-lt"/>
              </a:rPr>
              <a:t>E1- E5: </a:t>
            </a:r>
            <a:r>
              <a:rPr lang="el-GR" sz="3600" b="1" spc="142" dirty="0" smtClean="0">
                <a:solidFill>
                  <a:srgbClr val="000000"/>
                </a:solidFill>
                <a:latin typeface="+mj-lt"/>
              </a:rPr>
              <a:t>ΕΘΝΙΚΕΣ ΗΜΕΡΙΔΕΣ ΕΝΗΜΕΡΩΣΗΣ ΚΑΙ ΔΙΚΤΥΩΣΗΣ</a:t>
            </a:r>
            <a:endParaRPr lang="en-US" sz="3600" b="1" spc="142" dirty="0">
              <a:solidFill>
                <a:srgbClr val="000000"/>
              </a:solidFill>
              <a:latin typeface="+mj-lt"/>
            </a:endParaRPr>
          </a:p>
        </p:txBody>
      </p:sp>
      <p:sp>
        <p:nvSpPr>
          <p:cNvPr id="20" name="TextBox 20"/>
          <p:cNvSpPr txBox="1"/>
          <p:nvPr/>
        </p:nvSpPr>
        <p:spPr>
          <a:xfrm>
            <a:off x="2662288" y="6725841"/>
            <a:ext cx="14635112" cy="1846659"/>
          </a:xfrm>
          <a:prstGeom prst="rect">
            <a:avLst/>
          </a:prstGeom>
        </p:spPr>
        <p:txBody>
          <a:bodyPr wrap="square" lIns="0" tIns="0" rIns="0" bIns="0" rtlCol="0" anchor="t">
            <a:spAutoFit/>
          </a:bodyPr>
          <a:lstStyle/>
          <a:p>
            <a:pPr>
              <a:lnSpc>
                <a:spcPts val="4760"/>
              </a:lnSpc>
            </a:pPr>
            <a:r>
              <a:rPr lang="en-US" sz="3600" b="1" spc="142" dirty="0" smtClean="0">
                <a:solidFill>
                  <a:srgbClr val="000000"/>
                </a:solidFill>
              </a:rPr>
              <a:t>O4</a:t>
            </a:r>
            <a:r>
              <a:rPr lang="el-GR" sz="3600" b="1" spc="142" dirty="0">
                <a:solidFill>
                  <a:srgbClr val="000000"/>
                </a:solidFill>
              </a:rPr>
              <a:t>:</a:t>
            </a:r>
            <a:r>
              <a:rPr lang="el-GR" sz="3600" b="1" spc="142" dirty="0" smtClean="0">
                <a:solidFill>
                  <a:srgbClr val="000000"/>
                </a:solidFill>
              </a:rPr>
              <a:t> </a:t>
            </a:r>
            <a:r>
              <a:rPr lang="el-GR" sz="3600" b="1" spc="151" dirty="0">
                <a:solidFill>
                  <a:srgbClr val="000000"/>
                </a:solidFill>
              </a:rPr>
              <a:t>ΑΝΑΓΝΩΡΙΣΗ ΑΝΑΓΚΩΝ ΑΠΟ ΤΟΝ ΚΛΑΔΟ ΚΑΙ ΠΡΟΩΘΗΣΗ ΤΗΣ ΕΝΣΩΜΑΤΩΣΗΣ ΤΩΝ  ΠΡΟΑΠΑΙΤΟΥΜΕΝΩΝ  ΔΕΞΙΟΤΗΤΩΝ ΣΤΑ ΤΟΜΕΑΚΑ ΜΗΤΡΩΑ ΔΕΞΙΟΤΗΤΩΝ ΚΑΙ ΕΠΑΓΓΕΛΜΑΤΩΝ</a:t>
            </a:r>
            <a:endParaRPr lang="en-US" sz="3600" b="1" spc="151" dirty="0">
              <a:solidFill>
                <a:srgbClr val="000000"/>
              </a:solidFill>
            </a:endParaRPr>
          </a:p>
        </p:txBody>
      </p:sp>
      <p:sp>
        <p:nvSpPr>
          <p:cNvPr id="21" name="TextBox 21"/>
          <p:cNvSpPr txBox="1"/>
          <p:nvPr/>
        </p:nvSpPr>
        <p:spPr>
          <a:xfrm>
            <a:off x="2662288" y="5340499"/>
            <a:ext cx="15105459" cy="641201"/>
          </a:xfrm>
          <a:prstGeom prst="rect">
            <a:avLst/>
          </a:prstGeom>
        </p:spPr>
        <p:txBody>
          <a:bodyPr lIns="0" tIns="0" rIns="0" bIns="0" rtlCol="0" anchor="t">
            <a:spAutoFit/>
          </a:bodyPr>
          <a:lstStyle/>
          <a:p>
            <a:pPr>
              <a:lnSpc>
                <a:spcPts val="5040"/>
              </a:lnSpc>
            </a:pPr>
            <a:r>
              <a:rPr lang="en-US" sz="3600" b="1" spc="151" dirty="0">
                <a:solidFill>
                  <a:srgbClr val="000000"/>
                </a:solidFill>
                <a:latin typeface="+mj-lt"/>
              </a:rPr>
              <a:t>O3: </a:t>
            </a:r>
            <a:r>
              <a:rPr lang="el-GR" sz="3600" b="1" spc="151" dirty="0" smtClean="0">
                <a:solidFill>
                  <a:srgbClr val="000000"/>
                </a:solidFill>
                <a:latin typeface="+mj-lt"/>
              </a:rPr>
              <a:t>ΜΑΖΙΚΟ ΑΝΟΙΚΤΟ ΔΙΑΔΙΚΤΥΑΚΟ ΜΑΘΗΜΑ</a:t>
            </a:r>
            <a:endParaRPr lang="en-US" sz="3600" b="1" spc="151" dirty="0">
              <a:solidFill>
                <a:srgbClr val="000000"/>
              </a:solidFill>
              <a:latin typeface="+mj-lt"/>
            </a:endParaRPr>
          </a:p>
        </p:txBody>
      </p:sp>
      <p:sp>
        <p:nvSpPr>
          <p:cNvPr id="22" name="TextBox 22"/>
          <p:cNvSpPr txBox="1"/>
          <p:nvPr/>
        </p:nvSpPr>
        <p:spPr>
          <a:xfrm>
            <a:off x="740196" y="249695"/>
            <a:ext cx="13433004" cy="994952"/>
          </a:xfrm>
          <a:prstGeom prst="rect">
            <a:avLst/>
          </a:prstGeom>
        </p:spPr>
        <p:txBody>
          <a:bodyPr wrap="square" lIns="0" tIns="0" rIns="0" bIns="0" rtlCol="0" anchor="t">
            <a:spAutoFit/>
          </a:bodyPr>
          <a:lstStyle/>
          <a:p>
            <a:pPr algn="ctr">
              <a:lnSpc>
                <a:spcPts val="8400"/>
              </a:lnSpc>
              <a:spcBef>
                <a:spcPct val="0"/>
              </a:spcBef>
            </a:pPr>
            <a:r>
              <a:rPr lang="el-GR" sz="6000" b="1" spc="252" dirty="0" smtClean="0">
                <a:solidFill>
                  <a:srgbClr val="20345E"/>
                </a:solidFill>
                <a:latin typeface="Montserrat Semi-Bold Bold"/>
              </a:rPr>
              <a:t>ΚΥΡΙΑ ΑΠΟΤΕΛΕΣΜΑΤΑ ΤΟΥ ΕΡΓΟΥ</a:t>
            </a:r>
            <a:endParaRPr lang="en-US" sz="6000" b="1" spc="252" dirty="0">
              <a:solidFill>
                <a:srgbClr val="20345E"/>
              </a:solidFill>
              <a:latin typeface="Montserrat Semi-Bold Bold"/>
            </a:endParaRPr>
          </a:p>
        </p:txBody>
      </p:sp>
      <p:sp>
        <p:nvSpPr>
          <p:cNvPr id="23" name="TextBox 23"/>
          <p:cNvSpPr txBox="1"/>
          <p:nvPr/>
        </p:nvSpPr>
        <p:spPr>
          <a:xfrm>
            <a:off x="2662288" y="3861098"/>
            <a:ext cx="14863712" cy="641201"/>
          </a:xfrm>
          <a:prstGeom prst="rect">
            <a:avLst/>
          </a:prstGeom>
        </p:spPr>
        <p:txBody>
          <a:bodyPr wrap="square" lIns="0" tIns="0" rIns="0" bIns="0" rtlCol="0" anchor="t">
            <a:spAutoFit/>
          </a:bodyPr>
          <a:lstStyle/>
          <a:p>
            <a:pPr>
              <a:lnSpc>
                <a:spcPts val="5040"/>
              </a:lnSpc>
            </a:pPr>
            <a:r>
              <a:rPr lang="en-US" sz="3600" b="1" spc="151" dirty="0" smtClean="0">
                <a:solidFill>
                  <a:srgbClr val="000000"/>
                </a:solidFill>
                <a:latin typeface="+mj-lt"/>
              </a:rPr>
              <a:t>O2: </a:t>
            </a:r>
            <a:r>
              <a:rPr lang="el-GR" sz="3600" b="1" spc="151" dirty="0">
                <a:solidFill>
                  <a:srgbClr val="000000"/>
                </a:solidFill>
                <a:latin typeface="+mj-lt"/>
              </a:rPr>
              <a:t>ΠΡΟΓΡΑΜΜΑΤΟΣ </a:t>
            </a:r>
            <a:r>
              <a:rPr lang="el-GR" sz="3600" b="1" spc="151" dirty="0" smtClean="0">
                <a:solidFill>
                  <a:srgbClr val="000000"/>
                </a:solidFill>
                <a:latin typeface="+mj-lt"/>
              </a:rPr>
              <a:t>ΣΠΟΥΔΩΝ ΚΑΙ ΑΝΟΙΚΤΟΙ ΕΚΠΑΙΔΕΥΤΙΚΟΙ ΠΟΡΟΙ</a:t>
            </a:r>
            <a:endParaRPr lang="en-US" sz="3600" b="1" spc="151" dirty="0">
              <a:solidFill>
                <a:srgbClr val="000000"/>
              </a:solidFill>
              <a:latin typeface="+mj-lt"/>
            </a:endParaRPr>
          </a:p>
        </p:txBody>
      </p:sp>
      <p:sp>
        <p:nvSpPr>
          <p:cNvPr id="24" name="TextBox 24"/>
          <p:cNvSpPr txBox="1"/>
          <p:nvPr/>
        </p:nvSpPr>
        <p:spPr>
          <a:xfrm>
            <a:off x="2662289" y="2080242"/>
            <a:ext cx="10901312" cy="1282402"/>
          </a:xfrm>
          <a:prstGeom prst="rect">
            <a:avLst/>
          </a:prstGeom>
        </p:spPr>
        <p:txBody>
          <a:bodyPr wrap="square" lIns="0" tIns="0" rIns="0" bIns="0" rtlCol="0" anchor="t">
            <a:spAutoFit/>
          </a:bodyPr>
          <a:lstStyle/>
          <a:p>
            <a:pPr>
              <a:lnSpc>
                <a:spcPts val="5040"/>
              </a:lnSpc>
            </a:pPr>
            <a:r>
              <a:rPr lang="en-US" sz="3600" b="1" spc="151" dirty="0" smtClean="0">
                <a:solidFill>
                  <a:srgbClr val="000000"/>
                </a:solidFill>
              </a:rPr>
              <a:t>O1</a:t>
            </a:r>
            <a:r>
              <a:rPr lang="en-US" sz="3600" spc="151" dirty="0" smtClean="0">
                <a:solidFill>
                  <a:srgbClr val="000000"/>
                </a:solidFill>
              </a:rPr>
              <a:t>: </a:t>
            </a:r>
            <a:r>
              <a:rPr lang="el-GR" sz="3600" b="1" spc="151" dirty="0">
                <a:solidFill>
                  <a:srgbClr val="000000"/>
                </a:solidFill>
              </a:rPr>
              <a:t>ΜΑΘΗΣΙΑΚΑ ΑΠΟΤΕΛΕΣΜΑΤΑ ΣΤΟ ΠΕΔΙΟ ΤΗΣ ΜΗΧΑΝΙΚΗΣ ΜΑΘΗΣΗΣ</a:t>
            </a:r>
            <a:endParaRPr lang="en-US" sz="3600" b="1" spc="151"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762999" cy="10287000"/>
            <a:chOff x="0" y="0"/>
            <a:chExt cx="2774764" cy="3479800"/>
          </a:xfrm>
        </p:grpSpPr>
        <p:sp>
          <p:nvSpPr>
            <p:cNvPr id="3" name="Freeform 3"/>
            <p:cNvSpPr/>
            <p:nvPr/>
          </p:nvSpPr>
          <p:spPr>
            <a:xfrm>
              <a:off x="0" y="0"/>
              <a:ext cx="2774764" cy="3479800"/>
            </a:xfrm>
            <a:custGeom>
              <a:avLst/>
              <a:gdLst/>
              <a:ahLst/>
              <a:cxnLst/>
              <a:rect l="l" t="t" r="r" b="b"/>
              <a:pathLst>
                <a:path w="2774764" h="3479800">
                  <a:moveTo>
                    <a:pt x="0" y="0"/>
                  </a:moveTo>
                  <a:lnTo>
                    <a:pt x="2774764" y="0"/>
                  </a:lnTo>
                  <a:lnTo>
                    <a:pt x="2774764" y="3479800"/>
                  </a:lnTo>
                  <a:lnTo>
                    <a:pt x="0" y="3479800"/>
                  </a:lnTo>
                  <a:close/>
                </a:path>
              </a:pathLst>
            </a:custGeom>
            <a:solidFill>
              <a:srgbClr val="FFFFFF"/>
            </a:solidFill>
          </p:spPr>
        </p:sp>
      </p:grpSp>
      <p:grpSp>
        <p:nvGrpSpPr>
          <p:cNvPr id="8" name="Group 8"/>
          <p:cNvGrpSpPr/>
          <p:nvPr/>
        </p:nvGrpSpPr>
        <p:grpSpPr>
          <a:xfrm>
            <a:off x="8358635" y="2628900"/>
            <a:ext cx="826482" cy="762000"/>
            <a:chOff x="0" y="0"/>
            <a:chExt cx="1345985" cy="1344302"/>
          </a:xfrm>
        </p:grpSpPr>
        <p:pic>
          <p:nvPicPr>
            <p:cNvPr id="9" name="Picture 9"/>
            <p:cNvPicPr>
              <a:picLocks noChangeAspect="1"/>
            </p:cNvPicPr>
            <p:nvPr/>
          </p:nvPicPr>
          <p:blipFill>
            <a:blip r:embed="rId3"/>
            <a:srcRect/>
            <a:stretch>
              <a:fillRect/>
            </a:stretch>
          </p:blipFill>
          <p:spPr>
            <a:xfrm>
              <a:off x="0" y="0"/>
              <a:ext cx="1345985" cy="1344302"/>
            </a:xfrm>
            <a:prstGeom prst="rect">
              <a:avLst/>
            </a:prstGeom>
          </p:spPr>
        </p:pic>
        <p:grpSp>
          <p:nvGrpSpPr>
            <p:cNvPr id="10" name="Group 10"/>
            <p:cNvGrpSpPr/>
            <p:nvPr/>
          </p:nvGrpSpPr>
          <p:grpSpPr>
            <a:xfrm>
              <a:off x="227927" y="227086"/>
              <a:ext cx="890131" cy="89013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8D6F6"/>
              </a:solidFill>
            </p:spPr>
          </p:sp>
        </p:grpSp>
      </p:grpSp>
      <p:sp>
        <p:nvSpPr>
          <p:cNvPr id="12" name="TextBox 12"/>
          <p:cNvSpPr txBox="1"/>
          <p:nvPr/>
        </p:nvSpPr>
        <p:spPr>
          <a:xfrm>
            <a:off x="5270138" y="310151"/>
            <a:ext cx="13017862" cy="1354217"/>
          </a:xfrm>
          <a:prstGeom prst="rect">
            <a:avLst/>
          </a:prstGeom>
        </p:spPr>
        <p:txBody>
          <a:bodyPr wrap="square" lIns="0" tIns="0" rIns="0" bIns="0" rtlCol="0" anchor="t">
            <a:spAutoFit/>
          </a:bodyPr>
          <a:lstStyle/>
          <a:p>
            <a:r>
              <a:rPr lang="el-GR" sz="4400" b="1" cap="all" dirty="0"/>
              <a:t>ΜΑΘΗΣΙΑΚΑ ΑΠΟΤΕΛΕΣΜΑΤΑ ΣΤΟ ΠΕΔΙΟ ΤΗΣ ΜΗΧΑΝΙΚΗΣ ΜΑΘΗΣΗΣ (ΜL) ΓΙΑ ΕΠΑΓΓΕΛΜΑΤΙΚΕΣ ΤΠΕ</a:t>
            </a:r>
          </a:p>
        </p:txBody>
      </p:sp>
      <p:pic>
        <p:nvPicPr>
          <p:cNvPr id="13" name="Picture 13"/>
          <p:cNvPicPr>
            <a:picLocks noChangeAspect="1"/>
          </p:cNvPicPr>
          <p:nvPr/>
        </p:nvPicPr>
        <p:blipFill>
          <a:blip r:embed="rId4"/>
          <a:srcRect/>
          <a:stretch>
            <a:fillRect/>
          </a:stretch>
        </p:blipFill>
        <p:spPr>
          <a:xfrm>
            <a:off x="2414206" y="2571454"/>
            <a:ext cx="4616227" cy="6492341"/>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36544" y="1638300"/>
            <a:ext cx="7851504" cy="7894565"/>
          </a:xfrm>
          <a:prstGeom prst="rect">
            <a:avLst/>
          </a:prstGeom>
        </p:spPr>
      </p:pic>
      <p:sp>
        <p:nvSpPr>
          <p:cNvPr id="18" name="TextBox 18"/>
          <p:cNvSpPr txBox="1"/>
          <p:nvPr/>
        </p:nvSpPr>
        <p:spPr>
          <a:xfrm>
            <a:off x="9552843" y="2621280"/>
            <a:ext cx="7808419" cy="7150484"/>
          </a:xfrm>
          <a:prstGeom prst="rect">
            <a:avLst/>
          </a:prstGeom>
        </p:spPr>
        <p:txBody>
          <a:bodyPr wrap="square" lIns="0" tIns="0" rIns="0" bIns="0" rtlCol="0" anchor="t">
            <a:spAutoFit/>
          </a:bodyPr>
          <a:lstStyle/>
          <a:p>
            <a:pPr>
              <a:lnSpc>
                <a:spcPts val="3500"/>
              </a:lnSpc>
            </a:pPr>
            <a:r>
              <a:rPr lang="el-GR" sz="2400" spc="105" dirty="0">
                <a:solidFill>
                  <a:srgbClr val="000000"/>
                </a:solidFill>
              </a:rPr>
              <a:t>Η συγκεκριμένη μελέτη αναλύει τα δεδομένα που συλλέχθηκαν κατά την ανάλυσης της αγοράς εργασίας με στόχο την καταγραφή των απαιτήσεων σε δεξιότητες Μηχανικής Μάθησης και καθορίζει μαθησιακά αποτελέσματα τα οποία θα αποτελέσουν τον σκελετό του προγράμματος σπουδών που αναπτύσσει το έργο</a:t>
            </a:r>
            <a:r>
              <a:rPr lang="el-GR" sz="2400" spc="105" dirty="0" smtClean="0">
                <a:solidFill>
                  <a:srgbClr val="000000"/>
                </a:solidFill>
              </a:rPr>
              <a:t>.</a:t>
            </a:r>
          </a:p>
          <a:p>
            <a:pPr>
              <a:lnSpc>
                <a:spcPts val="3500"/>
              </a:lnSpc>
            </a:pPr>
            <a:endParaRPr lang="en-GB" sz="2400" spc="105" dirty="0" smtClean="0">
              <a:solidFill>
                <a:srgbClr val="000000"/>
              </a:solidFill>
            </a:endParaRPr>
          </a:p>
          <a:p>
            <a:pPr>
              <a:lnSpc>
                <a:spcPts val="3500"/>
              </a:lnSpc>
            </a:pPr>
            <a:r>
              <a:rPr lang="el-GR" sz="2400" spc="105" dirty="0">
                <a:solidFill>
                  <a:srgbClr val="000000"/>
                </a:solidFill>
              </a:rPr>
              <a:t>Τα μαθησιακά αποτελέσματα είναι οι γνώσεις, ικανότητες και δεξιότητες που οι εκπαιδευόμενοι θα πρέπει να γνωρίζουν, κατανοούν, κατέχουν και εφαρμόζουν μετά από την επιτυχή ολοκλήρωση του προγράμματος σπουδών του έργου MACHINA. Τα μαθησιακά αποτελέσματα του έργου ανταποκρίνονται στις σύγχρονες ανάγκες σε τεχνικές και μη τεχνικές γνώσεις και δεξιότητες Μηχανικής Μάθησης που πρέπει να κατέχουν οι επαγγελματίες ΤΠΕ.</a:t>
            </a:r>
            <a:endParaRPr lang="en-US" sz="2400" spc="105" dirty="0">
              <a:solidFill>
                <a:srgbClr val="000000"/>
              </a:solidFill>
            </a:endParaRPr>
          </a:p>
        </p:txBody>
      </p:sp>
      <p:grpSp>
        <p:nvGrpSpPr>
          <p:cNvPr id="20" name="Group 8"/>
          <p:cNvGrpSpPr/>
          <p:nvPr/>
        </p:nvGrpSpPr>
        <p:grpSpPr>
          <a:xfrm>
            <a:off x="8358635" y="7429500"/>
            <a:ext cx="826482" cy="762000"/>
            <a:chOff x="0" y="0"/>
            <a:chExt cx="1345985" cy="1344302"/>
          </a:xfrm>
        </p:grpSpPr>
        <p:pic>
          <p:nvPicPr>
            <p:cNvPr id="21" name="Picture 9"/>
            <p:cNvPicPr>
              <a:picLocks noChangeAspect="1"/>
            </p:cNvPicPr>
            <p:nvPr/>
          </p:nvPicPr>
          <p:blipFill>
            <a:blip r:embed="rId3"/>
            <a:srcRect/>
            <a:stretch>
              <a:fillRect/>
            </a:stretch>
          </p:blipFill>
          <p:spPr>
            <a:xfrm>
              <a:off x="0" y="0"/>
              <a:ext cx="1345985" cy="1344302"/>
            </a:xfrm>
            <a:prstGeom prst="rect">
              <a:avLst/>
            </a:prstGeom>
          </p:spPr>
        </p:pic>
        <p:grpSp>
          <p:nvGrpSpPr>
            <p:cNvPr id="22" name="Group 10"/>
            <p:cNvGrpSpPr/>
            <p:nvPr/>
          </p:nvGrpSpPr>
          <p:grpSpPr>
            <a:xfrm>
              <a:off x="227927" y="227086"/>
              <a:ext cx="890131" cy="890131"/>
              <a:chOff x="0" y="0"/>
              <a:chExt cx="6350000" cy="6350000"/>
            </a:xfrm>
          </p:grpSpPr>
          <p:sp>
            <p:nvSpPr>
              <p:cNvPr id="23"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8D6F6"/>
              </a:solidFill>
            </p:spPr>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6357" y="-673120"/>
            <a:ext cx="13003244" cy="8874714"/>
          </a:xfrm>
          <a:prstGeom prst="rect">
            <a:avLst/>
          </a:prstGeom>
        </p:spPr>
      </p:pic>
      <p:pic>
        <p:nvPicPr>
          <p:cNvPr id="5" name="Picture 5"/>
          <p:cNvPicPr>
            <a:picLocks noChangeAspect="1"/>
          </p:cNvPicPr>
          <p:nvPr/>
        </p:nvPicPr>
        <p:blipFill>
          <a:blip r:embed="rId4"/>
          <a:srcRect/>
          <a:stretch>
            <a:fillRect/>
          </a:stretch>
        </p:blipFill>
        <p:spPr>
          <a:xfrm>
            <a:off x="11047700" y="5096773"/>
            <a:ext cx="6544747" cy="388772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59443" b="41568"/>
          <a:stretch>
            <a:fillRect/>
          </a:stretch>
        </p:blipFill>
        <p:spPr>
          <a:xfrm>
            <a:off x="10768175" y="4767027"/>
            <a:ext cx="2966782" cy="1942903"/>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74242" t="36440"/>
          <a:stretch>
            <a:fillRect/>
          </a:stretch>
        </p:blipFill>
        <p:spPr>
          <a:xfrm>
            <a:off x="15946282" y="7144889"/>
            <a:ext cx="1884213" cy="2113411"/>
          </a:xfrm>
          <a:prstGeom prst="rect">
            <a:avLst/>
          </a:prstGeom>
        </p:spPr>
      </p:pic>
      <p:pic>
        <p:nvPicPr>
          <p:cNvPr id="8" name="Picture 8"/>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14083"/>
          <a:stretch/>
        </p:blipFill>
        <p:spPr>
          <a:xfrm rot="-9396287">
            <a:off x="10610659" y="-4629299"/>
            <a:ext cx="9660898" cy="780091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96357" y="1943100"/>
            <a:ext cx="7315200" cy="1542842"/>
          </a:xfrm>
          <a:prstGeom prst="rect">
            <a:avLst/>
          </a:prstGeom>
        </p:spPr>
      </p:pic>
      <p:grpSp>
        <p:nvGrpSpPr>
          <p:cNvPr id="10" name="Group 10"/>
          <p:cNvGrpSpPr/>
          <p:nvPr/>
        </p:nvGrpSpPr>
        <p:grpSpPr>
          <a:xfrm>
            <a:off x="0" y="9811493"/>
            <a:ext cx="18288000" cy="475507"/>
            <a:chOff x="0" y="0"/>
            <a:chExt cx="6186311" cy="160850"/>
          </a:xfrm>
        </p:grpSpPr>
        <p:sp>
          <p:nvSpPr>
            <p:cNvPr id="11" name="Freeform 11"/>
            <p:cNvSpPr/>
            <p:nvPr/>
          </p:nvSpPr>
          <p:spPr>
            <a:xfrm>
              <a:off x="0" y="0"/>
              <a:ext cx="6186311" cy="160850"/>
            </a:xfrm>
            <a:custGeom>
              <a:avLst/>
              <a:gdLst/>
              <a:ahLst/>
              <a:cxnLst/>
              <a:rect l="l" t="t" r="r" b="b"/>
              <a:pathLst>
                <a:path w="6186311" h="160850">
                  <a:moveTo>
                    <a:pt x="0" y="0"/>
                  </a:moveTo>
                  <a:lnTo>
                    <a:pt x="6186311" y="0"/>
                  </a:lnTo>
                  <a:lnTo>
                    <a:pt x="6186311" y="160850"/>
                  </a:lnTo>
                  <a:lnTo>
                    <a:pt x="0" y="160850"/>
                  </a:lnTo>
                  <a:close/>
                </a:path>
              </a:pathLst>
            </a:custGeom>
            <a:solidFill>
              <a:srgbClr val="FFFFFF"/>
            </a:solidFill>
          </p:spPr>
        </p:sp>
      </p:grpSp>
      <p:sp>
        <p:nvSpPr>
          <p:cNvPr id="13" name="TextBox 13"/>
          <p:cNvSpPr txBox="1"/>
          <p:nvPr/>
        </p:nvSpPr>
        <p:spPr>
          <a:xfrm>
            <a:off x="533400" y="3975969"/>
            <a:ext cx="9517565" cy="4847481"/>
          </a:xfrm>
          <a:prstGeom prst="rect">
            <a:avLst/>
          </a:prstGeom>
        </p:spPr>
        <p:txBody>
          <a:bodyPr wrap="square" lIns="0" tIns="0" rIns="0" bIns="0" rtlCol="0" anchor="t">
            <a:spAutoFit/>
          </a:bodyPr>
          <a:lstStyle/>
          <a:p>
            <a:pPr marL="777240" lvl="1" indent="-388620">
              <a:lnSpc>
                <a:spcPts val="6300"/>
              </a:lnSpc>
              <a:buFont typeface="Arial"/>
              <a:buChar char="•"/>
            </a:pPr>
            <a:r>
              <a:rPr lang="en-US" sz="3600" dirty="0" smtClean="0">
                <a:solidFill>
                  <a:srgbClr val="000000"/>
                </a:solidFill>
              </a:rPr>
              <a:t>EQF </a:t>
            </a:r>
            <a:r>
              <a:rPr lang="el-GR" sz="3600" dirty="0" smtClean="0">
                <a:solidFill>
                  <a:srgbClr val="000000"/>
                </a:solidFill>
              </a:rPr>
              <a:t>ΕΠΙΠΕΔΟ </a:t>
            </a:r>
            <a:r>
              <a:rPr lang="en-US" sz="3600" dirty="0" smtClean="0">
                <a:solidFill>
                  <a:srgbClr val="000000"/>
                </a:solidFill>
              </a:rPr>
              <a:t>5</a:t>
            </a:r>
            <a:r>
              <a:rPr lang="el-GR" sz="3600" dirty="0" smtClean="0">
                <a:solidFill>
                  <a:srgbClr val="000000"/>
                </a:solidFill>
              </a:rPr>
              <a:t> </a:t>
            </a:r>
            <a:endParaRPr lang="en-US" sz="3600" dirty="0">
              <a:solidFill>
                <a:srgbClr val="000000"/>
              </a:solidFill>
            </a:endParaRPr>
          </a:p>
          <a:p>
            <a:pPr marL="777240" lvl="1" indent="-388620">
              <a:lnSpc>
                <a:spcPts val="6300"/>
              </a:lnSpc>
              <a:buFont typeface="Arial"/>
              <a:buChar char="•"/>
            </a:pPr>
            <a:r>
              <a:rPr lang="en-US" sz="3600" dirty="0">
                <a:solidFill>
                  <a:srgbClr val="000000"/>
                </a:solidFill>
              </a:rPr>
              <a:t>6 </a:t>
            </a:r>
            <a:r>
              <a:rPr lang="el-GR" sz="3600" dirty="0" smtClean="0">
                <a:solidFill>
                  <a:srgbClr val="000000"/>
                </a:solidFill>
              </a:rPr>
              <a:t>ΜΑΘΗΣΙΑΚΕΣ ΕΝΟΤΗΤΕΣ</a:t>
            </a:r>
            <a:endParaRPr lang="en-US" sz="3600" dirty="0">
              <a:solidFill>
                <a:srgbClr val="000000"/>
              </a:solidFill>
            </a:endParaRPr>
          </a:p>
          <a:p>
            <a:pPr marL="777240" lvl="1" indent="-388620">
              <a:lnSpc>
                <a:spcPts val="6300"/>
              </a:lnSpc>
              <a:buFont typeface="Arial"/>
              <a:buChar char="•"/>
            </a:pPr>
            <a:r>
              <a:rPr lang="en-US" sz="3600" dirty="0">
                <a:solidFill>
                  <a:srgbClr val="000000"/>
                </a:solidFill>
              </a:rPr>
              <a:t>27 </a:t>
            </a:r>
            <a:r>
              <a:rPr lang="el-GR" sz="3600" dirty="0" smtClean="0">
                <a:solidFill>
                  <a:srgbClr val="000000"/>
                </a:solidFill>
              </a:rPr>
              <a:t>ΜΑΘΗΜΑΤΑ</a:t>
            </a:r>
            <a:endParaRPr lang="en-US" sz="3600" dirty="0">
              <a:solidFill>
                <a:srgbClr val="000000"/>
              </a:solidFill>
            </a:endParaRPr>
          </a:p>
          <a:p>
            <a:pPr marL="777240" lvl="1" indent="-388620">
              <a:lnSpc>
                <a:spcPts val="6300"/>
              </a:lnSpc>
              <a:buFont typeface="Arial"/>
              <a:buChar char="•"/>
            </a:pPr>
            <a:r>
              <a:rPr lang="en-US" sz="3600" dirty="0">
                <a:solidFill>
                  <a:srgbClr val="000000"/>
                </a:solidFill>
              </a:rPr>
              <a:t>509 </a:t>
            </a:r>
            <a:r>
              <a:rPr lang="el-GR" sz="3600" dirty="0">
                <a:solidFill>
                  <a:srgbClr val="000000"/>
                </a:solidFill>
              </a:rPr>
              <a:t>Ω</a:t>
            </a:r>
            <a:r>
              <a:rPr lang="el-GR" sz="3600" dirty="0" smtClean="0">
                <a:solidFill>
                  <a:srgbClr val="000000"/>
                </a:solidFill>
              </a:rPr>
              <a:t>ΡΕΣ ΔΙΑΡΚΕΙΑ</a:t>
            </a:r>
            <a:endParaRPr lang="en-US" sz="3600" dirty="0">
              <a:solidFill>
                <a:srgbClr val="000000"/>
              </a:solidFill>
            </a:endParaRPr>
          </a:p>
          <a:p>
            <a:pPr marL="777240" lvl="1" indent="-388620">
              <a:lnSpc>
                <a:spcPts val="6300"/>
              </a:lnSpc>
              <a:buFont typeface="Arial"/>
              <a:buChar char="•"/>
            </a:pPr>
            <a:r>
              <a:rPr lang="el-GR" sz="3600" dirty="0" smtClean="0">
                <a:solidFill>
                  <a:srgbClr val="000000"/>
                </a:solidFill>
              </a:rPr>
              <a:t>ΥΛΙΚΑ ΣΕ 6 ΓΛΩΣΣΕΣ: ΑΓΓΛΙΚΑ, ΓΑΛΛΙΚΑ, ΓΕΡΜΑΝΙΚΑ, ΙΤΑΛΙΚΑ, ΕΛΛΗΝΙΚΑ, ΡΟΥΜΑΝΙΚΑ</a:t>
            </a:r>
            <a:endParaRPr lang="en-US" sz="3600" dirty="0">
              <a:solidFill>
                <a:srgbClr val="000000"/>
              </a:solidFill>
            </a:endParaRPr>
          </a:p>
        </p:txBody>
      </p:sp>
      <p:sp>
        <p:nvSpPr>
          <p:cNvPr id="14" name="TextBox 14"/>
          <p:cNvSpPr txBox="1"/>
          <p:nvPr/>
        </p:nvSpPr>
        <p:spPr>
          <a:xfrm>
            <a:off x="400586" y="1540586"/>
            <a:ext cx="12306301" cy="1608389"/>
          </a:xfrm>
          <a:prstGeom prst="rect">
            <a:avLst/>
          </a:prstGeom>
        </p:spPr>
        <p:txBody>
          <a:bodyPr wrap="square" lIns="0" tIns="0" rIns="0" bIns="0" rtlCol="0" anchor="t">
            <a:spAutoFit/>
          </a:bodyPr>
          <a:lstStyle/>
          <a:p>
            <a:pPr algn="ctr">
              <a:lnSpc>
                <a:spcPts val="6500"/>
              </a:lnSpc>
              <a:spcBef>
                <a:spcPct val="0"/>
              </a:spcBef>
            </a:pPr>
            <a:r>
              <a:rPr lang="el-GR" sz="4800" b="1" spc="252" dirty="0">
                <a:solidFill>
                  <a:srgbClr val="273755"/>
                </a:solidFill>
                <a:latin typeface="Montserrat Semi-Bold Bold"/>
              </a:rPr>
              <a:t>ΧΑΡΑΚΤΗΡΙΣΤΙΚΑ ΤΟΥ ΠΡΟΓΡΑΜΜΑΤΟΣ ΣΠΟΥΔΩΝ MACHINA</a:t>
            </a:r>
            <a:endParaRPr lang="en-US" sz="4800" b="1" spc="252" dirty="0">
              <a:solidFill>
                <a:srgbClr val="273755"/>
              </a:solidFill>
              <a:latin typeface="Montserrat Semi-Bold Bold"/>
            </a:endParaRPr>
          </a:p>
        </p:txBody>
      </p:sp>
    </p:spTree>
    <p:extLst>
      <p:ext uri="{BB962C8B-B14F-4D97-AF65-F5344CB8AC3E}">
        <p14:creationId xmlns:p14="http://schemas.microsoft.com/office/powerpoint/2010/main" val="140278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8454"/>
          <a:stretch>
            <a:fillRect/>
          </a:stretch>
        </p:blipFill>
        <p:spPr>
          <a:xfrm flipH="1">
            <a:off x="16535400" y="3009431"/>
            <a:ext cx="1452517" cy="2416365"/>
          </a:xfrm>
          <a:prstGeom prst="rect">
            <a:avLst/>
          </a:prstGeom>
        </p:spPr>
      </p:pic>
      <p:grpSp>
        <p:nvGrpSpPr>
          <p:cNvPr id="5" name="Group 5"/>
          <p:cNvGrpSpPr/>
          <p:nvPr/>
        </p:nvGrpSpPr>
        <p:grpSpPr>
          <a:xfrm>
            <a:off x="0" y="15375"/>
            <a:ext cx="18288000" cy="2777834"/>
            <a:chOff x="0" y="0"/>
            <a:chExt cx="6186311" cy="939662"/>
          </a:xfrm>
        </p:grpSpPr>
        <p:sp>
          <p:nvSpPr>
            <p:cNvPr id="6" name="Freeform 6"/>
            <p:cNvSpPr/>
            <p:nvPr/>
          </p:nvSpPr>
          <p:spPr>
            <a:xfrm>
              <a:off x="0" y="0"/>
              <a:ext cx="6186311" cy="939662"/>
            </a:xfrm>
            <a:custGeom>
              <a:avLst/>
              <a:gdLst/>
              <a:ahLst/>
              <a:cxnLst/>
              <a:rect l="l" t="t" r="r" b="b"/>
              <a:pathLst>
                <a:path w="6186311" h="939662">
                  <a:moveTo>
                    <a:pt x="0" y="0"/>
                  </a:moveTo>
                  <a:lnTo>
                    <a:pt x="6186311" y="0"/>
                  </a:lnTo>
                  <a:lnTo>
                    <a:pt x="6186311" y="939662"/>
                  </a:lnTo>
                  <a:lnTo>
                    <a:pt x="0" y="939662"/>
                  </a:lnTo>
                  <a:close/>
                </a:path>
              </a:pathLst>
            </a:custGeom>
            <a:solidFill>
              <a:srgbClr val="20345E"/>
            </a:solidFill>
          </p:spPr>
        </p:sp>
      </p:grpSp>
      <p:sp>
        <p:nvSpPr>
          <p:cNvPr id="8" name="TextBox 8"/>
          <p:cNvSpPr txBox="1"/>
          <p:nvPr/>
        </p:nvSpPr>
        <p:spPr>
          <a:xfrm>
            <a:off x="0" y="1161110"/>
            <a:ext cx="13711404" cy="1077218"/>
          </a:xfrm>
          <a:prstGeom prst="rect">
            <a:avLst/>
          </a:prstGeom>
        </p:spPr>
        <p:txBody>
          <a:bodyPr wrap="square" lIns="0" tIns="0" rIns="0" bIns="0" rtlCol="0" anchor="t">
            <a:spAutoFit/>
          </a:bodyPr>
          <a:lstStyle/>
          <a:p>
            <a:pPr algn="ctr">
              <a:lnSpc>
                <a:spcPts val="8400"/>
              </a:lnSpc>
              <a:spcBef>
                <a:spcPct val="0"/>
              </a:spcBef>
            </a:pPr>
            <a:r>
              <a:rPr lang="el-GR" sz="6000" spc="252" dirty="0" smtClean="0">
                <a:solidFill>
                  <a:srgbClr val="FFFFFF"/>
                </a:solidFill>
                <a:latin typeface="Montserrat Semi-Bold Bold"/>
              </a:rPr>
              <a:t>ΔΟΜΗ ΠΡΟΓΡΑΜΜΑΤΟΣ ΣΠΟΥΔΩΝ</a:t>
            </a:r>
            <a:endParaRPr lang="en-US" sz="6000" spc="252" dirty="0">
              <a:solidFill>
                <a:srgbClr val="FFFFFF"/>
              </a:solidFill>
              <a:latin typeface="Montserrat Semi-Bold Bold"/>
            </a:endParaRPr>
          </a:p>
        </p:txBody>
      </p:sp>
      <p:sp>
        <p:nvSpPr>
          <p:cNvPr id="9" name="TextBox 9"/>
          <p:cNvSpPr txBox="1"/>
          <p:nvPr/>
        </p:nvSpPr>
        <p:spPr>
          <a:xfrm>
            <a:off x="1624546" y="4652526"/>
            <a:ext cx="9925546" cy="1179810"/>
          </a:xfrm>
          <a:prstGeom prst="rect">
            <a:avLst/>
          </a:prstGeom>
        </p:spPr>
        <p:txBody>
          <a:bodyPr lIns="0" tIns="0" rIns="0" bIns="0" rtlCol="0" anchor="t">
            <a:spAutoFit/>
          </a:bodyPr>
          <a:lstStyle/>
          <a:p>
            <a:pPr>
              <a:lnSpc>
                <a:spcPts val="4620"/>
              </a:lnSpc>
              <a:spcBef>
                <a:spcPct val="0"/>
              </a:spcBef>
            </a:pPr>
            <a:r>
              <a:rPr lang="el-GR" sz="3300" spc="138" dirty="0" smtClean="0">
                <a:solidFill>
                  <a:srgbClr val="000000"/>
                </a:solidFill>
              </a:rPr>
              <a:t>ΕΝΟΤΗΤΑ 2</a:t>
            </a:r>
            <a:r>
              <a:rPr lang="en-US" sz="3300" spc="138" dirty="0" smtClean="0">
                <a:solidFill>
                  <a:srgbClr val="000000"/>
                </a:solidFill>
              </a:rPr>
              <a:t>: </a:t>
            </a:r>
            <a:r>
              <a:rPr lang="el-GR" sz="3300" spc="138" dirty="0">
                <a:solidFill>
                  <a:srgbClr val="000000"/>
                </a:solidFill>
              </a:rPr>
              <a:t>Μαθηματικές </a:t>
            </a:r>
            <a:r>
              <a:rPr lang="el-GR" sz="3300" spc="138" dirty="0" smtClean="0">
                <a:solidFill>
                  <a:srgbClr val="000000"/>
                </a:solidFill>
              </a:rPr>
              <a:t>Αρχές</a:t>
            </a:r>
            <a:endParaRPr lang="el-GR" sz="3300" spc="138" dirty="0">
              <a:solidFill>
                <a:srgbClr val="000000"/>
              </a:solidFill>
            </a:endParaRPr>
          </a:p>
          <a:p>
            <a:pPr algn="ctr">
              <a:lnSpc>
                <a:spcPts val="4620"/>
              </a:lnSpc>
              <a:spcBef>
                <a:spcPct val="0"/>
              </a:spcBef>
            </a:pPr>
            <a:endParaRPr lang="en-US" sz="3300" spc="138" dirty="0">
              <a:solidFill>
                <a:srgbClr val="000000"/>
              </a:solidFill>
            </a:endParaRPr>
          </a:p>
        </p:txBody>
      </p:sp>
      <p:sp>
        <p:nvSpPr>
          <p:cNvPr id="10" name="TextBox 10"/>
          <p:cNvSpPr txBox="1"/>
          <p:nvPr/>
        </p:nvSpPr>
        <p:spPr>
          <a:xfrm>
            <a:off x="1659024" y="5593300"/>
            <a:ext cx="16552776" cy="589905"/>
          </a:xfrm>
          <a:prstGeom prst="rect">
            <a:avLst/>
          </a:prstGeom>
        </p:spPr>
        <p:txBody>
          <a:bodyPr wrap="square" lIns="0" tIns="0" rIns="0" bIns="0" rtlCol="0" anchor="t">
            <a:spAutoFit/>
          </a:bodyPr>
          <a:lstStyle/>
          <a:p>
            <a:pPr>
              <a:lnSpc>
                <a:spcPts val="4620"/>
              </a:lnSpc>
              <a:spcBef>
                <a:spcPct val="0"/>
              </a:spcBef>
            </a:pPr>
            <a:r>
              <a:rPr lang="el-GR" sz="3300" spc="138" dirty="0" smtClean="0">
                <a:solidFill>
                  <a:srgbClr val="000000"/>
                </a:solidFill>
              </a:rPr>
              <a:t>ΕΝΟΤΗΤΑ 3</a:t>
            </a:r>
            <a:r>
              <a:rPr lang="en-US" sz="3300" spc="138" dirty="0" smtClean="0">
                <a:solidFill>
                  <a:srgbClr val="000000"/>
                </a:solidFill>
              </a:rPr>
              <a:t>: </a:t>
            </a:r>
            <a:r>
              <a:rPr lang="el-GR" sz="3300" spc="138" dirty="0" smtClean="0">
                <a:solidFill>
                  <a:srgbClr val="000000"/>
                </a:solidFill>
              </a:rPr>
              <a:t>Αλγόριθμοι, Προγράμματα και Πρωτόκολλα Μηχανικής Μάθησης</a:t>
            </a:r>
            <a:endParaRPr lang="en-US" sz="3300" spc="138" dirty="0">
              <a:solidFill>
                <a:srgbClr val="000000"/>
              </a:solidFill>
            </a:endParaRPr>
          </a:p>
        </p:txBody>
      </p:sp>
      <p:sp>
        <p:nvSpPr>
          <p:cNvPr id="11" name="TextBox 11"/>
          <p:cNvSpPr txBox="1"/>
          <p:nvPr/>
        </p:nvSpPr>
        <p:spPr>
          <a:xfrm>
            <a:off x="1624546" y="6522356"/>
            <a:ext cx="9818688" cy="589905"/>
          </a:xfrm>
          <a:prstGeom prst="rect">
            <a:avLst/>
          </a:prstGeom>
        </p:spPr>
        <p:txBody>
          <a:bodyPr lIns="0" tIns="0" rIns="0" bIns="0" rtlCol="0" anchor="t">
            <a:spAutoFit/>
          </a:bodyPr>
          <a:lstStyle/>
          <a:p>
            <a:pPr>
              <a:lnSpc>
                <a:spcPts val="4620"/>
              </a:lnSpc>
              <a:spcBef>
                <a:spcPct val="0"/>
              </a:spcBef>
            </a:pPr>
            <a:r>
              <a:rPr lang="el-GR" sz="3300" spc="138" dirty="0" smtClean="0">
                <a:solidFill>
                  <a:srgbClr val="000000"/>
                </a:solidFill>
              </a:rPr>
              <a:t>ΕΝΟΤΗΤΑ 4</a:t>
            </a:r>
            <a:r>
              <a:rPr lang="en-US" sz="3300" spc="138" dirty="0" smtClean="0">
                <a:solidFill>
                  <a:srgbClr val="000000"/>
                </a:solidFill>
              </a:rPr>
              <a:t>: </a:t>
            </a:r>
            <a:r>
              <a:rPr lang="el-GR" sz="3300" spc="138" dirty="0" smtClean="0">
                <a:solidFill>
                  <a:srgbClr val="000000"/>
                </a:solidFill>
              </a:rPr>
              <a:t>Βαθιά Μάθηση</a:t>
            </a:r>
            <a:endParaRPr lang="en-US" sz="3300" spc="138" dirty="0">
              <a:solidFill>
                <a:srgbClr val="000000"/>
              </a:solidFill>
            </a:endParaRPr>
          </a:p>
        </p:txBody>
      </p:sp>
      <p:sp>
        <p:nvSpPr>
          <p:cNvPr id="12" name="TextBox 12"/>
          <p:cNvSpPr txBox="1"/>
          <p:nvPr/>
        </p:nvSpPr>
        <p:spPr>
          <a:xfrm>
            <a:off x="1624546" y="7484832"/>
            <a:ext cx="7430294" cy="589905"/>
          </a:xfrm>
          <a:prstGeom prst="rect">
            <a:avLst/>
          </a:prstGeom>
        </p:spPr>
        <p:txBody>
          <a:bodyPr lIns="0" tIns="0" rIns="0" bIns="0" rtlCol="0" anchor="t">
            <a:spAutoFit/>
          </a:bodyPr>
          <a:lstStyle/>
          <a:p>
            <a:pPr>
              <a:lnSpc>
                <a:spcPts val="4620"/>
              </a:lnSpc>
              <a:spcBef>
                <a:spcPct val="0"/>
              </a:spcBef>
            </a:pPr>
            <a:r>
              <a:rPr lang="el-GR" sz="3300" spc="138" dirty="0" smtClean="0">
                <a:solidFill>
                  <a:srgbClr val="000000"/>
                </a:solidFill>
              </a:rPr>
              <a:t>ΕΝΟΤΗΤΑ 5</a:t>
            </a:r>
            <a:r>
              <a:rPr lang="en-US" sz="3300" spc="138" dirty="0" smtClean="0">
                <a:solidFill>
                  <a:srgbClr val="000000"/>
                </a:solidFill>
              </a:rPr>
              <a:t>: </a:t>
            </a:r>
            <a:r>
              <a:rPr lang="el-GR" sz="3300" spc="138" dirty="0" smtClean="0">
                <a:solidFill>
                  <a:srgbClr val="000000"/>
                </a:solidFill>
              </a:rPr>
              <a:t>Επικοινωνία</a:t>
            </a:r>
            <a:endParaRPr lang="en-US" sz="3300" spc="138" dirty="0">
              <a:solidFill>
                <a:srgbClr val="000000"/>
              </a:solidFill>
            </a:endParaRPr>
          </a:p>
        </p:txBody>
      </p:sp>
      <p:sp>
        <p:nvSpPr>
          <p:cNvPr id="13" name="TextBox 13"/>
          <p:cNvSpPr txBox="1"/>
          <p:nvPr/>
        </p:nvSpPr>
        <p:spPr>
          <a:xfrm>
            <a:off x="1600200" y="8425936"/>
            <a:ext cx="16154400" cy="589905"/>
          </a:xfrm>
          <a:prstGeom prst="rect">
            <a:avLst/>
          </a:prstGeom>
        </p:spPr>
        <p:txBody>
          <a:bodyPr wrap="square" lIns="0" tIns="0" rIns="0" bIns="0" rtlCol="0" anchor="t">
            <a:spAutoFit/>
          </a:bodyPr>
          <a:lstStyle/>
          <a:p>
            <a:pPr algn="just">
              <a:lnSpc>
                <a:spcPts val="4620"/>
              </a:lnSpc>
              <a:spcBef>
                <a:spcPct val="0"/>
              </a:spcBef>
            </a:pPr>
            <a:r>
              <a:rPr lang="el-GR" sz="3300" spc="138" dirty="0" smtClean="0">
                <a:solidFill>
                  <a:srgbClr val="000000"/>
                </a:solidFill>
              </a:rPr>
              <a:t>ΕΝΟΤΗΤΑ 6</a:t>
            </a:r>
            <a:r>
              <a:rPr lang="en-US" sz="3300" spc="138" dirty="0" smtClean="0">
                <a:solidFill>
                  <a:srgbClr val="000000"/>
                </a:solidFill>
              </a:rPr>
              <a:t>: </a:t>
            </a:r>
            <a:r>
              <a:rPr lang="el-GR" sz="3300" spc="138" dirty="0">
                <a:solidFill>
                  <a:srgbClr val="000000"/>
                </a:solidFill>
              </a:rPr>
              <a:t>Νομοθεσία, </a:t>
            </a:r>
            <a:r>
              <a:rPr lang="el-GR" sz="3300" spc="138" dirty="0" smtClean="0">
                <a:solidFill>
                  <a:srgbClr val="000000"/>
                </a:solidFill>
              </a:rPr>
              <a:t>Δεοντολογία και Διαχείριση έργων Μηχανικής Μάθησης </a:t>
            </a:r>
            <a:endParaRPr lang="el-GR" sz="3300" spc="138" dirty="0">
              <a:solidFill>
                <a:srgbClr val="000000"/>
              </a:solidFill>
            </a:endParaRPr>
          </a:p>
        </p:txBody>
      </p:sp>
      <p:sp>
        <p:nvSpPr>
          <p:cNvPr id="14" name="TextBox 14"/>
          <p:cNvSpPr txBox="1"/>
          <p:nvPr/>
        </p:nvSpPr>
        <p:spPr>
          <a:xfrm>
            <a:off x="1624546" y="3681768"/>
            <a:ext cx="11555512" cy="1179810"/>
          </a:xfrm>
          <a:prstGeom prst="rect">
            <a:avLst/>
          </a:prstGeom>
        </p:spPr>
        <p:txBody>
          <a:bodyPr lIns="0" tIns="0" rIns="0" bIns="0" rtlCol="0" anchor="t">
            <a:spAutoFit/>
          </a:bodyPr>
          <a:lstStyle/>
          <a:p>
            <a:pPr>
              <a:lnSpc>
                <a:spcPts val="4620"/>
              </a:lnSpc>
              <a:spcBef>
                <a:spcPct val="0"/>
              </a:spcBef>
            </a:pPr>
            <a:r>
              <a:rPr lang="el-GR" sz="3300" spc="138" dirty="0" smtClean="0">
                <a:solidFill>
                  <a:srgbClr val="000000"/>
                </a:solidFill>
              </a:rPr>
              <a:t>ΕΝΟΤΗΤΑ 1</a:t>
            </a:r>
            <a:r>
              <a:rPr lang="en-US" sz="3300" spc="138" dirty="0" smtClean="0">
                <a:solidFill>
                  <a:srgbClr val="000000"/>
                </a:solidFill>
              </a:rPr>
              <a:t>: </a:t>
            </a:r>
            <a:r>
              <a:rPr lang="el-GR" sz="3300" spc="138" dirty="0">
                <a:solidFill>
                  <a:srgbClr val="000000"/>
                </a:solidFill>
              </a:rPr>
              <a:t>Βασικές έννοιες της Μηχανικής Μάθησης </a:t>
            </a:r>
          </a:p>
          <a:p>
            <a:pPr algn="ctr">
              <a:lnSpc>
                <a:spcPts val="4620"/>
              </a:lnSpc>
              <a:spcBef>
                <a:spcPct val="0"/>
              </a:spcBef>
            </a:pPr>
            <a:endParaRPr lang="en-US" sz="3300" spc="138" dirty="0">
              <a:solidFill>
                <a:srgbClr val="000000"/>
              </a:solidFill>
            </a:endParaRPr>
          </a:p>
        </p:txBody>
      </p:sp>
      <p:sp>
        <p:nvSpPr>
          <p:cNvPr id="15" name="AutoShape 15"/>
          <p:cNvSpPr/>
          <p:nvPr/>
        </p:nvSpPr>
        <p:spPr>
          <a:xfrm>
            <a:off x="-1826380" y="4000500"/>
            <a:ext cx="3050176" cy="0"/>
          </a:xfrm>
          <a:prstGeom prst="line">
            <a:avLst/>
          </a:prstGeom>
          <a:ln w="76200" cap="rnd">
            <a:solidFill>
              <a:srgbClr val="20345E"/>
            </a:solidFill>
            <a:prstDash val="solid"/>
            <a:headEnd type="oval" w="lg" len="lg"/>
            <a:tailEnd type="oval" w="lg" len="lg"/>
          </a:ln>
        </p:spPr>
      </p:sp>
      <p:sp>
        <p:nvSpPr>
          <p:cNvPr id="16" name="AutoShape 16"/>
          <p:cNvSpPr/>
          <p:nvPr/>
        </p:nvSpPr>
        <p:spPr>
          <a:xfrm>
            <a:off x="-1826380" y="6743700"/>
            <a:ext cx="3050176" cy="0"/>
          </a:xfrm>
          <a:prstGeom prst="line">
            <a:avLst/>
          </a:prstGeom>
          <a:ln w="76200" cap="rnd">
            <a:solidFill>
              <a:srgbClr val="20345E"/>
            </a:solidFill>
            <a:prstDash val="solid"/>
            <a:headEnd type="oval" w="lg" len="lg"/>
            <a:tailEnd type="oval" w="lg" len="lg"/>
          </a:ln>
        </p:spPr>
      </p:sp>
      <p:sp>
        <p:nvSpPr>
          <p:cNvPr id="17" name="AutoShape 17"/>
          <p:cNvSpPr/>
          <p:nvPr/>
        </p:nvSpPr>
        <p:spPr>
          <a:xfrm>
            <a:off x="-1826380" y="7734300"/>
            <a:ext cx="3050176" cy="0"/>
          </a:xfrm>
          <a:prstGeom prst="line">
            <a:avLst/>
          </a:prstGeom>
          <a:ln w="76200" cap="rnd">
            <a:solidFill>
              <a:srgbClr val="20345E"/>
            </a:solidFill>
            <a:prstDash val="solid"/>
            <a:headEnd type="oval" w="lg" len="lg"/>
            <a:tailEnd type="oval" w="lg" len="lg"/>
          </a:ln>
        </p:spPr>
      </p:sp>
      <p:sp>
        <p:nvSpPr>
          <p:cNvPr id="18" name="AutoShape 18"/>
          <p:cNvSpPr/>
          <p:nvPr/>
        </p:nvSpPr>
        <p:spPr>
          <a:xfrm>
            <a:off x="-1826380" y="8724900"/>
            <a:ext cx="3050176" cy="0"/>
          </a:xfrm>
          <a:prstGeom prst="line">
            <a:avLst/>
          </a:prstGeom>
          <a:ln w="76200" cap="rnd">
            <a:solidFill>
              <a:srgbClr val="20345E"/>
            </a:solidFill>
            <a:prstDash val="solid"/>
            <a:headEnd type="oval" w="lg" len="lg"/>
            <a:tailEnd type="oval" w="lg" len="lg"/>
          </a:ln>
        </p:spPr>
      </p:sp>
      <p:sp>
        <p:nvSpPr>
          <p:cNvPr id="19" name="AutoShape 19"/>
          <p:cNvSpPr/>
          <p:nvPr/>
        </p:nvSpPr>
        <p:spPr>
          <a:xfrm>
            <a:off x="-1826380" y="5829300"/>
            <a:ext cx="3050176" cy="0"/>
          </a:xfrm>
          <a:prstGeom prst="line">
            <a:avLst/>
          </a:prstGeom>
          <a:ln w="76200" cap="rnd">
            <a:solidFill>
              <a:srgbClr val="20345E"/>
            </a:solidFill>
            <a:prstDash val="solid"/>
            <a:headEnd type="oval" w="lg" len="lg"/>
            <a:tailEnd type="oval" w="lg" len="lg"/>
          </a:ln>
        </p:spPr>
      </p:sp>
      <p:sp>
        <p:nvSpPr>
          <p:cNvPr id="20" name="AutoShape 20"/>
          <p:cNvSpPr/>
          <p:nvPr/>
        </p:nvSpPr>
        <p:spPr>
          <a:xfrm>
            <a:off x="-1826380" y="4914900"/>
            <a:ext cx="3050176" cy="0"/>
          </a:xfrm>
          <a:prstGeom prst="line">
            <a:avLst/>
          </a:prstGeom>
          <a:ln w="76200" cap="rnd">
            <a:solidFill>
              <a:srgbClr val="20345E"/>
            </a:solidFill>
            <a:prstDash val="solid"/>
            <a:headEnd type="oval" w="lg" len="lg"/>
            <a:tailEnd type="oval" w="lg" len="lg"/>
          </a:ln>
        </p:spPr>
      </p:sp>
    </p:spTree>
    <p:extLst>
      <p:ext uri="{BB962C8B-B14F-4D97-AF65-F5344CB8AC3E}">
        <p14:creationId xmlns:p14="http://schemas.microsoft.com/office/powerpoint/2010/main" val="111661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505824">
            <a:off x="-1476898" y="-1107395"/>
            <a:ext cx="10154077" cy="878789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08543" y="996278"/>
            <a:ext cx="3006634" cy="260210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825405">
            <a:off x="4074654" y="7418261"/>
            <a:ext cx="9508173" cy="8228892"/>
          </a:xfrm>
          <a:prstGeom prst="rect">
            <a:avLst/>
          </a:prstGeom>
        </p:spPr>
      </p:pic>
      <p:pic>
        <p:nvPicPr>
          <p:cNvPr id="7" name="Picture 7"/>
          <p:cNvPicPr>
            <a:picLocks noChangeAspect="1"/>
          </p:cNvPicPr>
          <p:nvPr/>
        </p:nvPicPr>
        <p:blipFill>
          <a:blip r:embed="rId6"/>
          <a:srcRect/>
          <a:stretch>
            <a:fillRect/>
          </a:stretch>
        </p:blipFill>
        <p:spPr>
          <a:xfrm>
            <a:off x="1360039" y="1889008"/>
            <a:ext cx="5241354" cy="7369292"/>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74242" t="36440"/>
          <a:stretch>
            <a:fillRect/>
          </a:stretch>
        </p:blipFill>
        <p:spPr>
          <a:xfrm flipH="1">
            <a:off x="1028700" y="7508645"/>
            <a:ext cx="1884213" cy="2113411"/>
          </a:xfrm>
          <a:prstGeom prst="rect">
            <a:avLst/>
          </a:prstGeom>
        </p:spPr>
      </p:pic>
      <p:sp>
        <p:nvSpPr>
          <p:cNvPr id="10" name="TextBox 10"/>
          <p:cNvSpPr txBox="1"/>
          <p:nvPr/>
        </p:nvSpPr>
        <p:spPr>
          <a:xfrm>
            <a:off x="8864203" y="914400"/>
            <a:ext cx="8819456" cy="2072170"/>
          </a:xfrm>
          <a:prstGeom prst="rect">
            <a:avLst/>
          </a:prstGeom>
        </p:spPr>
        <p:txBody>
          <a:bodyPr lIns="0" tIns="0" rIns="0" bIns="0" rtlCol="0" anchor="t">
            <a:spAutoFit/>
          </a:bodyPr>
          <a:lstStyle/>
          <a:p>
            <a:pPr algn="ctr">
              <a:lnSpc>
                <a:spcPts val="8400"/>
              </a:lnSpc>
              <a:spcBef>
                <a:spcPct val="0"/>
              </a:spcBef>
            </a:pPr>
            <a:r>
              <a:rPr lang="el-GR" sz="6000" spc="252" dirty="0">
                <a:solidFill>
                  <a:srgbClr val="273755"/>
                </a:solidFill>
                <a:latin typeface="Montserrat Semi-Bold Bold"/>
              </a:rPr>
              <a:t>ΑΝΟΙΚΤΟΙ ΕΚΠΑΙΔΕΥΤΙΚΟΙ ΠΟΡΟΙ </a:t>
            </a:r>
            <a:endParaRPr lang="en-US" sz="6000" spc="252" dirty="0">
              <a:solidFill>
                <a:srgbClr val="273755"/>
              </a:solidFill>
              <a:latin typeface="Montserrat Semi-Bold Bold"/>
            </a:endParaRPr>
          </a:p>
        </p:txBody>
      </p:sp>
      <p:sp>
        <p:nvSpPr>
          <p:cNvPr id="11" name="TextBox 11"/>
          <p:cNvSpPr txBox="1"/>
          <p:nvPr/>
        </p:nvSpPr>
        <p:spPr>
          <a:xfrm>
            <a:off x="8864202" y="4210722"/>
            <a:ext cx="9118997" cy="4539704"/>
          </a:xfrm>
          <a:prstGeom prst="rect">
            <a:avLst/>
          </a:prstGeom>
        </p:spPr>
        <p:txBody>
          <a:bodyPr wrap="square" lIns="0" tIns="0" rIns="0" bIns="0" rtlCol="0" anchor="t">
            <a:spAutoFit/>
          </a:bodyPr>
          <a:lstStyle/>
          <a:p>
            <a:pPr>
              <a:lnSpc>
                <a:spcPts val="5904"/>
              </a:lnSpc>
            </a:pPr>
            <a:r>
              <a:rPr lang="en-US" sz="3600" spc="151" dirty="0">
                <a:solidFill>
                  <a:srgbClr val="000000"/>
                </a:solidFill>
              </a:rPr>
              <a:t>• 122 </a:t>
            </a:r>
            <a:r>
              <a:rPr lang="el-GR" sz="3600" spc="151" dirty="0" smtClean="0">
                <a:solidFill>
                  <a:srgbClr val="000000"/>
                </a:solidFill>
              </a:rPr>
              <a:t>ΣΕΛΙΔΕΣ ΜΕ ΣΗΜΕΙΩΣΕΙΣ</a:t>
            </a:r>
            <a:endParaRPr lang="en-US" sz="3600" spc="151" dirty="0">
              <a:solidFill>
                <a:srgbClr val="000000"/>
              </a:solidFill>
            </a:endParaRPr>
          </a:p>
          <a:p>
            <a:pPr>
              <a:lnSpc>
                <a:spcPts val="5904"/>
              </a:lnSpc>
            </a:pPr>
            <a:r>
              <a:rPr lang="en-US" sz="3600" spc="151" dirty="0">
                <a:solidFill>
                  <a:srgbClr val="000000"/>
                </a:solidFill>
              </a:rPr>
              <a:t>• 371 </a:t>
            </a:r>
            <a:r>
              <a:rPr lang="el-GR" sz="3600" spc="151" dirty="0" smtClean="0">
                <a:solidFill>
                  <a:srgbClr val="000000"/>
                </a:solidFill>
              </a:rPr>
              <a:t>ΔΙΑΦΑΝΕΙΕΣ ΠΑΡΟΥΣΙΑΣΕΩΝ</a:t>
            </a:r>
            <a:endParaRPr lang="en-US" sz="3600" spc="151" dirty="0">
              <a:solidFill>
                <a:srgbClr val="000000"/>
              </a:solidFill>
            </a:endParaRPr>
          </a:p>
          <a:p>
            <a:pPr>
              <a:lnSpc>
                <a:spcPts val="5904"/>
              </a:lnSpc>
            </a:pPr>
            <a:r>
              <a:rPr lang="en-US" sz="3600" spc="151" dirty="0">
                <a:solidFill>
                  <a:srgbClr val="000000"/>
                </a:solidFill>
              </a:rPr>
              <a:t>• 76 </a:t>
            </a:r>
            <a:r>
              <a:rPr lang="el-GR" sz="3600" spc="151" dirty="0" smtClean="0">
                <a:solidFill>
                  <a:srgbClr val="000000"/>
                </a:solidFill>
              </a:rPr>
              <a:t>ΕΡΩΤΗΣΕΙΣ ΚΑΙ ΑΠΑΝΤΗΣΕΙΣ</a:t>
            </a:r>
            <a:endParaRPr lang="en-US" sz="3600" spc="151" dirty="0">
              <a:solidFill>
                <a:srgbClr val="000000"/>
              </a:solidFill>
            </a:endParaRPr>
          </a:p>
          <a:p>
            <a:pPr>
              <a:lnSpc>
                <a:spcPts val="5904"/>
              </a:lnSpc>
            </a:pPr>
            <a:r>
              <a:rPr lang="en-US" sz="3600" spc="151" dirty="0">
                <a:solidFill>
                  <a:srgbClr val="000000"/>
                </a:solidFill>
              </a:rPr>
              <a:t>• 12 </a:t>
            </a:r>
            <a:r>
              <a:rPr lang="el-GR" sz="3600" spc="151" dirty="0" smtClean="0">
                <a:solidFill>
                  <a:srgbClr val="000000"/>
                </a:solidFill>
              </a:rPr>
              <a:t>ΜΕΛΕΤΕΣ ΠΕΡΙΠΤΩΣΗΣ</a:t>
            </a:r>
            <a:endParaRPr lang="en-US" sz="3600" spc="151" dirty="0">
              <a:solidFill>
                <a:srgbClr val="000000"/>
              </a:solidFill>
            </a:endParaRPr>
          </a:p>
          <a:p>
            <a:pPr>
              <a:lnSpc>
                <a:spcPts val="5904"/>
              </a:lnSpc>
            </a:pPr>
            <a:r>
              <a:rPr lang="en-US" sz="3600" spc="151" dirty="0">
                <a:solidFill>
                  <a:srgbClr val="000000"/>
                </a:solidFill>
              </a:rPr>
              <a:t>• 13 </a:t>
            </a:r>
            <a:r>
              <a:rPr lang="el-GR" sz="3600" spc="151" dirty="0" smtClean="0">
                <a:solidFill>
                  <a:srgbClr val="000000"/>
                </a:solidFill>
              </a:rPr>
              <a:t>ΠΡΑΚΤΙΚΕΣ ΑΣΚΗΣΕΙΣ</a:t>
            </a:r>
            <a:endParaRPr lang="en-US" sz="3600" spc="151" dirty="0">
              <a:solidFill>
                <a:srgbClr val="000000"/>
              </a:solidFill>
            </a:endParaRPr>
          </a:p>
          <a:p>
            <a:pPr>
              <a:lnSpc>
                <a:spcPts val="5904"/>
              </a:lnSpc>
            </a:pPr>
            <a:r>
              <a:rPr lang="en-US" sz="3600" spc="151" dirty="0">
                <a:solidFill>
                  <a:srgbClr val="000000"/>
                </a:solidFill>
              </a:rPr>
              <a:t>• 84 </a:t>
            </a:r>
            <a:r>
              <a:rPr lang="el-GR" sz="3600" spc="151" dirty="0" smtClean="0">
                <a:solidFill>
                  <a:srgbClr val="000000"/>
                </a:solidFill>
              </a:rPr>
              <a:t>ΕΡΩΤΗΣΕΙΣ ΠΟΛΛΑΠΛΗΣ ΕΠΙΛΟΓΗΣ</a:t>
            </a:r>
            <a:endParaRPr lang="en-US" sz="3600" spc="151" dirty="0">
              <a:solidFill>
                <a:srgbClr val="000000"/>
              </a:solidFill>
            </a:endParaRPr>
          </a:p>
        </p:txBody>
      </p:sp>
    </p:spTree>
    <p:extLst>
      <p:ext uri="{BB962C8B-B14F-4D97-AF65-F5344CB8AC3E}">
        <p14:creationId xmlns:p14="http://schemas.microsoft.com/office/powerpoint/2010/main" val="4097899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946</Words>
  <Application>Microsoft Office PowerPoint</Application>
  <PresentationFormat>Custom</PresentationFormat>
  <Paragraphs>107</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Montserrat Semi-Bold Bold</vt:lpstr>
      <vt:lpstr>Calibri</vt:lpstr>
      <vt:lpstr>Times New Roman</vt:lpstr>
      <vt:lpstr>Montserrat Semi-Bold</vt:lpstr>
      <vt:lpstr>Montserrat Classic Bold</vt:lpstr>
      <vt:lpstr>Arial</vt:lpstr>
      <vt:lpstr>Montserrat Classic</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Skills for ICT Professionals</dc:title>
  <cp:lastModifiedBy>Dionysios Solomos</cp:lastModifiedBy>
  <cp:revision>33</cp:revision>
  <dcterms:created xsi:type="dcterms:W3CDTF">2006-08-16T00:00:00Z</dcterms:created>
  <dcterms:modified xsi:type="dcterms:W3CDTF">2022-03-02T15:23:01Z</dcterms:modified>
  <dc:identifier>DAE2crDd-no</dc:identifier>
</cp:coreProperties>
</file>