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66" r:id="rId15"/>
    <p:sldId id="268" r:id="rId16"/>
    <p:sldId id="269" r:id="rId17"/>
    <p:sldId id="271" r:id="rId18"/>
    <p:sldId id="272" r:id="rId19"/>
  </p:sldIdLst>
  <p:sldSz cx="18288000" cy="10287000"/>
  <p:notesSz cx="6858000" cy="9144000"/>
  <p:embeddedFontLst>
    <p:embeddedFont>
      <p:font typeface="Montserrat Semi-Bold Bold" panose="020B0604020202020204" charset="0"/>
      <p:regular r:id="rId21"/>
    </p:embeddedFont>
    <p:embeddedFont>
      <p:font typeface="Aileron Heavy" panose="020B0604020202020204" charset="0"/>
      <p:regular r:id="rId22"/>
    </p:embeddedFont>
    <p:embeddedFont>
      <p:font typeface="Montserrat Classic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 Classic Bold" panose="020B0604020202020204" charset="0"/>
      <p:regular r:id="rId28"/>
    </p:embeddedFont>
    <p:embeddedFont>
      <p:font typeface="Montserrat Semi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811" autoAdjust="0"/>
  </p:normalViewPr>
  <p:slideViewPr>
    <p:cSldViewPr>
      <p:cViewPr varScale="1">
        <p:scale>
          <a:sx n="70" d="100"/>
          <a:sy n="70" d="100"/>
        </p:scale>
        <p:origin x="6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8080-81F0-42B8-A3FB-B247562D279D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18175-3625-4539-A34E-8905F2937A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5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  <a:r>
              <a:rPr lang="en-US" baseline="0" dirty="0"/>
              <a:t> the text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18175-3625-4539-A34E-8905F2937AD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31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5.sv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70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31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5.sv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33283" y="0"/>
            <a:ext cx="12354717" cy="5687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64996"/>
            <a:ext cx="7232633" cy="2157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3606" y="9002922"/>
            <a:ext cx="4484394" cy="12840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9328" y="3918001"/>
            <a:ext cx="6836253" cy="122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2"/>
              </a:lnSpc>
              <a:spcBef>
                <a:spcPct val="0"/>
              </a:spcBef>
            </a:pPr>
            <a:r>
              <a:rPr lang="en-US" sz="3502" spc="49" dirty="0" err="1">
                <a:solidFill>
                  <a:srgbClr val="141414"/>
                </a:solidFill>
              </a:rPr>
              <a:t>Abilități</a:t>
            </a:r>
            <a:r>
              <a:rPr lang="en-US" sz="3502" spc="49" dirty="0">
                <a:solidFill>
                  <a:srgbClr val="141414"/>
                </a:solidFill>
              </a:rPr>
              <a:t> de </a:t>
            </a:r>
            <a:r>
              <a:rPr lang="en-US" sz="3502" spc="49" dirty="0" err="1">
                <a:solidFill>
                  <a:srgbClr val="141414"/>
                </a:solidFill>
              </a:rPr>
              <a:t>învățare</a:t>
            </a:r>
            <a:r>
              <a:rPr lang="en-US" sz="3502" spc="49" dirty="0">
                <a:solidFill>
                  <a:srgbClr val="141414"/>
                </a:solidFill>
              </a:rPr>
              <a:t> </a:t>
            </a:r>
            <a:r>
              <a:rPr lang="en-US" sz="3502" spc="49" dirty="0" err="1">
                <a:solidFill>
                  <a:srgbClr val="141414"/>
                </a:solidFill>
              </a:rPr>
              <a:t>automată</a:t>
            </a:r>
            <a:r>
              <a:rPr lang="en-US" sz="3502" spc="49" dirty="0">
                <a:solidFill>
                  <a:srgbClr val="141414"/>
                </a:solidFill>
              </a:rPr>
              <a:t> </a:t>
            </a:r>
            <a:r>
              <a:rPr lang="en-US" sz="3502" spc="49" dirty="0" err="1">
                <a:solidFill>
                  <a:srgbClr val="141414"/>
                </a:solidFill>
              </a:rPr>
              <a:t>pentru</a:t>
            </a:r>
            <a:r>
              <a:rPr lang="en-US" sz="3502" spc="49" dirty="0">
                <a:solidFill>
                  <a:srgbClr val="141414"/>
                </a:solidFill>
              </a:rPr>
              <a:t> </a:t>
            </a:r>
            <a:r>
              <a:rPr lang="en-US" sz="3502" spc="49" dirty="0" err="1">
                <a:solidFill>
                  <a:srgbClr val="141414"/>
                </a:solidFill>
              </a:rPr>
              <a:t>profesioniștii</a:t>
            </a:r>
            <a:r>
              <a:rPr lang="en-US" sz="3502" spc="49" dirty="0">
                <a:solidFill>
                  <a:srgbClr val="141414"/>
                </a:solidFill>
              </a:rPr>
              <a:t> TIC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7800" y="6075102"/>
            <a:ext cx="15721099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RAPORTUL</a:t>
            </a: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 DE </a:t>
            </a: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PROGRES</a:t>
            </a: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 AL </a:t>
            </a: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PROIECTULUI</a:t>
            </a: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ro-RO" sz="5800" spc="243" dirty="0" err="1">
                <a:solidFill>
                  <a:srgbClr val="20345E"/>
                </a:solidFill>
                <a:latin typeface="Montserrat Semi-Bold Bold"/>
              </a:rPr>
              <a:t>S</a:t>
            </a:r>
            <a:r>
              <a:rPr lang="en-US" sz="5800" spc="243" dirty="0" smtClean="0">
                <a:solidFill>
                  <a:srgbClr val="20345E"/>
                </a:solidFill>
                <a:latin typeface="Montserrat Semi-Bold Bold"/>
              </a:rPr>
              <a:t>I </a:t>
            </a: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REZULTATELE</a:t>
            </a: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CELUI</a:t>
            </a: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 DE-AL </a:t>
            </a: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TREILEA</a:t>
            </a: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en-US" sz="5800" spc="243" dirty="0" err="1">
                <a:solidFill>
                  <a:srgbClr val="20345E"/>
                </a:solidFill>
                <a:latin typeface="Montserrat Semi-Bold Bold"/>
              </a:rPr>
              <a:t>SEMESTRU</a:t>
            </a:r>
            <a:endParaRPr lang="en-US" sz="5800" spc="243" dirty="0">
              <a:solidFill>
                <a:srgbClr val="20345E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258" t="4048" r="2639" b="567"/>
          <a:stretch>
            <a:fillRect/>
          </a:stretch>
        </p:blipFill>
        <p:spPr>
          <a:xfrm>
            <a:off x="13467571" y="4539681"/>
            <a:ext cx="4124121" cy="5408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335301" y="755782"/>
            <a:ext cx="8115300" cy="15492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-2551608"/>
            <a:ext cx="9797569" cy="141825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47143" y="641482"/>
            <a:ext cx="964085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 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809710"/>
            <a:ext cx="68199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400" spc="167" dirty="0" err="1">
                <a:solidFill>
                  <a:srgbClr val="000000"/>
                </a:solidFill>
                <a:latin typeface="Montserrat Classic Bold"/>
              </a:rPr>
              <a:t>Manualul</a:t>
            </a:r>
            <a:r>
              <a:rPr lang="en-US" sz="4400" spc="167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4400" spc="167" dirty="0" err="1">
                <a:solidFill>
                  <a:srgbClr val="000000"/>
                </a:solidFill>
                <a:latin typeface="Montserrat Classic Bold"/>
              </a:rPr>
              <a:t>Trainerului</a:t>
            </a:r>
            <a:endParaRPr lang="en-US" sz="4400" spc="167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5527" y="3314131"/>
            <a:ext cx="15244105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Un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ghid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complet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formatorii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TIC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despre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cum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să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furnizeze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curriculum-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ul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ro-RO" sz="3500" dirty="0" err="1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500" dirty="0" smtClean="0">
                <a:solidFill>
                  <a:srgbClr val="000000"/>
                </a:solidFill>
                <a:latin typeface="Montserrat Classic"/>
              </a:rPr>
              <a:t>n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medii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formale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non-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formale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175375"/>
            <a:ext cx="11392456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a) </a:t>
            </a:r>
            <a:r>
              <a:rPr lang="ro-RO" sz="3500" dirty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ro-RO" sz="3500" dirty="0" smtClean="0">
                <a:solidFill>
                  <a:srgbClr val="000000"/>
                </a:solidFill>
                <a:latin typeface="Montserrat Classic"/>
              </a:rPr>
              <a:t>e face </a:t>
            </a:r>
            <a:r>
              <a:rPr lang="en-US" sz="3500" dirty="0" err="1" smtClean="0">
                <a:solidFill>
                  <a:srgbClr val="000000"/>
                </a:solidFill>
                <a:latin typeface="Montserrat Classic"/>
              </a:rPr>
              <a:t>formarea</a:t>
            </a:r>
            <a:r>
              <a:rPr lang="en-US" sz="3500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lucrătorilor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TIC (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inclusiv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studenții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I-VET) </a:t>
            </a:r>
            <a:r>
              <a:rPr lang="ro-RO" sz="3500" dirty="0" smtClean="0">
                <a:solidFill>
                  <a:srgbClr val="000000"/>
                </a:solidFill>
                <a:latin typeface="Montserrat Classic"/>
              </a:rPr>
              <a:t>prin</a:t>
            </a:r>
            <a:r>
              <a:rPr lang="en-US" sz="3500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utilizarea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resurselor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educaționale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MACHINA</a:t>
            </a:r>
            <a:endParaRPr lang="en-US" sz="3500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b)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să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dezvolte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materiale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suplimentare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conformitate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cu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rezultatele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învățării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MACHINA</a:t>
            </a:r>
            <a:endParaRPr lang="en-US" sz="3500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c)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accesul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utilizarea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facilitarea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Montserrat Classic"/>
              </a:rPr>
              <a:t>VOOC</a:t>
            </a:r>
            <a:endParaRPr lang="en-US" sz="35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5527" y="5067300"/>
            <a:ext cx="1410742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pt-BR" sz="3500" dirty="0" err="1">
                <a:solidFill>
                  <a:srgbClr val="000000"/>
                </a:solidFill>
                <a:latin typeface="Montserrat Classic"/>
              </a:rPr>
              <a:t>Ghidul</a:t>
            </a:r>
            <a:r>
              <a:rPr lang="pt-BR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pt-BR" sz="3500" dirty="0" err="1">
                <a:solidFill>
                  <a:srgbClr val="000000"/>
                </a:solidFill>
                <a:latin typeface="Montserrat Classic"/>
              </a:rPr>
              <a:t>oferă</a:t>
            </a:r>
            <a:r>
              <a:rPr lang="pt-BR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pt-BR" sz="3500" dirty="0" err="1">
                <a:solidFill>
                  <a:srgbClr val="000000"/>
                </a:solidFill>
                <a:latin typeface="Montserrat Classic"/>
              </a:rPr>
              <a:t>instrucțiuni</a:t>
            </a:r>
            <a:r>
              <a:rPr lang="pt-BR" sz="35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pt-BR" sz="3500" dirty="0" err="1" smtClean="0">
                <a:solidFill>
                  <a:srgbClr val="000000"/>
                </a:solidFill>
                <a:latin typeface="Montserrat Classic"/>
              </a:rPr>
              <a:t>despre</a:t>
            </a:r>
            <a:r>
              <a:rPr lang="ro-RO" sz="3500" dirty="0" smtClean="0">
                <a:solidFill>
                  <a:srgbClr val="000000"/>
                </a:solidFill>
                <a:latin typeface="Montserrat Classic"/>
              </a:rPr>
              <a:t> cum:</a:t>
            </a:r>
            <a:endParaRPr lang="en-US" sz="35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15000" y="641482"/>
            <a:ext cx="1434903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STADIUL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ACTIVIT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AT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ILOR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37147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901562" y="-1"/>
            <a:ext cx="6415513" cy="10287005"/>
            <a:chOff x="0" y="42685"/>
            <a:chExt cx="1316238" cy="2110532"/>
          </a:xfrm>
        </p:grpSpPr>
        <p:sp>
          <p:nvSpPr>
            <p:cNvPr id="5" name="Freeform 5"/>
            <p:cNvSpPr/>
            <p:nvPr/>
          </p:nvSpPr>
          <p:spPr>
            <a:xfrm>
              <a:off x="0" y="42685"/>
              <a:ext cx="1316238" cy="2110532"/>
            </a:xfrm>
            <a:custGeom>
              <a:avLst/>
              <a:gdLst/>
              <a:ahLst/>
              <a:cxnLst/>
              <a:rect l="l" t="t" r="r" b="b"/>
              <a:pathLst>
                <a:path w="1316238" h="2164018">
                  <a:moveTo>
                    <a:pt x="0" y="0"/>
                  </a:moveTo>
                  <a:lnTo>
                    <a:pt x="1316238" y="0"/>
                  </a:lnTo>
                  <a:lnTo>
                    <a:pt x="1316238" y="2164018"/>
                  </a:lnTo>
                  <a:lnTo>
                    <a:pt x="0" y="2164018"/>
                  </a:lnTo>
                  <a:close/>
                </a:path>
              </a:pathLst>
            </a:custGeom>
            <a:solidFill>
              <a:srgbClr val="9AA9B7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8333881" y="5375526"/>
            <a:ext cx="10899304" cy="148253"/>
            <a:chOff x="0" y="0"/>
            <a:chExt cx="42015778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42015780" cy="69850"/>
            </a:xfrm>
            <a:custGeom>
              <a:avLst/>
              <a:gdLst/>
              <a:ahLst/>
              <a:cxnLst/>
              <a:rect l="l" t="t" r="r" b="b"/>
              <a:pathLst>
                <a:path w="42015780" h="69850">
                  <a:moveTo>
                    <a:pt x="417249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2015780" y="69850"/>
                  </a:lnTo>
                  <a:lnTo>
                    <a:pt x="42015780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2611126" y="8181088"/>
            <a:ext cx="1271558" cy="148253"/>
            <a:chOff x="0" y="0"/>
            <a:chExt cx="4901733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4901733" cy="69850"/>
            </a:xfrm>
            <a:custGeom>
              <a:avLst/>
              <a:gdLst/>
              <a:ahLst/>
              <a:cxnLst/>
              <a:rect l="l" t="t" r="r" b="b"/>
              <a:pathLst>
                <a:path w="4901733" h="69850">
                  <a:moveTo>
                    <a:pt x="461090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01733" y="69850"/>
                  </a:lnTo>
                  <a:lnTo>
                    <a:pt x="4901733" y="0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9672" y="1103237"/>
            <a:ext cx="7315200" cy="9177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457200"/>
            <a:ext cx="9640857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STADIUL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    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ACTIVITATILOR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7936" r="4531"/>
          <a:stretch>
            <a:fillRect/>
          </a:stretch>
        </p:blipFill>
        <p:spPr>
          <a:xfrm>
            <a:off x="12652706" y="2146958"/>
            <a:ext cx="4606594" cy="6494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69473" y="5358860"/>
            <a:ext cx="9835988" cy="346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Un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raport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cu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linii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directoare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privind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introducerea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integrarea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unităților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învățare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dezvoltate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cursurile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formare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existente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 err="1" smtClean="0">
                <a:solidFill>
                  <a:srgbClr val="000000"/>
                </a:solidFill>
                <a:latin typeface="Montserrat Classic"/>
              </a:rPr>
              <a:t>profesioni</a:t>
            </a:r>
            <a:r>
              <a:rPr lang="ro-RO" sz="3899" dirty="0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en-US" sz="3899" dirty="0" err="1" smtClean="0">
                <a:solidFill>
                  <a:srgbClr val="000000"/>
                </a:solidFill>
                <a:latin typeface="Montserrat Classic"/>
              </a:rPr>
              <a:t>tii</a:t>
            </a:r>
            <a:r>
              <a:rPr lang="en-US" sz="3899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899" dirty="0">
                <a:solidFill>
                  <a:srgbClr val="000000"/>
                </a:solidFill>
                <a:latin typeface="Montserrat Classic"/>
              </a:rPr>
              <a:t>TIC.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8666" y="3424355"/>
            <a:ext cx="906353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ro-RO" sz="3999" spc="167" dirty="0" smtClean="0">
                <a:solidFill>
                  <a:srgbClr val="000000"/>
                </a:solidFill>
                <a:latin typeface="Montserrat Classic Bold"/>
              </a:rPr>
              <a:t>O</a:t>
            </a:r>
            <a:r>
              <a:rPr lang="en-US" sz="3999" spc="167" dirty="0" err="1" smtClean="0">
                <a:solidFill>
                  <a:srgbClr val="000000"/>
                </a:solidFill>
                <a:latin typeface="Montserrat Classic Bold"/>
              </a:rPr>
              <a:t>rient</a:t>
            </a:r>
            <a:r>
              <a:rPr lang="ro-RO" sz="3999" spc="167" dirty="0" smtClean="0">
                <a:solidFill>
                  <a:srgbClr val="000000"/>
                </a:solidFill>
                <a:latin typeface="Montserrat Classic Bold"/>
              </a:rPr>
              <a:t>a</a:t>
            </a:r>
            <a:r>
              <a:rPr lang="en-US" sz="3999" spc="167" dirty="0" err="1" smtClean="0">
                <a:solidFill>
                  <a:srgbClr val="000000"/>
                </a:solidFill>
                <a:latin typeface="Montserrat Classic Bold"/>
              </a:rPr>
              <a:t>ri</a:t>
            </a:r>
            <a:r>
              <a:rPr lang="en-US" sz="3999" spc="167" dirty="0" smtClean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999" spc="167" dirty="0" err="1">
                <a:solidFill>
                  <a:srgbClr val="000000"/>
                </a:solidFill>
                <a:latin typeface="Montserrat Classic Bold"/>
              </a:rPr>
              <a:t>pentru</a:t>
            </a:r>
            <a:r>
              <a:rPr lang="en-US" sz="3999" spc="167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999" spc="167" dirty="0" err="1">
                <a:solidFill>
                  <a:srgbClr val="000000"/>
                </a:solidFill>
                <a:latin typeface="Montserrat Classic Bold"/>
              </a:rPr>
              <a:t>integrarea</a:t>
            </a:r>
            <a:r>
              <a:rPr lang="en-US" sz="3999" spc="167" dirty="0">
                <a:solidFill>
                  <a:srgbClr val="000000"/>
                </a:solidFill>
                <a:latin typeface="Montserrat Classic Bold"/>
              </a:rPr>
              <a:t> VET</a:t>
            </a:r>
          </a:p>
        </p:txBody>
      </p:sp>
    </p:spTree>
    <p:extLst>
      <p:ext uri="{BB962C8B-B14F-4D97-AF65-F5344CB8AC3E}">
        <p14:creationId xmlns:p14="http://schemas.microsoft.com/office/powerpoint/2010/main" val="298629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4408" y="0"/>
            <a:ext cx="18912408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7033" y="428482"/>
            <a:ext cx="9568688" cy="12004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11165" y="3450254"/>
            <a:ext cx="4352427" cy="61313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960558" y="3162914"/>
            <a:ext cx="5053641" cy="6820102"/>
            <a:chOff x="0" y="0"/>
            <a:chExt cx="1709503" cy="23070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9503" cy="2307047"/>
            </a:xfrm>
            <a:custGeom>
              <a:avLst/>
              <a:gdLst/>
              <a:ahLst/>
              <a:cxnLst/>
              <a:rect l="l" t="t" r="r" b="b"/>
              <a:pathLst>
                <a:path w="1709503" h="2307047">
                  <a:moveTo>
                    <a:pt x="0" y="0"/>
                  </a:moveTo>
                  <a:lnTo>
                    <a:pt x="0" y="2307047"/>
                  </a:lnTo>
                  <a:lnTo>
                    <a:pt x="1709503" y="2307047"/>
                  </a:lnTo>
                  <a:lnTo>
                    <a:pt x="1709503" y="0"/>
                  </a:lnTo>
                  <a:lnTo>
                    <a:pt x="0" y="0"/>
                  </a:lnTo>
                  <a:close/>
                  <a:moveTo>
                    <a:pt x="1648543" y="2246087"/>
                  </a:moveTo>
                  <a:lnTo>
                    <a:pt x="59690" y="2246087"/>
                  </a:lnTo>
                  <a:lnTo>
                    <a:pt x="59690" y="59690"/>
                  </a:lnTo>
                  <a:lnTo>
                    <a:pt x="1648543" y="59690"/>
                  </a:lnTo>
                  <a:lnTo>
                    <a:pt x="1648543" y="22460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47904" y="600218"/>
            <a:ext cx="12791896" cy="998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 smtClean="0">
                <a:solidFill>
                  <a:srgbClr val="20345E"/>
                </a:solidFill>
                <a:latin typeface="Montserrat Semi-Bold Bold"/>
              </a:rPr>
              <a:t>STADIUL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en-US" sz="6000" spc="252" dirty="0" err="1" smtClean="0">
                <a:solidFill>
                  <a:srgbClr val="20345E"/>
                </a:solidFill>
                <a:latin typeface="Montserrat Semi-Bold Bold"/>
              </a:rPr>
              <a:t>ACTIVITATILOR</a:t>
            </a:r>
            <a:endParaRPr lang="en-US" sz="6000" spc="252" dirty="0">
              <a:solidFill>
                <a:srgbClr val="20345E"/>
              </a:solidFill>
              <a:latin typeface="Montserrat Semi-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50344" y="1966730"/>
            <a:ext cx="15438543" cy="58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Montserrat Classic Bold"/>
              </a:rPr>
              <a:t>Infrastructuri</a:t>
            </a:r>
            <a:r>
              <a:rPr lang="en-US" sz="36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tserrat Classic Bold"/>
              </a:rPr>
              <a:t>pentru</a:t>
            </a:r>
            <a:r>
              <a:rPr lang="en-US" sz="36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tserrat Classic Bold"/>
              </a:rPr>
              <a:t>cursuri</a:t>
            </a:r>
            <a:r>
              <a:rPr lang="en-US" sz="36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tserrat Classic Bold"/>
              </a:rPr>
              <a:t>vocaționale</a:t>
            </a:r>
            <a:r>
              <a:rPr lang="en-US" sz="36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tserrat Classic Bold"/>
              </a:rPr>
              <a:t>deschise</a:t>
            </a:r>
            <a:r>
              <a:rPr lang="en-US" sz="3600" dirty="0">
                <a:solidFill>
                  <a:srgbClr val="000000"/>
                </a:solidFill>
                <a:latin typeface="Montserrat Classic Bold"/>
              </a:rPr>
              <a:t> online (</a:t>
            </a:r>
            <a:r>
              <a:rPr lang="en-US" sz="3600" dirty="0" err="1">
                <a:solidFill>
                  <a:srgbClr val="000000"/>
                </a:solidFill>
                <a:latin typeface="Montserrat Classic Bold"/>
              </a:rPr>
              <a:t>VOOC</a:t>
            </a:r>
            <a:r>
              <a:rPr lang="en-US" sz="3600" dirty="0">
                <a:solidFill>
                  <a:srgbClr val="000000"/>
                </a:solidFill>
                <a:latin typeface="Montserrat Classic Bold"/>
              </a:rPr>
              <a:t>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0" y="1349403"/>
            <a:ext cx="7481658" cy="888749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7033" y="3412154"/>
            <a:ext cx="11824153" cy="646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VOOC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găzduit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platforma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OpenLearning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acționează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ca o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metodă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livrare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cu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acces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larg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curriculum-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ul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proiectului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ML.</a:t>
            </a: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VOOC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este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o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schemă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000" spc="126" dirty="0" err="1" smtClean="0">
                <a:solidFill>
                  <a:srgbClr val="000000"/>
                </a:solidFill>
                <a:latin typeface="Montserrat Classic"/>
              </a:rPr>
              <a:t>înv</a:t>
            </a:r>
            <a:r>
              <a:rPr lang="ro-RO" sz="3000" spc="126" dirty="0" err="1" smtClean="0">
                <a:solidFill>
                  <a:srgbClr val="000000"/>
                </a:solidFill>
                <a:latin typeface="Montserrat Classic"/>
              </a:rPr>
              <a:t>ata</a:t>
            </a:r>
            <a:r>
              <a:rPr lang="en-US" sz="3000" spc="126" dirty="0" smtClean="0">
                <a:solidFill>
                  <a:srgbClr val="000000"/>
                </a:solidFill>
                <a:latin typeface="Montserrat Classic"/>
              </a:rPr>
              <a:t>re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electronică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flexibilă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auto-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ghidată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care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reflectă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structura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curriculum-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ului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cuprinde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materiale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versatile de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instruire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evaluare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inclusiv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fișiere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prezentare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prelegeri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video,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infografice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exerciții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practice,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studii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caz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chestionare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cu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răspunsuri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multiple</a:t>
            </a:r>
            <a:r>
              <a:rPr lang="en-US" sz="3000" spc="126" dirty="0" smtClean="0">
                <a:solidFill>
                  <a:srgbClr val="000000"/>
                </a:solidFill>
                <a:latin typeface="Montserrat Classic"/>
              </a:rPr>
              <a:t>.</a:t>
            </a:r>
            <a:endParaRPr lang="en-US" sz="3000" spc="126" dirty="0">
              <a:solidFill>
                <a:srgbClr val="000000"/>
              </a:solidFill>
              <a:latin typeface="Montserrat Classic"/>
            </a:endParaRPr>
          </a:p>
          <a:p>
            <a:pPr marL="647700" lvl="1" indent="-323850" algn="just">
              <a:lnSpc>
                <a:spcPts val="39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VOOC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este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disponibil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momentan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engleză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.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Versiunile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naționale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ale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cursului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online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vor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fi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publicate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următoarele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Classic"/>
              </a:rPr>
              <a:t>luni</a:t>
            </a:r>
            <a:r>
              <a:rPr lang="en-US" sz="3000" spc="126" dirty="0">
                <a:solidFill>
                  <a:srgbClr val="000000"/>
                </a:solidFill>
                <a:latin typeface="Montserrat Class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13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81709" y="428482"/>
            <a:ext cx="9568688" cy="12004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63404" y="5143500"/>
            <a:ext cx="9824596" cy="4729473"/>
            <a:chOff x="0" y="0"/>
            <a:chExt cx="4381259" cy="21090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81259" cy="2109099"/>
            </a:xfrm>
            <a:custGeom>
              <a:avLst/>
              <a:gdLst/>
              <a:ahLst/>
              <a:cxnLst/>
              <a:rect l="l" t="t" r="r" b="b"/>
              <a:pathLst>
                <a:path w="4381259" h="2109099">
                  <a:moveTo>
                    <a:pt x="0" y="0"/>
                  </a:moveTo>
                  <a:lnTo>
                    <a:pt x="4381259" y="0"/>
                  </a:lnTo>
                  <a:lnTo>
                    <a:pt x="4381259" y="2109099"/>
                  </a:lnTo>
                  <a:lnTo>
                    <a:pt x="0" y="21090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3533" r="12417" b="243"/>
          <a:stretch>
            <a:fillRect/>
          </a:stretch>
        </p:blipFill>
        <p:spPr>
          <a:xfrm>
            <a:off x="8756581" y="5513507"/>
            <a:ext cx="9240505" cy="4012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820855" y="2440261"/>
            <a:ext cx="9875617" cy="54046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3000" y="702316"/>
            <a:ext cx="2130863" cy="213086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33907" y="600218"/>
            <a:ext cx="1109344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0345E"/>
                </a:solidFill>
                <a:latin typeface="Montserrat Semi-Bold Bold"/>
              </a:rPr>
              <a:t>STADIUL</a:t>
            </a:r>
            <a:r>
              <a:rPr lang="en-US" sz="6000" spc="252" dirty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en-US" sz="6000" spc="252" dirty="0" err="1">
                <a:solidFill>
                  <a:srgbClr val="20345E"/>
                </a:solidFill>
                <a:latin typeface="Montserrat Semi-Bold Bold"/>
              </a:rPr>
              <a:t>ACTIVITATILOR</a:t>
            </a:r>
            <a:endParaRPr lang="en-US" sz="6000" spc="252" dirty="0">
              <a:solidFill>
                <a:srgbClr val="20345E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4376" y="3535494"/>
            <a:ext cx="17212709" cy="121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Video de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prezentare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produs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fiecare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partener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publicat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YouTube,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subtitrat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mai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multe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limbi.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292" y="5831642"/>
            <a:ext cx="6700890" cy="303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Videoclipuri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create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fiecare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dintre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cele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6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unități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, care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sunt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publicate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pe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YouTube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au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subtitrări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99" spc="155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699" spc="155" dirty="0">
                <a:solidFill>
                  <a:srgbClr val="000000"/>
                </a:solidFill>
                <a:latin typeface="Montserrat Classic"/>
              </a:rPr>
              <a:t> 6 limbi.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11101" y="1982976"/>
            <a:ext cx="1543854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 smtClean="0">
                <a:solidFill>
                  <a:srgbClr val="000000"/>
                </a:solidFill>
                <a:latin typeface="Montserrat Classic Bold"/>
              </a:rPr>
              <a:t>Video</a:t>
            </a:r>
            <a:r>
              <a:rPr lang="ro-RO" sz="3999" dirty="0" smtClean="0">
                <a:solidFill>
                  <a:srgbClr val="000000"/>
                </a:solidFill>
                <a:latin typeface="Montserrat Classic Bold"/>
              </a:rPr>
              <a:t>-uri</a:t>
            </a:r>
            <a:r>
              <a:rPr lang="en-US" sz="3999" dirty="0" smtClean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ro-RO" sz="3999" dirty="0" smtClean="0">
                <a:solidFill>
                  <a:srgbClr val="000000"/>
                </a:solidFill>
                <a:latin typeface="Montserrat Classic Bold"/>
              </a:rPr>
              <a:t>pe</a:t>
            </a:r>
            <a:r>
              <a:rPr lang="en-US" sz="3999" dirty="0" smtClean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Montserrat Classic Bold"/>
              </a:rPr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283982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08964" y="-1686124"/>
            <a:ext cx="18896964" cy="9379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0126205" y="4553551"/>
            <a:ext cx="12946976" cy="28247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-5514467" y="4479088"/>
            <a:ext cx="12946976" cy="2824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71419" y="6581365"/>
            <a:ext cx="6092611" cy="33927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39518" y="6581365"/>
            <a:ext cx="7159020" cy="33927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69855" y="1973959"/>
            <a:ext cx="15049657" cy="433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treia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întâlnire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proiectului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fost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inițial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planificată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să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aibă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loc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la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Atena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Grecia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. Din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cauza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restricțiilor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legate de Coronavirus,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întâlnirea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fost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organizată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virtual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folosind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platforma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Zoom.</a:t>
            </a:r>
          </a:p>
          <a:p>
            <a:pPr algn="just">
              <a:lnSpc>
                <a:spcPts val="3770"/>
              </a:lnSpc>
              <a:spcBef>
                <a:spcPct val="0"/>
              </a:spcBef>
            </a:pPr>
            <a:endParaRPr lang="en-US" sz="2900" spc="121" dirty="0">
              <a:solidFill>
                <a:srgbClr val="000000"/>
              </a:solidFill>
              <a:latin typeface="Montserrat Classic"/>
            </a:endParaRPr>
          </a:p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cadrul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întâlnirii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partenerii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au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rezumat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progresele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realizate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semestrul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2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au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discutat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principalele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activități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din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semestrul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3. 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fost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prezentat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progresul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materialelor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învățare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elaborate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cursul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formare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MACHINA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subliniind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punctele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valoroase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luat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considerare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la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livrarea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900" spc="121" dirty="0" err="1">
                <a:solidFill>
                  <a:srgbClr val="000000"/>
                </a:solidFill>
                <a:latin typeface="Montserrat Classic"/>
              </a:rPr>
              <a:t>materialelor</a:t>
            </a:r>
            <a:r>
              <a:rPr lang="en-US" sz="2900" spc="121" dirty="0">
                <a:solidFill>
                  <a:srgbClr val="000000"/>
                </a:solidFill>
                <a:latin typeface="Montserrat Classic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1201" y="419100"/>
            <a:ext cx="131943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A 3-A 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I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NT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LNIRE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DE </a:t>
            </a: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PROIECT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8053" y="3755662"/>
            <a:ext cx="7569947" cy="2214927"/>
            <a:chOff x="0" y="0"/>
            <a:chExt cx="9183855" cy="26871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83855" cy="2687148"/>
            </a:xfrm>
            <a:custGeom>
              <a:avLst/>
              <a:gdLst/>
              <a:ahLst/>
              <a:cxnLst/>
              <a:rect l="l" t="t" r="r" b="b"/>
              <a:pathLst>
                <a:path w="9183855" h="2687148">
                  <a:moveTo>
                    <a:pt x="0" y="0"/>
                  </a:moveTo>
                  <a:lnTo>
                    <a:pt x="9183855" y="0"/>
                  </a:lnTo>
                  <a:lnTo>
                    <a:pt x="9183855" y="2687148"/>
                  </a:lnTo>
                  <a:lnTo>
                    <a:pt x="0" y="2687148"/>
                  </a:lnTo>
                  <a:close/>
                </a:path>
              </a:pathLst>
            </a:custGeom>
            <a:solidFill>
              <a:srgbClr val="20345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48688" y="3779763"/>
            <a:ext cx="8046965" cy="2190826"/>
            <a:chOff x="0" y="0"/>
            <a:chExt cx="9762572" cy="26579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62572" cy="2657909"/>
            </a:xfrm>
            <a:custGeom>
              <a:avLst/>
              <a:gdLst/>
              <a:ahLst/>
              <a:cxnLst/>
              <a:rect l="l" t="t" r="r" b="b"/>
              <a:pathLst>
                <a:path w="9762572" h="2657909">
                  <a:moveTo>
                    <a:pt x="0" y="0"/>
                  </a:moveTo>
                  <a:lnTo>
                    <a:pt x="9762572" y="0"/>
                  </a:lnTo>
                  <a:lnTo>
                    <a:pt x="9762572" y="2657909"/>
                  </a:lnTo>
                  <a:lnTo>
                    <a:pt x="0" y="2657909"/>
                  </a:lnTo>
                  <a:close/>
                </a:path>
              </a:pathLst>
            </a:custGeom>
            <a:solidFill>
              <a:srgbClr val="20345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413612" y="3570735"/>
            <a:ext cx="2608881" cy="260888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1690" y="3570735"/>
            <a:ext cx="2608881" cy="260888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537885" y="3895687"/>
            <a:ext cx="6881547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Infrastructuri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cursuri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vocaționale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deschise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online (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VOOC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298800" y="4308437"/>
            <a:ext cx="7509861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spc="251">
                <a:solidFill>
                  <a:srgbClr val="FFFFFF"/>
                </a:solidFill>
                <a:latin typeface="Montserrat Classic Bold"/>
              </a:rPr>
              <a:t>O3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63122" y="4270050"/>
            <a:ext cx="750986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>
                <a:solidFill>
                  <a:srgbClr val="FFFFFF"/>
                </a:solidFill>
                <a:latin typeface="Montserrat Classic Bold"/>
              </a:rPr>
              <a:t>O3-T3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12231" y="3875458"/>
            <a:ext cx="5979925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Derularea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și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îmbunătățirea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versiunii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pilot a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MACHINA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VOOC</a:t>
            </a:r>
            <a:endParaRPr lang="en-US" sz="3500" spc="147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18053" y="6488290"/>
            <a:ext cx="763887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Curs pilot online de 3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săptămâni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limba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engleză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Raport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evaluare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Infrastructuri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VOOC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ajustate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60822" y="628843"/>
            <a:ext cx="15598478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PRINCIPALELE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SARCINI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PROGRAMATE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PENTRU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AL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4-LEA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SEMESTRU</a:t>
            </a:r>
            <a:endParaRPr lang="it-IT" sz="5999" dirty="0">
              <a:solidFill>
                <a:srgbClr val="273755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85954" y="5072062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6242367" y="4264826"/>
            <a:ext cx="7111673" cy="1799433"/>
            <a:chOff x="0" y="0"/>
            <a:chExt cx="8951801" cy="22650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51801" cy="2265032"/>
            </a:xfrm>
            <a:custGeom>
              <a:avLst/>
              <a:gdLst/>
              <a:ahLst/>
              <a:cxnLst/>
              <a:rect l="l" t="t" r="r" b="b"/>
              <a:pathLst>
                <a:path w="8951801" h="2265032">
                  <a:moveTo>
                    <a:pt x="0" y="0"/>
                  </a:moveTo>
                  <a:lnTo>
                    <a:pt x="8951801" y="0"/>
                  </a:lnTo>
                  <a:lnTo>
                    <a:pt x="8951801" y="2265032"/>
                  </a:lnTo>
                  <a:lnTo>
                    <a:pt x="0" y="2265032"/>
                  </a:lnTo>
                  <a:close/>
                </a:path>
              </a:pathLst>
            </a:custGeom>
            <a:solidFill>
              <a:srgbClr val="C8646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397718" y="6952601"/>
            <a:ext cx="1938374" cy="1663733"/>
            <a:chOff x="0" y="0"/>
            <a:chExt cx="1738401" cy="149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8401" cy="1492093"/>
            </a:xfrm>
            <a:custGeom>
              <a:avLst/>
              <a:gdLst/>
              <a:ahLst/>
              <a:cxnLst/>
              <a:rect l="l" t="t" r="r" b="b"/>
              <a:pathLst>
                <a:path w="1738401" h="1492093">
                  <a:moveTo>
                    <a:pt x="0" y="0"/>
                  </a:moveTo>
                  <a:lnTo>
                    <a:pt x="1738401" y="0"/>
                  </a:lnTo>
                  <a:lnTo>
                    <a:pt x="1738401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2985954" y="7736843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293415" y="6873671"/>
            <a:ext cx="7243019" cy="1799433"/>
            <a:chOff x="0" y="0"/>
            <a:chExt cx="7838110" cy="1947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8111" cy="1947275"/>
            </a:xfrm>
            <a:custGeom>
              <a:avLst/>
              <a:gdLst/>
              <a:ahLst/>
              <a:cxnLst/>
              <a:rect l="l" t="t" r="r" b="b"/>
              <a:pathLst>
                <a:path w="7838111" h="1947275">
                  <a:moveTo>
                    <a:pt x="0" y="0"/>
                  </a:moveTo>
                  <a:lnTo>
                    <a:pt x="7838111" y="0"/>
                  </a:lnTo>
                  <a:lnTo>
                    <a:pt x="7838111" y="1947275"/>
                  </a:lnTo>
                  <a:lnTo>
                    <a:pt x="0" y="1947275"/>
                  </a:lnTo>
                  <a:close/>
                </a:path>
              </a:pathLst>
            </a:custGeom>
            <a:solidFill>
              <a:srgbClr val="F1AC4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660822" y="628843"/>
            <a:ext cx="15598478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PRINCIPALELE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SARCINI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PROGRAMATE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PENTRU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AL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4-LEA</a:t>
            </a:r>
            <a:r>
              <a:rPr lang="it-IT" sz="5999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5999" dirty="0" err="1">
                <a:solidFill>
                  <a:srgbClr val="273755"/>
                </a:solidFill>
                <a:latin typeface="Montserrat Semi-Bold Bold"/>
              </a:rPr>
              <a:t>SEMESTRU</a:t>
            </a:r>
            <a:endParaRPr lang="it-IT" sz="5999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11" name="AutoShape 11"/>
          <p:cNvSpPr/>
          <p:nvPr/>
        </p:nvSpPr>
        <p:spPr>
          <a:xfrm rot="5369310">
            <a:off x="2513516" y="6474611"/>
            <a:ext cx="2667444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2683794" y="6453936"/>
            <a:ext cx="1151538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3835331" y="5154577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3859145" y="7779391"/>
            <a:ext cx="1029522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028700" y="5669695"/>
            <a:ext cx="1655094" cy="1663733"/>
            <a:chOff x="0" y="0"/>
            <a:chExt cx="1484345" cy="14920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84345" cy="1492093"/>
            </a:xfrm>
            <a:custGeom>
              <a:avLst/>
              <a:gdLst/>
              <a:ahLst/>
              <a:cxnLst/>
              <a:rect l="l" t="t" r="r" b="b"/>
              <a:pathLst>
                <a:path w="1484345" h="1492093">
                  <a:moveTo>
                    <a:pt x="0" y="0"/>
                  </a:moveTo>
                  <a:lnTo>
                    <a:pt x="1484345" y="0"/>
                  </a:lnTo>
                  <a:lnTo>
                    <a:pt x="1484345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54051" y="5996101"/>
            <a:ext cx="1004391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ontserrat Semi-Bold"/>
              </a:rPr>
              <a:t>O4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32687" y="4322500"/>
            <a:ext cx="662675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Declarație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de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sprijin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recunoa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s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terea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social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a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rezultatelor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ro-RO" sz="3000" spc="126" dirty="0" err="1" smtClean="0">
                <a:solidFill>
                  <a:srgbClr val="FFFFFF"/>
                </a:solidFill>
                <a:latin typeface="Montserrat Classic Bold"/>
              </a:rPr>
              <a:t>i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nv</a:t>
            </a:r>
            <a:r>
              <a:rPr lang="ro-RO" sz="3000" spc="126" dirty="0" err="1" smtClean="0">
                <a:solidFill>
                  <a:srgbClr val="FFFFFF"/>
                </a:solidFill>
                <a:latin typeface="Montserrat Classic Bold"/>
              </a:rPr>
              <a:t>ata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rii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MACHINA</a:t>
            </a:r>
            <a:endParaRPr lang="en-US" sz="3000" spc="126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6091" y="6944713"/>
            <a:ext cx="775082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Specifica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t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ii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o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calificare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profesional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la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nivelul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>
                <a:solidFill>
                  <a:srgbClr val="FFFFFF"/>
                </a:solidFill>
                <a:latin typeface="Montserrat Classic Bold"/>
              </a:rPr>
              <a:t>UE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ro-RO" sz="3000" spc="126" dirty="0" err="1" smtClean="0">
                <a:solidFill>
                  <a:srgbClr val="FFFFFF"/>
                </a:solidFill>
                <a:latin typeface="Montserrat Classic Bold"/>
              </a:rPr>
              <a:t>i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n 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ML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lucr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torii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>
                <a:solidFill>
                  <a:srgbClr val="FFFFFF"/>
                </a:solidFill>
                <a:latin typeface="Montserrat Classic Bold"/>
              </a:rPr>
              <a:t>TIC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25600" y="7223477"/>
            <a:ext cx="456792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Calificare</a:t>
            </a:r>
            <a:endParaRPr lang="en-US" sz="3200" spc="134" dirty="0">
              <a:solidFill>
                <a:srgbClr val="000342"/>
              </a:solidFill>
              <a:latin typeface="Montserrat Classic"/>
            </a:endParaRPr>
          </a:p>
          <a:p>
            <a:pPr>
              <a:lnSpc>
                <a:spcPts val="4480"/>
              </a:lnSpc>
            </a:pPr>
            <a:r>
              <a:rPr lang="en-US" sz="3200" spc="134" dirty="0" err="1" smtClean="0">
                <a:solidFill>
                  <a:srgbClr val="000342"/>
                </a:solidFill>
                <a:latin typeface="Montserrat Classic"/>
              </a:rPr>
              <a:t>Schi</a:t>
            </a:r>
            <a:r>
              <a:rPr lang="ro-RO" sz="3200" spc="134" dirty="0" smtClean="0">
                <a:solidFill>
                  <a:srgbClr val="000342"/>
                </a:solidFill>
                <a:latin typeface="Montserrat Classic"/>
              </a:rPr>
              <a:t>ta</a:t>
            </a:r>
            <a:endParaRPr lang="en-US" sz="3200" spc="134" dirty="0">
              <a:solidFill>
                <a:srgbClr val="000342"/>
              </a:solidFill>
              <a:latin typeface="Montserrat Classi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325600" y="3711874"/>
            <a:ext cx="3773914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Declarație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 de </a:t>
            </a: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sprijin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 (</a:t>
            </a: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semnată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 de </a:t>
            </a: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cel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 </a:t>
            </a:r>
            <a:r>
              <a:rPr lang="en-US" sz="3200" spc="134" dirty="0" err="1" smtClean="0">
                <a:solidFill>
                  <a:srgbClr val="000342"/>
                </a:solidFill>
                <a:latin typeface="Montserrat Classic"/>
              </a:rPr>
              <a:t>pu</a:t>
            </a:r>
            <a:r>
              <a:rPr lang="ro-RO" sz="3200" spc="134" dirty="0" smtClean="0">
                <a:solidFill>
                  <a:srgbClr val="000342"/>
                </a:solidFill>
                <a:latin typeface="Montserrat Classic"/>
              </a:rPr>
              <a:t>t</a:t>
            </a:r>
            <a:r>
              <a:rPr lang="en-US" sz="3200" spc="134" dirty="0" smtClean="0">
                <a:solidFill>
                  <a:srgbClr val="000342"/>
                </a:solidFill>
                <a:latin typeface="Montserrat Classic"/>
              </a:rPr>
              <a:t>in 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30 de </a:t>
            </a: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actori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 </a:t>
            </a:r>
            <a:r>
              <a:rPr lang="en-US" sz="3200" spc="134" dirty="0" err="1" smtClean="0">
                <a:solidFill>
                  <a:srgbClr val="000342"/>
                </a:solidFill>
                <a:latin typeface="Montserrat Classic"/>
              </a:rPr>
              <a:t>interesa</a:t>
            </a:r>
            <a:r>
              <a:rPr lang="ro-RO" sz="3200" spc="134" dirty="0" smtClean="0">
                <a:solidFill>
                  <a:srgbClr val="000342"/>
                </a:solidFill>
                <a:latin typeface="Montserrat Classic"/>
              </a:rPr>
              <a:t>t</a:t>
            </a:r>
            <a:r>
              <a:rPr lang="en-US" sz="3200" spc="134" dirty="0" err="1" smtClean="0">
                <a:solidFill>
                  <a:srgbClr val="000342"/>
                </a:solidFill>
                <a:latin typeface="Montserrat Classic"/>
              </a:rPr>
              <a:t>i</a:t>
            </a: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)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97718" y="4332888"/>
            <a:ext cx="1844649" cy="1663733"/>
            <a:chOff x="0" y="0"/>
            <a:chExt cx="1654345" cy="14920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54345" cy="1492093"/>
            </a:xfrm>
            <a:custGeom>
              <a:avLst/>
              <a:gdLst/>
              <a:ahLst/>
              <a:cxnLst/>
              <a:rect l="l" t="t" r="r" b="b"/>
              <a:pathLst>
                <a:path w="1654345" h="1492093">
                  <a:moveTo>
                    <a:pt x="0" y="0"/>
                  </a:moveTo>
                  <a:lnTo>
                    <a:pt x="1654345" y="0"/>
                  </a:lnTo>
                  <a:lnTo>
                    <a:pt x="1654345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4633083" y="4786930"/>
            <a:ext cx="1467644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Montserrat Semi-Bold"/>
              </a:rPr>
              <a:t>O4-T1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78902" y="7454268"/>
            <a:ext cx="1569740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Montserrat Semi-Bold"/>
              </a:rPr>
              <a:t>O4-T2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6000"/>
          </a:blip>
          <a:srcRect l="27766" r="28914"/>
          <a:stretch>
            <a:fillRect/>
          </a:stretch>
        </p:blipFill>
        <p:spPr>
          <a:xfrm>
            <a:off x="0" y="0"/>
            <a:ext cx="6893621" cy="106023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25001" y="457200"/>
            <a:ext cx="560775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000342"/>
                </a:solidFill>
                <a:latin typeface="Montserrat Semi-Bold Bold"/>
              </a:rPr>
              <a:t>PART</a:t>
            </a:r>
            <a:r>
              <a:rPr lang="ro-RO" sz="6000" spc="252" dirty="0" smtClean="0">
                <a:solidFill>
                  <a:srgbClr val="000342"/>
                </a:solidFill>
                <a:latin typeface="Montserrat Semi-Bold Bold"/>
              </a:rPr>
              <a:t>E</a:t>
            </a:r>
            <a:r>
              <a:rPr lang="en-US" sz="6000" spc="252" dirty="0" err="1" smtClean="0">
                <a:solidFill>
                  <a:srgbClr val="000342"/>
                </a:solidFill>
                <a:latin typeface="Montserrat Semi-Bold Bold"/>
              </a:rPr>
              <a:t>NER</a:t>
            </a:r>
            <a:r>
              <a:rPr lang="ro-RO" sz="6000" spc="252" dirty="0" smtClean="0">
                <a:solidFill>
                  <a:srgbClr val="000342"/>
                </a:solidFill>
                <a:latin typeface="Montserrat Semi-Bold Bold"/>
              </a:rPr>
              <a:t>I</a:t>
            </a:r>
            <a:endParaRPr lang="en-US" sz="6000" spc="252" dirty="0">
              <a:solidFill>
                <a:srgbClr val="000342"/>
              </a:solidFill>
              <a:latin typeface="Montserrat Semi-Bol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1" r="-2867"/>
          <a:stretch/>
        </p:blipFill>
        <p:spPr>
          <a:xfrm>
            <a:off x="7962238" y="1621335"/>
            <a:ext cx="3010562" cy="21242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17946" y="8953500"/>
            <a:ext cx="566023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L3S - Hannover, 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German</a:t>
            </a:r>
            <a:r>
              <a:rPr lang="ro-RO" sz="3000" spc="126" dirty="0" smtClean="0">
                <a:solidFill>
                  <a:srgbClr val="000000"/>
                </a:solidFill>
                <a:latin typeface="Montserrat Semi-Bold Bold"/>
              </a:rPr>
              <a:t>ia</a:t>
            </a:r>
            <a:endParaRPr lang="en-US" sz="3000" spc="126" dirty="0">
              <a:solidFill>
                <a:srgbClr val="000000"/>
              </a:solidFill>
              <a:latin typeface="Montserrat Semi-Bol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47036" y="4098933"/>
            <a:ext cx="4270277" cy="8468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87409" y="5284992"/>
            <a:ext cx="3389530" cy="14107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3363" y="7145175"/>
            <a:ext cx="2297622" cy="834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97168" y="8218817"/>
            <a:ext cx="1822336" cy="17135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217946" y="2384707"/>
            <a:ext cx="446117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spc="130" dirty="0" err="1">
                <a:solidFill>
                  <a:srgbClr val="000000"/>
                </a:solidFill>
                <a:latin typeface="Montserrat Semi-Bold Bold"/>
              </a:rPr>
              <a:t>UCBL</a:t>
            </a: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 - Lyon, </a:t>
            </a:r>
            <a:r>
              <a:rPr lang="en-US" sz="3099" spc="130" dirty="0" smtClean="0">
                <a:solidFill>
                  <a:srgbClr val="000000"/>
                </a:solidFill>
                <a:latin typeface="Montserrat Semi-Bold Bold"/>
              </a:rPr>
              <a:t>Fran</a:t>
            </a:r>
            <a:r>
              <a:rPr lang="ro-RO" sz="3099" spc="130" dirty="0" smtClean="0">
                <a:solidFill>
                  <a:srgbClr val="000000"/>
                </a:solidFill>
                <a:latin typeface="Montserrat Semi-Bold Bold"/>
              </a:rPr>
              <a:t>ta</a:t>
            </a:r>
            <a:endParaRPr lang="en-US" sz="3099" spc="130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17946" y="7276889"/>
            <a:ext cx="51999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 err="1">
                <a:solidFill>
                  <a:srgbClr val="000000"/>
                </a:solidFill>
                <a:latin typeface="Montserrat Semi-Bold Bold"/>
              </a:rPr>
              <a:t>EXELIA</a:t>
            </a: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 - 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At</a:t>
            </a:r>
            <a:r>
              <a:rPr lang="ro-RO" sz="3000" spc="126" dirty="0" err="1" smtClean="0">
                <a:solidFill>
                  <a:srgbClr val="000000"/>
                </a:solidFill>
                <a:latin typeface="Montserrat Semi-Bold Bold"/>
              </a:rPr>
              <a:t>ena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, </a:t>
            </a:r>
            <a:r>
              <a:rPr lang="en-US" sz="3000" spc="126" dirty="0" err="1" smtClean="0">
                <a:solidFill>
                  <a:srgbClr val="000000"/>
                </a:solidFill>
                <a:latin typeface="Montserrat Semi-Bold Bold"/>
              </a:rPr>
              <a:t>Grec</a:t>
            </a:r>
            <a:r>
              <a:rPr lang="ro-RO" sz="3000" spc="126" dirty="0" smtClean="0">
                <a:solidFill>
                  <a:srgbClr val="000000"/>
                </a:solidFill>
                <a:latin typeface="Montserrat Semi-Bold Bold"/>
              </a:rPr>
              <a:t>ia</a:t>
            </a:r>
            <a:endParaRPr lang="en-US" sz="3000" spc="126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17946" y="4032258"/>
            <a:ext cx="56602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ACADEMY - </a:t>
            </a:r>
            <a:r>
              <a:rPr lang="en-US" sz="3099" spc="130" dirty="0" smtClean="0">
                <a:solidFill>
                  <a:srgbClr val="000000"/>
                </a:solidFill>
                <a:latin typeface="Montserrat Semi-Bold Bold"/>
              </a:rPr>
              <a:t>Rom</a:t>
            </a:r>
            <a:r>
              <a:rPr lang="ro-RO" sz="3099" spc="130" dirty="0" smtClean="0">
                <a:solidFill>
                  <a:srgbClr val="000000"/>
                </a:solidFill>
                <a:latin typeface="Montserrat Semi-Bold Bold"/>
              </a:rPr>
              <a:t>a</a:t>
            </a:r>
            <a:r>
              <a:rPr lang="en-US" sz="3099" spc="130" dirty="0" smtClean="0">
                <a:solidFill>
                  <a:srgbClr val="000000"/>
                </a:solidFill>
                <a:latin typeface="Montserrat Semi-Bold Bold"/>
              </a:rPr>
              <a:t>, Ital</a:t>
            </a:r>
            <a:r>
              <a:rPr lang="ro-RO" sz="3099" spc="130" dirty="0" smtClean="0">
                <a:solidFill>
                  <a:srgbClr val="000000"/>
                </a:solidFill>
                <a:latin typeface="Montserrat Semi-Bold Bold"/>
              </a:rPr>
              <a:t>ia</a:t>
            </a:r>
            <a:endParaRPr lang="en-US" sz="3099" spc="130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217946" y="5704606"/>
            <a:ext cx="566023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ANC - 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Buc</a:t>
            </a:r>
            <a:r>
              <a:rPr lang="ro-RO" sz="3000" spc="126" dirty="0" err="1" smtClean="0">
                <a:solidFill>
                  <a:srgbClr val="000000"/>
                </a:solidFill>
                <a:latin typeface="Montserrat Semi-Bold Bold"/>
              </a:rPr>
              <a:t>uresti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,</a:t>
            </a: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 Romania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6528714"/>
            <a:ext cx="1273763" cy="12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44512" y="6528714"/>
            <a:ext cx="1273763" cy="12737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93959" y="6528714"/>
            <a:ext cx="1273763" cy="12737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b="3105"/>
          <a:stretch>
            <a:fillRect/>
          </a:stretch>
        </p:blipFill>
        <p:spPr>
          <a:xfrm>
            <a:off x="9569132" y="633164"/>
            <a:ext cx="8445068" cy="2440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416322" y="6914885"/>
            <a:ext cx="4269263" cy="12275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2698" y="824701"/>
            <a:ext cx="409181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273755"/>
                </a:solidFill>
                <a:latin typeface="Montserrat Semi-Bold Bold"/>
              </a:rPr>
              <a:t>CONTACT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650048"/>
            <a:ext cx="1202760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FOLLOW US: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170676"/>
            <a:ext cx="81153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 err="1">
                <a:solidFill>
                  <a:srgbClr val="000000"/>
                </a:solidFill>
                <a:latin typeface="Montserrat Semi-Bold"/>
              </a:rPr>
              <a:t>Parisa</a:t>
            </a: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Semi-Bold"/>
              </a:rPr>
              <a:t>Ghodous</a:t>
            </a:r>
            <a:endParaRPr lang="en-US" sz="3000" spc="126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Professor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SOC, LIRIS UMR 5205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University of Lyon I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Email: parisa.ghodous@univ-lyon1.fr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575675"/>
            <a:ext cx="16656885" cy="1305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Sprijinul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Comisiei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Europene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producerea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acestei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publicații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nu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constituie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o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aprobare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conținutului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care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reflectă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doar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opiniile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autorilor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iar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Comisia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nu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poate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fi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făcută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responsabilă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orice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utilizare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informațiilor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conținute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aceasta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.</a:t>
            </a:r>
            <a:endParaRPr lang="en-US" sz="2500" spc="105" dirty="0">
              <a:solidFill>
                <a:srgbClr val="000000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11265159" y="0"/>
            <a:ext cx="7022841" cy="1054085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49288" y="1028700"/>
            <a:ext cx="12353828" cy="8855430"/>
          </a:xfrm>
          <a:prstGeom prst="rect">
            <a:avLst/>
          </a:prstGeom>
          <a:solidFill>
            <a:srgbClr val="FFFFFF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731826" y="4324239"/>
            <a:ext cx="5619750" cy="52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spc="175" dirty="0" err="1" smtClean="0">
                <a:solidFill>
                  <a:srgbClr val="191919"/>
                </a:solidFill>
                <a:latin typeface="Montserrat Classic Bold"/>
              </a:rPr>
              <a:t>BUGET</a:t>
            </a:r>
            <a:endParaRPr lang="en-US" sz="3500" spc="175" dirty="0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31826" y="5022739"/>
            <a:ext cx="561975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spc="145">
                <a:solidFill>
                  <a:srgbClr val="191919"/>
                </a:solidFill>
                <a:latin typeface="Montserrat Classic"/>
              </a:rPr>
              <a:t>300K €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31826" y="3265113"/>
            <a:ext cx="737290" cy="73729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731826" y="6193410"/>
            <a:ext cx="5619750" cy="2366963"/>
            <a:chOff x="0" y="0"/>
            <a:chExt cx="7493000" cy="315595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23670" cy="10236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0" y="1573530"/>
              <a:ext cx="7493000" cy="74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174" dirty="0">
                  <a:solidFill>
                    <a:srgbClr val="191919"/>
                  </a:solidFill>
                  <a:latin typeface="Aileron Heavy"/>
                </a:rPr>
                <a:t>PROGRAM </a:t>
              </a:r>
              <a:r>
                <a:rPr lang="en-US" sz="3499" spc="174" dirty="0" err="1">
                  <a:solidFill>
                    <a:srgbClr val="191919"/>
                  </a:solidFill>
                  <a:latin typeface="Aileron Heavy"/>
                </a:rPr>
                <a:t>FINANȚARE</a:t>
              </a:r>
              <a:endParaRPr lang="en-US" sz="3499" spc="174" dirty="0">
                <a:solidFill>
                  <a:srgbClr val="191919"/>
                </a:solidFill>
                <a:latin typeface="Aileron Heav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11214"/>
              <a:ext cx="7493000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144">
                  <a:solidFill>
                    <a:srgbClr val="191919"/>
                  </a:solidFill>
                  <a:latin typeface="Montserrat Classic"/>
                </a:rPr>
                <a:t>ERASMUS+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5082" y="6193410"/>
            <a:ext cx="6048283" cy="3349269"/>
            <a:chOff x="-1" y="0"/>
            <a:chExt cx="8064377" cy="446569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424868"/>
              <a:ext cx="7493000" cy="69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174" dirty="0" err="1">
                  <a:solidFill>
                    <a:srgbClr val="191919"/>
                  </a:solidFill>
                  <a:latin typeface="Montserrat Classic Bold"/>
                </a:rPr>
                <a:t>DURATA</a:t>
              </a:r>
              <a:r>
                <a:rPr lang="en-US" sz="3499" spc="174" dirty="0">
                  <a:solidFill>
                    <a:srgbClr val="191919"/>
                  </a:solidFill>
                  <a:latin typeface="Montserrat Classic Bold"/>
                </a:rPr>
                <a:t> </a:t>
              </a:r>
              <a:r>
                <a:rPr lang="en-US" sz="3499" spc="174" dirty="0" err="1">
                  <a:solidFill>
                    <a:srgbClr val="191919"/>
                  </a:solidFill>
                  <a:latin typeface="Montserrat Classic Bold"/>
                </a:rPr>
                <a:t>PROIECTULUI</a:t>
              </a:r>
              <a:r>
                <a:rPr lang="en-US" sz="3499" spc="174" dirty="0">
                  <a:solidFill>
                    <a:srgbClr val="191919"/>
                  </a:solidFill>
                  <a:latin typeface="Montserrat Classic Bold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" y="2362552"/>
              <a:ext cx="8064377" cy="21031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28 </a:t>
              </a:r>
              <a:r>
                <a:rPr lang="en-US" sz="2899" spc="144" dirty="0" err="1">
                  <a:solidFill>
                    <a:srgbClr val="191919"/>
                  </a:solidFill>
                  <a:latin typeface="Montserrat Classic"/>
                </a:rPr>
                <a:t>luni</a:t>
              </a:r>
              <a:endParaRPr lang="en-US" sz="2899" spc="144" dirty="0">
                <a:solidFill>
                  <a:srgbClr val="191919"/>
                </a:solidFill>
                <a:latin typeface="Montserrat Classic"/>
              </a:endParaRPr>
            </a:p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Data de </a:t>
              </a:r>
              <a:r>
                <a:rPr lang="en-US" sz="2899" spc="144" dirty="0" err="1">
                  <a:solidFill>
                    <a:srgbClr val="191919"/>
                  </a:solidFill>
                  <a:latin typeface="Montserrat Classic"/>
                </a:rPr>
                <a:t>început</a:t>
              </a: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: 01.09.2020</a:t>
              </a:r>
            </a:p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Data de </a:t>
              </a:r>
              <a:r>
                <a:rPr lang="en-US" sz="2899" spc="144" dirty="0" err="1">
                  <a:solidFill>
                    <a:srgbClr val="191919"/>
                  </a:solidFill>
                  <a:latin typeface="Montserrat Classic"/>
                </a:rPr>
                <a:t>încheiere</a:t>
              </a: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: 31.12.2022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31668" cy="1131668"/>
            </a:xfrm>
            <a:prstGeom prst="rect">
              <a:avLst/>
            </a:prstGeom>
          </p:spPr>
        </p:pic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58883" y="3153616"/>
            <a:ext cx="896857" cy="839041"/>
            <a:chOff x="0" y="0"/>
            <a:chExt cx="1615440" cy="1511300"/>
          </a:xfrm>
        </p:grpSpPr>
        <p:sp>
          <p:nvSpPr>
            <p:cNvPr id="16" name="Freeform 16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20345E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35083" y="4324239"/>
            <a:ext cx="5619750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174" dirty="0" err="1">
                <a:solidFill>
                  <a:srgbClr val="191919"/>
                </a:solidFill>
                <a:latin typeface="Montserrat Classic Bold"/>
              </a:rPr>
              <a:t>CODUL</a:t>
            </a:r>
            <a:r>
              <a:rPr lang="en-US" sz="3499" spc="174" dirty="0">
                <a:solidFill>
                  <a:srgbClr val="191919"/>
                </a:solidFill>
                <a:latin typeface="Montserrat Classic Bold"/>
              </a:rPr>
              <a:t> </a:t>
            </a:r>
            <a:r>
              <a:rPr lang="en-US" sz="3499" spc="174" dirty="0" err="1">
                <a:solidFill>
                  <a:srgbClr val="191919"/>
                </a:solidFill>
                <a:latin typeface="Montserrat Classic Bold"/>
              </a:rPr>
              <a:t>PROIECTULUI</a:t>
            </a:r>
            <a:endParaRPr lang="en-US" sz="3499" spc="174" dirty="0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5083" y="5022739"/>
            <a:ext cx="561975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spc="144" dirty="0">
                <a:solidFill>
                  <a:srgbClr val="191919"/>
                </a:solidFill>
                <a:latin typeface="Montserrat Classic"/>
              </a:rPr>
              <a:t>2020-1-</a:t>
            </a:r>
            <a:r>
              <a:rPr lang="en-US" sz="2899" spc="144" dirty="0" err="1">
                <a:solidFill>
                  <a:srgbClr val="191919"/>
                </a:solidFill>
                <a:latin typeface="Montserrat Classic"/>
              </a:rPr>
              <a:t>FR01</a:t>
            </a:r>
            <a:r>
              <a:rPr lang="en-US" sz="2899" spc="144" dirty="0">
                <a:solidFill>
                  <a:srgbClr val="191919"/>
                </a:solidFill>
                <a:latin typeface="Montserrat Classic"/>
              </a:rPr>
              <a:t>-</a:t>
            </a:r>
            <a:r>
              <a:rPr lang="en-US" sz="2899" spc="144" dirty="0" err="1">
                <a:solidFill>
                  <a:srgbClr val="191919"/>
                </a:solidFill>
                <a:latin typeface="Montserrat Classic"/>
              </a:rPr>
              <a:t>KA202</a:t>
            </a:r>
            <a:r>
              <a:rPr lang="en-US" sz="2899" spc="144" dirty="0">
                <a:solidFill>
                  <a:srgbClr val="191919"/>
                </a:solidFill>
                <a:latin typeface="Montserrat Classic"/>
              </a:rPr>
              <a:t>-080386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0334" y="120453"/>
            <a:ext cx="1054826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it-IT" sz="6000" spc="252" dirty="0" err="1">
                <a:solidFill>
                  <a:srgbClr val="273755"/>
                </a:solidFill>
                <a:latin typeface="Montserrat Semi-Bold Bold"/>
              </a:rPr>
              <a:t>DETALIILE</a:t>
            </a:r>
            <a:r>
              <a:rPr lang="it-IT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it-IT" sz="6000" spc="252" dirty="0" err="1">
                <a:solidFill>
                  <a:srgbClr val="273755"/>
                </a:solidFill>
                <a:latin typeface="Montserrat Semi-Bold Bold"/>
              </a:rPr>
              <a:t>CHEIE</a:t>
            </a:r>
            <a:r>
              <a:rPr lang="it-IT" sz="6000" spc="252" dirty="0">
                <a:solidFill>
                  <a:srgbClr val="273755"/>
                </a:solidFill>
                <a:latin typeface="Montserrat Semi-Bold Bold"/>
              </a:rPr>
              <a:t> ALE </a:t>
            </a:r>
            <a:r>
              <a:rPr lang="it-IT" sz="6000" spc="252" dirty="0" err="1">
                <a:solidFill>
                  <a:srgbClr val="273755"/>
                </a:solidFill>
                <a:latin typeface="Montserrat Semi-Bold Bold"/>
              </a:rPr>
              <a:t>PROIECTULUI</a:t>
            </a:r>
            <a:r>
              <a:rPr lang="it-IT" sz="6000" spc="252" dirty="0">
                <a:solidFill>
                  <a:srgbClr val="273755"/>
                </a:solidFill>
                <a:latin typeface="Montserrat Semi-Bold Bold"/>
              </a:rPr>
              <a:t> MACHINA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1007" y="2593274"/>
            <a:ext cx="11984142" cy="7693726"/>
            <a:chOff x="0" y="0"/>
            <a:chExt cx="4053895" cy="2602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3895" cy="2602569"/>
            </a:xfrm>
            <a:custGeom>
              <a:avLst/>
              <a:gdLst/>
              <a:ahLst/>
              <a:cxnLst/>
              <a:rect l="l" t="t" r="r" b="b"/>
              <a:pathLst>
                <a:path w="4053895" h="2602569">
                  <a:moveTo>
                    <a:pt x="0" y="0"/>
                  </a:moveTo>
                  <a:lnTo>
                    <a:pt x="4053895" y="0"/>
                  </a:lnTo>
                  <a:lnTo>
                    <a:pt x="4053895" y="2602569"/>
                  </a:lnTo>
                  <a:lnTo>
                    <a:pt x="0" y="2602569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41007" y="2839514"/>
            <a:ext cx="11718393" cy="749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Proiectarea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unui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curriculum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comun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VET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ML,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pentru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împuternici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lucrătorii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TIC cu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competențe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tehnice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, non-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tehnice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meta (soft)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căutate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Introducerea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metodelor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flexibile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furnizare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formării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resurse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pedagogice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inovatoare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cu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acces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deschis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pentru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sprijini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furnizarea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VET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achiziția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competențe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domeniul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ML.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Încurajarea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recunoașterii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integrării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cerințelor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privind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abilitățile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 ML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cadrele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competență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sectoriale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schemele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certificare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Îmbunătățirea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inteligenței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pieței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forței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muncă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competențelor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ML la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nivelul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UE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Proiectul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început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septembrie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2020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și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se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va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încheia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în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decembrie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2022.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791"/>
          <a:stretch>
            <a:fillRect/>
          </a:stretch>
        </p:blipFill>
        <p:spPr>
          <a:xfrm>
            <a:off x="0" y="0"/>
            <a:ext cx="6503019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03019" y="758028"/>
            <a:ext cx="120100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OBIECTIVELE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PROIECTULUI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MACHINA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07979" y="12700"/>
            <a:ext cx="9480021" cy="102944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57500"/>
            <a:ext cx="11811000" cy="6016226"/>
            <a:chOff x="0" y="-209551"/>
            <a:chExt cx="14086526" cy="6522311"/>
          </a:xfrm>
        </p:grpSpPr>
        <p:sp>
          <p:nvSpPr>
            <p:cNvPr id="4" name="TextBox 4"/>
            <p:cNvSpPr txBox="1"/>
            <p:nvPr/>
          </p:nvSpPr>
          <p:spPr>
            <a:xfrm>
              <a:off x="90881" y="2676205"/>
              <a:ext cx="13995645" cy="363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Autoritățile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publice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de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educație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endParaRPr lang="ro-RO" sz="3999" spc="167" dirty="0" smtClean="0">
                <a:solidFill>
                  <a:srgbClr val="000000"/>
                </a:solidFill>
                <a:latin typeface="Montserrat Classic"/>
              </a:endParaRPr>
            </a:p>
            <a:p>
              <a:pPr marL="812800" lvl="1">
                <a:lnSpc>
                  <a:spcPts val="6959"/>
                </a:lnSpc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și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acreditare</a:t>
              </a:r>
              <a:endParaRPr lang="en-US" sz="3999" spc="167" dirty="0">
                <a:solidFill>
                  <a:srgbClr val="000000"/>
                </a:solidFill>
                <a:latin typeface="Montserrat Classic"/>
              </a:endParaRP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Lucrătorii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TIC care au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nevoie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de C-VET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Furnizori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de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educație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/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formare</a:t>
              </a:r>
              <a:endParaRPr lang="en-US" sz="3999" spc="167" dirty="0">
                <a:solidFill>
                  <a:srgbClr val="000000"/>
                </a:solidFill>
                <a:latin typeface="Montserrat Classic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9551"/>
              <a:ext cx="10240666" cy="2727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Studenți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I-VET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Reprezentanții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sectorului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și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partenerii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sociali</a:t>
              </a:r>
              <a:endParaRPr lang="ro-RO" sz="3999" spc="167" dirty="0" smtClean="0">
                <a:solidFill>
                  <a:srgbClr val="000000"/>
                </a:solidFill>
                <a:latin typeface="Montserrat Classic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6584" y="1943100"/>
            <a:ext cx="7315200" cy="4522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6200" y="865882"/>
            <a:ext cx="8361395" cy="994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0345E"/>
                </a:solidFill>
                <a:latin typeface="Montserrat Semi-Bold Bold"/>
              </a:rPr>
              <a:t>GRUP</a:t>
            </a:r>
            <a:r>
              <a:rPr lang="en-US" sz="6000" spc="252" dirty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T</a:t>
            </a:r>
            <a:r>
              <a:rPr lang="en-US" sz="6000" spc="252" dirty="0" smtClean="0">
                <a:solidFill>
                  <a:srgbClr val="20345E"/>
                </a:solidFill>
                <a:latin typeface="Montserrat Semi-Bold Bold"/>
              </a:rPr>
              <a:t>INT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A</a:t>
            </a:r>
            <a:endParaRPr lang="en-US" sz="6000" spc="252" dirty="0">
              <a:solidFill>
                <a:srgbClr val="20345E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8870" y="0"/>
            <a:ext cx="9525" cy="10287000"/>
          </a:xfrm>
          <a:prstGeom prst="rect">
            <a:avLst/>
          </a:prstGeom>
          <a:solidFill>
            <a:srgbClr val="141414"/>
          </a:solid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642357"/>
            <a:chOff x="0" y="0"/>
            <a:chExt cx="6186311" cy="555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555563"/>
            </a:xfrm>
            <a:custGeom>
              <a:avLst/>
              <a:gdLst/>
              <a:ahLst/>
              <a:cxnLst/>
              <a:rect l="l" t="t" r="r" b="b"/>
              <a:pathLst>
                <a:path w="6186311" h="555563">
                  <a:moveTo>
                    <a:pt x="0" y="0"/>
                  </a:moveTo>
                  <a:lnTo>
                    <a:pt x="6186311" y="0"/>
                  </a:lnTo>
                  <a:lnTo>
                    <a:pt x="6186311" y="555563"/>
                  </a:lnTo>
                  <a:lnTo>
                    <a:pt x="0" y="555563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38225" y="9114363"/>
            <a:ext cx="960339" cy="96033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7375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38225" y="7344001"/>
            <a:ext cx="960339" cy="96033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7375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38225" y="5529361"/>
            <a:ext cx="960339" cy="96033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7375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38225" y="3721100"/>
            <a:ext cx="960339" cy="960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7375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38225" y="1940115"/>
            <a:ext cx="960339" cy="960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7375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3791" y="2050117"/>
            <a:ext cx="834774" cy="6435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3791" y="3879502"/>
            <a:ext cx="834774" cy="6435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3791" y="5687763"/>
            <a:ext cx="834774" cy="6435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5346" r="38554"/>
          <a:stretch/>
        </p:blipFill>
        <p:spPr>
          <a:xfrm>
            <a:off x="15495219" y="-38100"/>
            <a:ext cx="2792781" cy="293855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662288" y="9191625"/>
            <a:ext cx="11510912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it-IT" sz="3400" spc="142" dirty="0" err="1">
                <a:solidFill>
                  <a:srgbClr val="000000"/>
                </a:solidFill>
                <a:latin typeface="Montserrat Semi-Bold"/>
              </a:rPr>
              <a:t>E1</a:t>
            </a:r>
            <a:r>
              <a:rPr lang="it-IT" sz="3400" spc="142" dirty="0">
                <a:solidFill>
                  <a:srgbClr val="000000"/>
                </a:solidFill>
                <a:latin typeface="Montserrat Semi-Bold"/>
              </a:rPr>
              <a:t>- </a:t>
            </a:r>
            <a:r>
              <a:rPr lang="it-IT" sz="3400" spc="142" dirty="0" err="1">
                <a:solidFill>
                  <a:srgbClr val="000000"/>
                </a:solidFill>
                <a:latin typeface="Montserrat Semi-Bold"/>
              </a:rPr>
              <a:t>E5</a:t>
            </a:r>
            <a:r>
              <a:rPr lang="it-IT" sz="3400" spc="142" dirty="0">
                <a:solidFill>
                  <a:srgbClr val="000000"/>
                </a:solidFill>
                <a:latin typeface="Montserrat Semi-Bold"/>
              </a:rPr>
              <a:t>: </a:t>
            </a:r>
            <a:r>
              <a:rPr lang="it-IT" sz="3400" spc="142" dirty="0" err="1">
                <a:solidFill>
                  <a:srgbClr val="000000"/>
                </a:solidFill>
                <a:latin typeface="Montserrat Semi-Bold"/>
              </a:rPr>
              <a:t>Zilele</a:t>
            </a:r>
            <a:r>
              <a:rPr lang="it-IT" sz="3400" spc="142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it-IT" sz="3400" spc="142" dirty="0" err="1" smtClean="0">
                <a:solidFill>
                  <a:srgbClr val="000000"/>
                </a:solidFill>
                <a:latin typeface="Montserrat Semi-Bold"/>
              </a:rPr>
              <a:t>na</a:t>
            </a:r>
            <a:r>
              <a:rPr lang="ro-RO" sz="3400" spc="142" dirty="0" smtClean="0">
                <a:solidFill>
                  <a:srgbClr val="000000"/>
                </a:solidFill>
                <a:latin typeface="Montserrat Semi-Bold"/>
              </a:rPr>
              <a:t>t</a:t>
            </a:r>
            <a:r>
              <a:rPr lang="it-IT" sz="3400" spc="142" dirty="0" err="1" smtClean="0">
                <a:solidFill>
                  <a:srgbClr val="000000"/>
                </a:solidFill>
                <a:latin typeface="Montserrat Semi-Bold"/>
              </a:rPr>
              <a:t>ionale</a:t>
            </a:r>
            <a:r>
              <a:rPr lang="it-IT" sz="3400" spc="142" dirty="0" smtClean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it-IT" sz="3400" spc="142" dirty="0">
                <a:solidFill>
                  <a:srgbClr val="000000"/>
                </a:solidFill>
                <a:latin typeface="Montserrat Semi-Bold"/>
              </a:rPr>
              <a:t>de informare MACHINA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62288" y="7200601"/>
            <a:ext cx="162306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142" dirty="0" err="1" smtClean="0">
                <a:solidFill>
                  <a:srgbClr val="000000"/>
                </a:solidFill>
                <a:latin typeface="Montserrat Semi-Bold"/>
              </a:rPr>
              <a:t>O4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: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Cadrul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pentru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recunoașterea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o-RO" sz="3400" spc="142" dirty="0" err="1" smtClean="0">
                <a:solidFill>
                  <a:srgbClr val="000000"/>
                </a:solidFill>
                <a:latin typeface="Montserrat Semi-Bold"/>
              </a:rPr>
              <a:t>s</a:t>
            </a:r>
            <a:r>
              <a:rPr lang="en-US" sz="3400" spc="142" dirty="0" err="1" smtClean="0">
                <a:solidFill>
                  <a:srgbClr val="000000"/>
                </a:solidFill>
                <a:latin typeface="Montserrat Semi-Bold"/>
              </a:rPr>
              <a:t>i</a:t>
            </a:r>
            <a:r>
              <a:rPr lang="en-US" sz="3400" spc="142" dirty="0" smtClean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integrarea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400" spc="142" dirty="0" err="1" smtClean="0">
                <a:solidFill>
                  <a:srgbClr val="000000"/>
                </a:solidFill>
                <a:latin typeface="Montserrat Semi-Bold"/>
              </a:rPr>
              <a:t>cerin</a:t>
            </a:r>
            <a:r>
              <a:rPr lang="ro-RO" sz="3400" spc="142" dirty="0" smtClean="0">
                <a:solidFill>
                  <a:srgbClr val="000000"/>
                </a:solidFill>
                <a:latin typeface="Montserrat Semi-Bold"/>
              </a:rPr>
              <a:t>t</a:t>
            </a:r>
            <a:r>
              <a:rPr lang="en-US" sz="3400" spc="142" dirty="0" err="1" smtClean="0">
                <a:solidFill>
                  <a:srgbClr val="000000"/>
                </a:solidFill>
                <a:latin typeface="Montserrat Semi-Bold"/>
              </a:rPr>
              <a:t>elor</a:t>
            </a:r>
            <a:r>
              <a:rPr lang="en-US" sz="3400" spc="142" dirty="0" smtClean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de </a:t>
            </a:r>
            <a:r>
              <a:rPr lang="en-US" sz="3400" spc="142" dirty="0" err="1" smtClean="0">
                <a:solidFill>
                  <a:srgbClr val="000000"/>
                </a:solidFill>
                <a:latin typeface="Montserrat Semi-Bold"/>
              </a:rPr>
              <a:t>competen</a:t>
            </a:r>
            <a:r>
              <a:rPr lang="ro-RO" sz="3400" spc="142" dirty="0" smtClean="0">
                <a:solidFill>
                  <a:srgbClr val="000000"/>
                </a:solidFill>
                <a:latin typeface="Montserrat Semi-Bold"/>
              </a:rPr>
              <a:t>t</a:t>
            </a:r>
            <a:r>
              <a:rPr lang="en-US" sz="3400" spc="142" dirty="0" smtClean="0">
                <a:solidFill>
                  <a:srgbClr val="000000"/>
                </a:solidFill>
                <a:latin typeface="Montserrat Semi-Bold"/>
              </a:rPr>
              <a:t>e 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ML </a:t>
            </a:r>
            <a:r>
              <a:rPr lang="ro-RO" sz="3400" spc="142" dirty="0" err="1" smtClean="0">
                <a:solidFill>
                  <a:srgbClr val="000000"/>
                </a:solidFill>
                <a:latin typeface="Montserrat Semi-Bold"/>
              </a:rPr>
              <a:t>i</a:t>
            </a:r>
            <a:r>
              <a:rPr lang="en-US" sz="3400" spc="142" dirty="0" smtClean="0">
                <a:solidFill>
                  <a:srgbClr val="000000"/>
                </a:solidFill>
                <a:latin typeface="Montserrat Semi-Bold"/>
              </a:rPr>
              <a:t>n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schemele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 de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certificare</a:t>
            </a:r>
            <a:r>
              <a:rPr lang="en-US" sz="3400" spc="142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o-RO" sz="3400" spc="142" dirty="0" err="1" smtClean="0">
                <a:solidFill>
                  <a:srgbClr val="000000"/>
                </a:solidFill>
                <a:latin typeface="Montserrat Semi-Bold"/>
              </a:rPr>
              <a:t>s</a:t>
            </a:r>
            <a:r>
              <a:rPr lang="en-US" sz="3400" spc="142" dirty="0" err="1" smtClean="0">
                <a:solidFill>
                  <a:srgbClr val="000000"/>
                </a:solidFill>
                <a:latin typeface="Montserrat Semi-Bold"/>
              </a:rPr>
              <a:t>i</a:t>
            </a:r>
            <a:r>
              <a:rPr lang="en-US" sz="3400" spc="142" dirty="0" smtClean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400" spc="142" dirty="0" err="1">
                <a:solidFill>
                  <a:srgbClr val="000000"/>
                </a:solidFill>
                <a:latin typeface="Montserrat Semi-Bold"/>
              </a:rPr>
              <a:t>standardizare</a:t>
            </a:r>
            <a:endParaRPr lang="en-US" sz="3400" spc="142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760"/>
              </a:lnSpc>
            </a:pPr>
            <a:endParaRPr lang="en-US" sz="3400" spc="142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62288" y="5669488"/>
            <a:ext cx="15105459" cy="123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51">
                <a:solidFill>
                  <a:srgbClr val="000000"/>
                </a:solidFill>
                <a:latin typeface="Montserrat Semi-Bold Bold"/>
              </a:rPr>
              <a:t>O3: Infrastructuri pentru cursuri profesionale deschise online (VOOC)</a:t>
            </a:r>
            <a:endParaRPr lang="en-US" sz="3600" spc="151" dirty="0" err="1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437359" y="196466"/>
            <a:ext cx="1199009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 smtClean="0">
                <a:solidFill>
                  <a:srgbClr val="20345E"/>
                </a:solidFill>
                <a:latin typeface="Montserrat Semi-Bold Bold"/>
              </a:rPr>
              <a:t>PRINCIPALE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LE</a:t>
            </a:r>
            <a:r>
              <a:rPr lang="en-US" sz="6000" spc="252" dirty="0" smtClean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REZULTATE</a:t>
            </a:r>
            <a:endParaRPr lang="en-US" sz="6000" spc="252" dirty="0">
              <a:solidFill>
                <a:srgbClr val="20345E"/>
              </a:solidFill>
              <a:latin typeface="Montserrat Semi-Bold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662288" y="3654425"/>
            <a:ext cx="16230600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o-RO" sz="3600" spc="151" dirty="0" err="1" smtClean="0">
                <a:solidFill>
                  <a:srgbClr val="000000"/>
                </a:solidFill>
                <a:latin typeface="Montserrat Semi-Bold Bold"/>
              </a:rPr>
              <a:t>O2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: </a:t>
            </a:r>
            <a:r>
              <a:rPr lang="en-US" sz="3600" spc="151" dirty="0" err="1">
                <a:solidFill>
                  <a:srgbClr val="000000"/>
                </a:solidFill>
                <a:latin typeface="Montserrat Semi-Bold Bold"/>
              </a:rPr>
              <a:t>Structura</a:t>
            </a:r>
            <a:r>
              <a:rPr lang="en-US" sz="3600" spc="151" dirty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curricular</a:t>
            </a:r>
            <a:r>
              <a:rPr lang="ro-RO" sz="3600" spc="151" dirty="0" smtClean="0">
                <a:solidFill>
                  <a:srgbClr val="000000"/>
                </a:solidFill>
                <a:latin typeface="Montserrat Semi-Bold Bold"/>
              </a:rPr>
              <a:t>a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MACHINA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ro-RO" sz="3600" spc="151" dirty="0" err="1" smtClean="0">
                <a:solidFill>
                  <a:srgbClr val="000000"/>
                </a:solidFill>
                <a:latin typeface="Montserrat Semi-Bold Bold"/>
              </a:rPr>
              <a:t>s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i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 err="1">
                <a:solidFill>
                  <a:srgbClr val="000000"/>
                </a:solidFill>
                <a:latin typeface="Montserrat Semi-Bold Bold"/>
              </a:rPr>
              <a:t>resurse</a:t>
            </a:r>
            <a:r>
              <a:rPr lang="en-US" sz="3600" spc="151" dirty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educa</a:t>
            </a:r>
            <a:r>
              <a:rPr lang="ro-RO" sz="3600" spc="151" dirty="0" smtClean="0">
                <a:solidFill>
                  <a:srgbClr val="000000"/>
                </a:solidFill>
                <a:latin typeface="Montserrat Semi-Bold Bold"/>
              </a:rPr>
              <a:t>t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ionale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 err="1">
                <a:solidFill>
                  <a:srgbClr val="000000"/>
                </a:solidFill>
                <a:latin typeface="Montserrat Semi-Bold Bold"/>
              </a:rPr>
              <a:t>deschise</a:t>
            </a:r>
            <a:endParaRPr lang="en-US" sz="3600" spc="151" dirty="0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5040"/>
              </a:lnSpc>
            </a:pPr>
            <a:endParaRPr lang="en-US" sz="3600" spc="151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662288" y="2080242"/>
            <a:ext cx="11765161" cy="123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51" dirty="0" err="1">
                <a:solidFill>
                  <a:srgbClr val="000000"/>
                </a:solidFill>
                <a:latin typeface="Montserrat Semi-Bold Bold"/>
              </a:rPr>
              <a:t>O1</a:t>
            </a:r>
            <a:r>
              <a:rPr lang="en-US" sz="3600" spc="151" dirty="0">
                <a:solidFill>
                  <a:srgbClr val="000000"/>
                </a:solidFill>
                <a:latin typeface="Montserrat Semi-Bold Bold"/>
              </a:rPr>
              <a:t>: </a:t>
            </a:r>
            <a:r>
              <a:rPr lang="en-US" sz="3600" spc="151" dirty="0" err="1">
                <a:solidFill>
                  <a:srgbClr val="000000"/>
                </a:solidFill>
                <a:latin typeface="Montserrat Semi-Bold Bold"/>
              </a:rPr>
              <a:t>Rezultatele</a:t>
            </a:r>
            <a:r>
              <a:rPr lang="en-US" sz="3600" spc="151" dirty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ro-RO" sz="3600" spc="151" dirty="0" err="1">
                <a:solidFill>
                  <a:srgbClr val="000000"/>
                </a:solidFill>
                <a:latin typeface="Montserrat Semi-Bold Bold"/>
              </a:rPr>
              <a:t>i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nv</a:t>
            </a:r>
            <a:r>
              <a:rPr lang="ro-RO" sz="3600" spc="151" dirty="0" err="1" smtClean="0">
                <a:solidFill>
                  <a:srgbClr val="000000"/>
                </a:solidFill>
                <a:latin typeface="Montserrat Semi-Bold Bold"/>
              </a:rPr>
              <a:t>ata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rii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 err="1">
                <a:solidFill>
                  <a:srgbClr val="000000"/>
                </a:solidFill>
                <a:latin typeface="Montserrat Semi-Bold Bold"/>
              </a:rPr>
              <a:t>pentru</a:t>
            </a:r>
            <a:r>
              <a:rPr lang="en-US" sz="3600" spc="151" dirty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Semi-Bold Bold"/>
              </a:rPr>
              <a:t>înv</a:t>
            </a:r>
            <a:r>
              <a:rPr lang="ro-RO" sz="3600" spc="151" dirty="0" smtClean="0">
                <a:solidFill>
                  <a:srgbClr val="000000"/>
                </a:solidFill>
                <a:latin typeface="Montserrat Semi-Bold Bold"/>
              </a:rPr>
              <a:t>at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area automat</a:t>
            </a:r>
            <a:r>
              <a:rPr lang="ro-RO" sz="3600" spc="151" dirty="0" smtClean="0">
                <a:solidFill>
                  <a:srgbClr val="000000"/>
                </a:solidFill>
                <a:latin typeface="Montserrat Semi-Bold Bold"/>
              </a:rPr>
              <a:t>a</a:t>
            </a:r>
            <a:r>
              <a:rPr lang="en-US" sz="3600" spc="151" dirty="0" smtClean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3600" spc="151" dirty="0">
                <a:solidFill>
                  <a:srgbClr val="000000"/>
                </a:solidFill>
                <a:latin typeface="Montserrat Semi-Bold Bold"/>
              </a:rPr>
              <a:t>(ML).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62999" cy="10287000"/>
            <a:chOff x="0" y="0"/>
            <a:chExt cx="277476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4764" cy="3479800"/>
            </a:xfrm>
            <a:custGeom>
              <a:avLst/>
              <a:gdLst/>
              <a:ahLst/>
              <a:cxnLst/>
              <a:rect l="l" t="t" r="r" b="b"/>
              <a:pathLst>
                <a:path w="2774764" h="3479800">
                  <a:moveTo>
                    <a:pt x="0" y="0"/>
                  </a:moveTo>
                  <a:lnTo>
                    <a:pt x="2774764" y="0"/>
                  </a:lnTo>
                  <a:lnTo>
                    <a:pt x="27747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358635" y="2628900"/>
            <a:ext cx="826482" cy="762000"/>
            <a:chOff x="0" y="0"/>
            <a:chExt cx="1345985" cy="134430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345985" cy="1344302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227927" y="227086"/>
              <a:ext cx="890131" cy="89013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8D6F6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4343400" y="519768"/>
            <a:ext cx="13487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  <a:spcBef>
                <a:spcPct val="0"/>
              </a:spcBef>
            </a:pPr>
            <a:r>
              <a:rPr lang="en-GB" sz="4800" spc="252" dirty="0" err="1">
                <a:solidFill>
                  <a:srgbClr val="273755"/>
                </a:solidFill>
                <a:latin typeface="Montserrat Semi-Bold Bold"/>
              </a:rPr>
              <a:t>RAPORT</a:t>
            </a:r>
            <a:r>
              <a:rPr lang="en-GB" sz="48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GB" sz="4800" spc="252" dirty="0" err="1">
                <a:solidFill>
                  <a:srgbClr val="273755"/>
                </a:solidFill>
                <a:latin typeface="Montserrat Semi-Bold Bold"/>
              </a:rPr>
              <a:t>PRIVIND</a:t>
            </a:r>
            <a:r>
              <a:rPr lang="en-GB" sz="48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GB" sz="4800" spc="252" dirty="0" err="1">
                <a:solidFill>
                  <a:srgbClr val="273755"/>
                </a:solidFill>
                <a:latin typeface="Montserrat Semi-Bold Bold"/>
              </a:rPr>
              <a:t>REZULTATELE</a:t>
            </a:r>
            <a:r>
              <a:rPr lang="en-GB" sz="48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ro-RO" sz="4800" spc="252" dirty="0" err="1">
                <a:solidFill>
                  <a:srgbClr val="273755"/>
                </a:solidFill>
                <a:latin typeface="Montserrat Semi-Bold Bold"/>
              </a:rPr>
              <a:t>I</a:t>
            </a:r>
            <a:r>
              <a:rPr lang="en-GB" sz="4800" spc="252" dirty="0" smtClean="0">
                <a:solidFill>
                  <a:srgbClr val="273755"/>
                </a:solidFill>
                <a:latin typeface="Montserrat Semi-Bold Bold"/>
              </a:rPr>
              <a:t>NV</a:t>
            </a:r>
            <a:r>
              <a:rPr lang="ro-RO" sz="4800" spc="252" dirty="0" err="1" smtClean="0">
                <a:solidFill>
                  <a:srgbClr val="273755"/>
                </a:solidFill>
                <a:latin typeface="Montserrat Semi-Bold Bold"/>
              </a:rPr>
              <a:t>ATA</a:t>
            </a:r>
            <a:r>
              <a:rPr lang="en-GB" sz="4800" spc="252" dirty="0" err="1" smtClean="0">
                <a:solidFill>
                  <a:srgbClr val="273755"/>
                </a:solidFill>
                <a:latin typeface="Montserrat Semi-Bold Bold"/>
              </a:rPr>
              <a:t>RII</a:t>
            </a:r>
            <a:r>
              <a:rPr lang="en-GB" sz="4800" spc="252" dirty="0" smtClean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GB" sz="4800" spc="252" dirty="0">
                <a:solidFill>
                  <a:srgbClr val="273755"/>
                </a:solidFill>
                <a:latin typeface="Montserrat Semi-Bold Bold"/>
              </a:rPr>
              <a:t>MACHINE (ML).</a:t>
            </a:r>
            <a:endParaRPr lang="en-US" sz="4800" spc="252" dirty="0">
              <a:solidFill>
                <a:srgbClr val="273755"/>
              </a:solidFill>
              <a:latin typeface="Montserrat Semi-Bol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14206" y="2571454"/>
            <a:ext cx="4616227" cy="64923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6544" y="1638300"/>
            <a:ext cx="7851504" cy="789456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552843" y="2621280"/>
            <a:ext cx="8277957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Raportul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analizează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principalele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dovezi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extrase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din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activitățile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colectare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informațiilor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despre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competențe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din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investigarea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pieței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muncii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definește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rezultatele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învățării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care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vor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constitui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scheletul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crearea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unui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curriculum VET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cuprinzător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privind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ML,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aborda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nevoile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actuale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viitoare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competențe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tehnice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non-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tehnice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. a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profesioniștilor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TIC.</a:t>
            </a:r>
          </a:p>
          <a:p>
            <a:pPr algn="just">
              <a:lnSpc>
                <a:spcPts val="4200"/>
              </a:lnSpc>
            </a:pPr>
            <a:endParaRPr lang="en-GB" sz="2400" spc="105" dirty="0">
              <a:solidFill>
                <a:srgbClr val="000000"/>
              </a:solidFill>
              <a:latin typeface="Montserrat Classic"/>
            </a:endParaRPr>
          </a:p>
          <a:p>
            <a:pPr algn="just">
              <a:lnSpc>
                <a:spcPts val="4200"/>
              </a:lnSpc>
            </a:pP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Abordarea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rezultatelor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învățării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în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proiectarea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curriculum-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ului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permite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formarea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standarde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educaționale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comune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contribuind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la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creșterea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recunoașterii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mobilității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GB" sz="2400" spc="105" dirty="0" err="1">
                <a:solidFill>
                  <a:srgbClr val="000000"/>
                </a:solidFill>
                <a:latin typeface="Montserrat Classic"/>
              </a:rPr>
              <a:t>lucrătorilor</a:t>
            </a:r>
            <a:r>
              <a:rPr lang="en-GB" sz="2400" spc="105" dirty="0">
                <a:solidFill>
                  <a:srgbClr val="000000"/>
                </a:solidFill>
                <a:latin typeface="Montserrat Classic"/>
              </a:rPr>
              <a:t> TIC.</a:t>
            </a:r>
            <a:endParaRPr lang="en-US" sz="3000" spc="105" dirty="0">
              <a:solidFill>
                <a:srgbClr val="000000"/>
              </a:solidFill>
              <a:latin typeface="Montserrat Classic"/>
            </a:endParaRPr>
          </a:p>
        </p:txBody>
      </p:sp>
      <p:grpSp>
        <p:nvGrpSpPr>
          <p:cNvPr id="20" name="Group 8"/>
          <p:cNvGrpSpPr/>
          <p:nvPr/>
        </p:nvGrpSpPr>
        <p:grpSpPr>
          <a:xfrm>
            <a:off x="8358635" y="7429500"/>
            <a:ext cx="826482" cy="762000"/>
            <a:chOff x="0" y="0"/>
            <a:chExt cx="1345985" cy="1344302"/>
          </a:xfrm>
        </p:grpSpPr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345985" cy="1344302"/>
            </a:xfrm>
            <a:prstGeom prst="rect">
              <a:avLst/>
            </a:prstGeom>
          </p:spPr>
        </p:pic>
        <p:grpSp>
          <p:nvGrpSpPr>
            <p:cNvPr id="22" name="Group 10"/>
            <p:cNvGrpSpPr/>
            <p:nvPr/>
          </p:nvGrpSpPr>
          <p:grpSpPr>
            <a:xfrm>
              <a:off x="227927" y="227086"/>
              <a:ext cx="890131" cy="890131"/>
              <a:chOff x="0" y="0"/>
              <a:chExt cx="6350000" cy="6350000"/>
            </a:xfrm>
          </p:grpSpPr>
          <p:sp>
            <p:nvSpPr>
              <p:cNvPr id="23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8D6F6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6357" y="-673120"/>
            <a:ext cx="13003244" cy="88747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47700" y="5096773"/>
            <a:ext cx="6544747" cy="38877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59443" b="41568"/>
          <a:stretch>
            <a:fillRect/>
          </a:stretch>
        </p:blipFill>
        <p:spPr>
          <a:xfrm>
            <a:off x="10768175" y="4767027"/>
            <a:ext cx="2966782" cy="19429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74242" t="36440"/>
          <a:stretch>
            <a:fillRect/>
          </a:stretch>
        </p:blipFill>
        <p:spPr>
          <a:xfrm>
            <a:off x="15946282" y="7144889"/>
            <a:ext cx="1884213" cy="2113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4083"/>
          <a:stretch/>
        </p:blipFill>
        <p:spPr>
          <a:xfrm rot="-9396287">
            <a:off x="10610659" y="-4629299"/>
            <a:ext cx="9660898" cy="7800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96357" y="1943100"/>
            <a:ext cx="7315200" cy="154284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11493"/>
            <a:ext cx="18288000" cy="475507"/>
            <a:chOff x="0" y="0"/>
            <a:chExt cx="6186311" cy="1608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6311" cy="160850"/>
            </a:xfrm>
            <a:custGeom>
              <a:avLst/>
              <a:gdLst/>
              <a:ahLst/>
              <a:cxnLst/>
              <a:rect l="l" t="t" r="r" b="b"/>
              <a:pathLst>
                <a:path w="6186311" h="160850">
                  <a:moveTo>
                    <a:pt x="0" y="0"/>
                  </a:moveTo>
                  <a:lnTo>
                    <a:pt x="6186311" y="0"/>
                  </a:lnTo>
                  <a:lnTo>
                    <a:pt x="6186311" y="160850"/>
                  </a:lnTo>
                  <a:lnTo>
                    <a:pt x="0" y="1608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-2501036" y="2496293"/>
            <a:ext cx="19039758" cy="63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Montserrat Classic Bold"/>
              </a:rPr>
              <a:t>Caracteristicile</a:t>
            </a:r>
            <a:r>
              <a:rPr lang="en-US" sz="3999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 Classic Bold"/>
              </a:rPr>
              <a:t>curriculumului</a:t>
            </a:r>
            <a:r>
              <a:rPr lang="en-US" sz="3999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 Classic Bold"/>
              </a:rPr>
              <a:t>MACHINA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14304" y="4235334"/>
            <a:ext cx="7287213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Nivelul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 5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tserrat Classic"/>
              </a:rPr>
              <a:t>EQF</a:t>
            </a:r>
            <a:endParaRPr lang="en-US" sz="3600" dirty="0">
              <a:solidFill>
                <a:srgbClr val="000000"/>
              </a:solidFill>
              <a:latin typeface="Montserrat Classic"/>
            </a:endParaRPr>
          </a:p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6 </a:t>
            </a:r>
            <a:r>
              <a:rPr lang="en-US" sz="3600" dirty="0" err="1">
                <a:solidFill>
                  <a:srgbClr val="000000"/>
                </a:solidFill>
                <a:latin typeface="Montserrat Classic"/>
              </a:rPr>
              <a:t>unități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Montserrat Classic"/>
              </a:rPr>
              <a:t>învățare</a:t>
            </a:r>
            <a:endParaRPr lang="en-US" sz="3600" dirty="0">
              <a:solidFill>
                <a:srgbClr val="000000"/>
              </a:solidFill>
              <a:latin typeface="Montserrat Classic"/>
            </a:endParaRPr>
          </a:p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27 de </a:t>
            </a:r>
            <a:r>
              <a:rPr lang="en-US" sz="3600" dirty="0" err="1">
                <a:solidFill>
                  <a:srgbClr val="000000"/>
                </a:solidFill>
                <a:latin typeface="Montserrat Classic"/>
              </a:rPr>
              <a:t>lecții</a:t>
            </a:r>
            <a:endParaRPr lang="en-US" sz="3600" dirty="0">
              <a:solidFill>
                <a:srgbClr val="000000"/>
              </a:solidFill>
              <a:latin typeface="Montserrat Classic"/>
            </a:endParaRPr>
          </a:p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ontserrat Classic"/>
              </a:rPr>
              <a:t>Durata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 509 ore</a:t>
            </a:r>
          </a:p>
          <a:p>
            <a:pPr marL="777240" lvl="1" indent="-388620">
              <a:lnSpc>
                <a:spcPts val="6300"/>
              </a:lnSpc>
              <a:buFont typeface="Arial"/>
              <a:buChar char="•"/>
            </a:pPr>
            <a:r>
              <a:rPr lang="ro-RO" sz="3600" dirty="0" err="1" smtClean="0">
                <a:solidFill>
                  <a:srgbClr val="000000"/>
                </a:solidFill>
                <a:latin typeface="Montserrat Classic"/>
              </a:rPr>
              <a:t>E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ngleză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err="1" smtClean="0">
                <a:solidFill>
                  <a:srgbClr val="000000"/>
                </a:solidFill>
                <a:latin typeface="Montserrat Classic"/>
              </a:rPr>
              <a:t>F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ranceză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err="1" smtClean="0">
                <a:solidFill>
                  <a:srgbClr val="000000"/>
                </a:solidFill>
                <a:latin typeface="Montserrat Classic"/>
              </a:rPr>
              <a:t>G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ermană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err="1" smtClean="0">
                <a:solidFill>
                  <a:srgbClr val="000000"/>
                </a:solidFill>
                <a:latin typeface="Montserrat Classic"/>
              </a:rPr>
              <a:t>G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reacă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err="1" smtClean="0">
                <a:solidFill>
                  <a:srgbClr val="000000"/>
                </a:solidFill>
                <a:latin typeface="Montserrat Classic"/>
              </a:rPr>
              <a:t>R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omână</a:t>
            </a:r>
            <a:r>
              <a:rPr lang="en-US" sz="3600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err="1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taliană</a:t>
            </a:r>
            <a:endParaRPr lang="en-US" sz="36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14400"/>
            <a:ext cx="10629900" cy="994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STADIUL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ACTIVIT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AT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ILOR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40278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8454"/>
          <a:stretch>
            <a:fillRect/>
          </a:stretch>
        </p:blipFill>
        <p:spPr>
          <a:xfrm>
            <a:off x="14586582" y="3413268"/>
            <a:ext cx="3701418" cy="61575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5375"/>
            <a:ext cx="18288000" cy="2777834"/>
            <a:chOff x="0" y="0"/>
            <a:chExt cx="6186311" cy="9396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939662"/>
            </a:xfrm>
            <a:custGeom>
              <a:avLst/>
              <a:gdLst/>
              <a:ahLst/>
              <a:cxnLst/>
              <a:rect l="l" t="t" r="r" b="b"/>
              <a:pathLst>
                <a:path w="6186311" h="939662">
                  <a:moveTo>
                    <a:pt x="0" y="0"/>
                  </a:moveTo>
                  <a:lnTo>
                    <a:pt x="6186311" y="0"/>
                  </a:lnTo>
                  <a:lnTo>
                    <a:pt x="6186311" y="939662"/>
                  </a:lnTo>
                  <a:lnTo>
                    <a:pt x="0" y="939662"/>
                  </a:lnTo>
                  <a:close/>
                </a:path>
              </a:pathLst>
            </a:custGeom>
            <a:solidFill>
              <a:srgbClr val="20345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021318" y="1310699"/>
            <a:ext cx="6237982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spc="176" dirty="0" err="1" smtClean="0">
                <a:solidFill>
                  <a:srgbClr val="F4F4F4"/>
                </a:solidFill>
                <a:latin typeface="Montserrat Classic Bold"/>
              </a:rPr>
              <a:t>Structur</a:t>
            </a:r>
            <a:r>
              <a:rPr lang="ro-RO" sz="4199" spc="176" dirty="0" smtClean="0">
                <a:solidFill>
                  <a:srgbClr val="F4F4F4"/>
                </a:solidFill>
                <a:latin typeface="Montserrat Classic Bold"/>
              </a:rPr>
              <a:t>a</a:t>
            </a:r>
            <a:r>
              <a:rPr lang="en-US" sz="4199" spc="176" dirty="0" smtClean="0">
                <a:solidFill>
                  <a:srgbClr val="F4F4F4"/>
                </a:solidFill>
                <a:latin typeface="Montserrat Classic Bold"/>
              </a:rPr>
              <a:t> </a:t>
            </a:r>
            <a:r>
              <a:rPr lang="en-US" sz="4199" spc="176" dirty="0">
                <a:solidFill>
                  <a:srgbClr val="F4F4F4"/>
                </a:solidFill>
                <a:latin typeface="Montserrat Classic Bold"/>
              </a:rPr>
              <a:t>Curriculum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3796" y="424021"/>
            <a:ext cx="1073960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FFFFFF"/>
                </a:solidFill>
                <a:latin typeface="Montserrat Semi-Bold Bold"/>
              </a:rPr>
              <a:t>STADIUL</a:t>
            </a:r>
            <a:r>
              <a:rPr lang="en-US" sz="6000" spc="252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000" spc="252" dirty="0" err="1">
                <a:solidFill>
                  <a:srgbClr val="FFFFFF"/>
                </a:solidFill>
                <a:latin typeface="Montserrat Semi-Bold Bold"/>
              </a:rPr>
              <a:t>ACTIVITATILOR</a:t>
            </a:r>
            <a:endParaRPr lang="en-US" sz="6000" spc="252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24546" y="4652526"/>
            <a:ext cx="1178665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înv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2: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Fundamente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matematice</a:t>
            </a: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4545" y="5578646"/>
            <a:ext cx="1365717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it-IT" sz="3300" spc="138" dirty="0" err="1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it-IT" sz="3300" spc="138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it-IT" sz="3300" spc="138" dirty="0" err="1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it-IT" sz="3300" spc="138" dirty="0" smtClean="0">
                <a:solidFill>
                  <a:srgbClr val="000000"/>
                </a:solidFill>
                <a:latin typeface="Montserrat Classic"/>
              </a:rPr>
              <a:t>are </a:t>
            </a:r>
            <a:r>
              <a:rPr lang="it-IT" sz="3300" spc="138" dirty="0">
                <a:solidFill>
                  <a:srgbClr val="000000"/>
                </a:solidFill>
                <a:latin typeface="Montserrat Classic"/>
              </a:rPr>
              <a:t>3: Algoritmi, </a:t>
            </a:r>
            <a:r>
              <a:rPr lang="it-IT" sz="3300" spc="138" dirty="0" err="1">
                <a:solidFill>
                  <a:srgbClr val="000000"/>
                </a:solidFill>
                <a:latin typeface="Montserrat Classic"/>
              </a:rPr>
              <a:t>programe</a:t>
            </a:r>
            <a:r>
              <a:rPr lang="it-IT" sz="3300" spc="138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ro-RO" sz="3300" spc="138" dirty="0" err="1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it-IT" sz="3300" spc="138" dirty="0" smtClean="0">
                <a:solidFill>
                  <a:srgbClr val="000000"/>
                </a:solidFill>
                <a:latin typeface="Montserrat Classic"/>
              </a:rPr>
              <a:t>i </a:t>
            </a:r>
            <a:r>
              <a:rPr lang="it-IT" sz="3300" spc="138" dirty="0" err="1">
                <a:solidFill>
                  <a:srgbClr val="000000"/>
                </a:solidFill>
                <a:latin typeface="Montserrat Classic"/>
              </a:rPr>
              <a:t>protocoale</a:t>
            </a:r>
            <a:r>
              <a:rPr lang="it-IT" sz="3300" spc="138" dirty="0">
                <a:solidFill>
                  <a:srgbClr val="000000"/>
                </a:solidFill>
                <a:latin typeface="Montserrat Classic"/>
              </a:rPr>
              <a:t> ML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4546" y="6522356"/>
            <a:ext cx="1270105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4: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Înv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profund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(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avansat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4546" y="7484832"/>
            <a:ext cx="16815854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are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5: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Comunicarea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meritelor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provoc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rilor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ro-RO" sz="3300" spc="138" dirty="0" err="1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implica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iilor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ML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6348" y="8612487"/>
            <a:ext cx="16453052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are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6: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Legisla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ie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etic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managementul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proiectelor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legate de ML</a:t>
            </a:r>
          </a:p>
          <a:p>
            <a:pPr algn="just">
              <a:lnSpc>
                <a:spcPts val="4620"/>
              </a:lnSpc>
              <a:spcBef>
                <a:spcPct val="0"/>
              </a:spcBef>
            </a:pP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4545" y="3681768"/>
            <a:ext cx="1666345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înv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1: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Elemente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esen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iale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ale ML </a:t>
            </a:r>
            <a:r>
              <a:rPr lang="en-US" sz="3300" spc="138" dirty="0" err="1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profesioni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tii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>
                <a:solidFill>
                  <a:srgbClr val="000000"/>
                </a:solidFill>
                <a:latin typeface="Montserrat Classic"/>
              </a:rPr>
              <a:t>TIC</a:t>
            </a:r>
          </a:p>
        </p:txBody>
      </p:sp>
      <p:sp>
        <p:nvSpPr>
          <p:cNvPr id="15" name="AutoShape 15"/>
          <p:cNvSpPr/>
          <p:nvPr/>
        </p:nvSpPr>
        <p:spPr>
          <a:xfrm>
            <a:off x="-1826380" y="40005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6" name="AutoShape 16"/>
          <p:cNvSpPr/>
          <p:nvPr/>
        </p:nvSpPr>
        <p:spPr>
          <a:xfrm>
            <a:off x="-1826380" y="67437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7" name="AutoShape 17"/>
          <p:cNvSpPr/>
          <p:nvPr/>
        </p:nvSpPr>
        <p:spPr>
          <a:xfrm>
            <a:off x="-1826380" y="77343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8" name="AutoShape 18"/>
          <p:cNvSpPr/>
          <p:nvPr/>
        </p:nvSpPr>
        <p:spPr>
          <a:xfrm>
            <a:off x="-1826380" y="87249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-1826380" y="58293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0" name="AutoShape 20"/>
          <p:cNvSpPr/>
          <p:nvPr/>
        </p:nvSpPr>
        <p:spPr>
          <a:xfrm>
            <a:off x="-1826380" y="49149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</p:spTree>
    <p:extLst>
      <p:ext uri="{BB962C8B-B14F-4D97-AF65-F5344CB8AC3E}">
        <p14:creationId xmlns:p14="http://schemas.microsoft.com/office/powerpoint/2010/main" val="111661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505824">
            <a:off x="-1476898" y="-1107395"/>
            <a:ext cx="10154077" cy="8787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8543" y="996278"/>
            <a:ext cx="3006634" cy="2602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825405">
            <a:off x="4074654" y="7418261"/>
            <a:ext cx="9508173" cy="8228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60039" y="1889008"/>
            <a:ext cx="5241354" cy="73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4242" t="36440"/>
          <a:stretch>
            <a:fillRect/>
          </a:stretch>
        </p:blipFill>
        <p:spPr>
          <a:xfrm flipH="1">
            <a:off x="1028700" y="7508645"/>
            <a:ext cx="1884213" cy="21134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03340" y="2517753"/>
            <a:ext cx="888588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ro-RO" sz="3999" spc="167" dirty="0" err="1" smtClean="0">
                <a:solidFill>
                  <a:srgbClr val="000000"/>
                </a:solidFill>
                <a:latin typeface="Montserrat Classic Bold"/>
              </a:rPr>
              <a:t>R</a:t>
            </a:r>
            <a:r>
              <a:rPr lang="en-US" sz="3999" spc="167" dirty="0" err="1" smtClean="0">
                <a:solidFill>
                  <a:srgbClr val="000000"/>
                </a:solidFill>
                <a:latin typeface="Montserrat Classic Bold"/>
              </a:rPr>
              <a:t>esurse</a:t>
            </a:r>
            <a:r>
              <a:rPr lang="en-US" sz="3999" spc="167" dirty="0" smtClean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ro-RO" sz="3999" spc="167" dirty="0" smtClean="0">
                <a:solidFill>
                  <a:srgbClr val="000000"/>
                </a:solidFill>
                <a:latin typeface="Montserrat Classic Bold"/>
              </a:rPr>
              <a:t>E</a:t>
            </a:r>
            <a:r>
              <a:rPr lang="en-US" sz="3999" spc="167" dirty="0" err="1" smtClean="0">
                <a:solidFill>
                  <a:srgbClr val="000000"/>
                </a:solidFill>
                <a:latin typeface="Montserrat Classic Bold"/>
              </a:rPr>
              <a:t>duca</a:t>
            </a:r>
            <a:r>
              <a:rPr lang="ro-RO" sz="3999" spc="167" dirty="0">
                <a:solidFill>
                  <a:srgbClr val="000000"/>
                </a:solidFill>
                <a:latin typeface="Montserrat Classic Bold"/>
              </a:rPr>
              <a:t>t</a:t>
            </a:r>
            <a:r>
              <a:rPr lang="en-US" sz="3999" spc="167" dirty="0" err="1" smtClean="0">
                <a:solidFill>
                  <a:srgbClr val="000000"/>
                </a:solidFill>
                <a:latin typeface="Montserrat Classic Bold"/>
              </a:rPr>
              <a:t>ionale</a:t>
            </a:r>
            <a:r>
              <a:rPr lang="en-US" sz="3999" spc="167" dirty="0" smtClean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999" spc="167" dirty="0" err="1">
                <a:solidFill>
                  <a:srgbClr val="000000"/>
                </a:solidFill>
                <a:latin typeface="Montserrat Classic Bold"/>
              </a:rPr>
              <a:t>deschise</a:t>
            </a:r>
            <a:endParaRPr lang="en-US" sz="3999" spc="167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53797" y="811790"/>
            <a:ext cx="10520859" cy="994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err="1">
                <a:solidFill>
                  <a:srgbClr val="273755"/>
                </a:solidFill>
                <a:latin typeface="Montserrat Semi-Bold Bold"/>
              </a:rPr>
              <a:t>STADIUL</a:t>
            </a:r>
            <a:r>
              <a:rPr lang="en-US" sz="6000" spc="252" dirty="0">
                <a:solidFill>
                  <a:srgbClr val="273755"/>
                </a:solidFill>
                <a:latin typeface="Montserrat Semi-Bold Bold"/>
              </a:rPr>
              <a:t> 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ACTIVIT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AT</a:t>
            </a:r>
            <a:r>
              <a:rPr lang="en-US" sz="6000" spc="252" dirty="0" err="1" smtClean="0">
                <a:solidFill>
                  <a:srgbClr val="273755"/>
                </a:solidFill>
                <a:latin typeface="Montserrat Semi-Bold Bold"/>
              </a:rPr>
              <a:t>ILOR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610315" y="3525580"/>
            <a:ext cx="8047166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04"/>
              </a:lnSpc>
            </a:pP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• 122 de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pagini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de note de curs</a:t>
            </a:r>
          </a:p>
          <a:p>
            <a:pPr>
              <a:lnSpc>
                <a:spcPts val="5904"/>
              </a:lnSpc>
            </a:pP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• 371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diapozitive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prezentare</a:t>
            </a:r>
            <a:endParaRPr lang="en-US" sz="3600" spc="151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5904"/>
              </a:lnSpc>
            </a:pP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• 76 de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întrebări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și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răspunsuri</a:t>
            </a:r>
            <a:endParaRPr lang="en-US" sz="3600" spc="151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5904"/>
              </a:lnSpc>
            </a:pP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• 12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studii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caz</a:t>
            </a:r>
            <a:endParaRPr lang="en-US" sz="3600" spc="151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5904"/>
              </a:lnSpc>
            </a:pP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• 13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exerciții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practice</a:t>
            </a:r>
          </a:p>
          <a:p>
            <a:pPr>
              <a:lnSpc>
                <a:spcPts val="5904"/>
              </a:lnSpc>
            </a:pP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• 84 de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întrebări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cu </a:t>
            </a:r>
            <a:r>
              <a:rPr lang="en-US" sz="3600" spc="151" dirty="0" err="1">
                <a:solidFill>
                  <a:srgbClr val="000000"/>
                </a:solidFill>
                <a:latin typeface="Montserrat Classic"/>
              </a:rPr>
              <a:t>răspunsuri</a:t>
            </a:r>
            <a:r>
              <a:rPr lang="en-US" sz="3600" spc="151" dirty="0">
                <a:solidFill>
                  <a:srgbClr val="000000"/>
                </a:solidFill>
                <a:latin typeface="Montserrat Classic"/>
              </a:rPr>
              <a:t> multiple</a:t>
            </a:r>
          </a:p>
        </p:txBody>
      </p:sp>
    </p:spTree>
    <p:extLst>
      <p:ext uri="{BB962C8B-B14F-4D97-AF65-F5344CB8AC3E}">
        <p14:creationId xmlns:p14="http://schemas.microsoft.com/office/powerpoint/2010/main" val="409789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1073</Words>
  <Application>Microsoft Office PowerPoint</Application>
  <PresentationFormat>Custom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Montserrat Semi-Bold Bold</vt:lpstr>
      <vt:lpstr>Aileron Heavy</vt:lpstr>
      <vt:lpstr>Montserrat Classic</vt:lpstr>
      <vt:lpstr>Calibri</vt:lpstr>
      <vt:lpstr>Montserrat Classic Bold</vt:lpstr>
      <vt:lpstr>Arial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Skills for ICT Professionals</dc:title>
  <dc:creator>Anc</dc:creator>
  <cp:lastModifiedBy>Windows User</cp:lastModifiedBy>
  <cp:revision>60</cp:revision>
  <dcterms:created xsi:type="dcterms:W3CDTF">2006-08-16T00:00:00Z</dcterms:created>
  <dcterms:modified xsi:type="dcterms:W3CDTF">2022-03-01T09:44:18Z</dcterms:modified>
  <dc:identifier>DAE2crDd-no</dc:identifier>
</cp:coreProperties>
</file>