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67" r:id="rId2"/>
    <p:sldId id="268" r:id="rId3"/>
    <p:sldId id="269" r:id="rId4"/>
    <p:sldId id="270" r:id="rId5"/>
    <p:sldId id="271" r:id="rId6"/>
    <p:sldId id="275" r:id="rId7"/>
    <p:sldId id="272" r:id="rId8"/>
    <p:sldId id="274" r:id="rId9"/>
    <p:sldId id="273" r:id="rId10"/>
    <p:sldId id="276" r:id="rId11"/>
    <p:sldId id="278" r:id="rId12"/>
    <p:sldId id="277" r:id="rId13"/>
    <p:sldId id="284" r:id="rId14"/>
    <p:sldId id="286" r:id="rId15"/>
    <p:sldId id="287"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Montserrat Classic" panose="020B0604020202020204" charset="0"/>
      <p:regular r:id="rId22"/>
    </p:embeddedFont>
    <p:embeddedFont>
      <p:font typeface="Montserrat Semi-Bold" panose="020B0604020202020204" charset="0"/>
      <p:regular r:id="rId23"/>
    </p:embeddedFont>
    <p:embeddedFont>
      <p:font typeface="Montserrat Semi-Bold Bold" panose="020B0604020202020204" charset="0"/>
      <p:regular r:id="rId24"/>
    </p:embeddedFont>
    <p:embeddedFont>
      <p:font typeface="Montserrat Classic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22" autoAdjust="0"/>
  </p:normalViewPr>
  <p:slideViewPr>
    <p:cSldViewPr>
      <p:cViewPr>
        <p:scale>
          <a:sx n="50" d="100"/>
          <a:sy n="50" d="100"/>
        </p:scale>
        <p:origin x="2142" y="8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95309-9F96-42AB-B3CC-5BAD54B1E7DE}" type="datetimeFigureOut">
              <a:rPr lang="de-DE" smtClean="0"/>
              <a:t>04.08.2022</a:t>
            </a:fld>
            <a:endParaRPr lang="de-D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de-D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E74DF-813F-4744-A2DF-5AE4FB76F1CC}" type="slidenum">
              <a:rPr lang="de-DE" smtClean="0"/>
              <a:t>‹#›</a:t>
            </a:fld>
            <a:endParaRPr lang="de-DE"/>
          </a:p>
        </p:txBody>
      </p:sp>
    </p:spTree>
    <p:extLst>
      <p:ext uri="{BB962C8B-B14F-4D97-AF65-F5344CB8AC3E}">
        <p14:creationId xmlns:p14="http://schemas.microsoft.com/office/powerpoint/2010/main" val="328725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E74DF-813F-4744-A2DF-5AE4FB76F1CC}" type="slidenum">
              <a:rPr lang="de-DE" smtClean="0"/>
              <a:t>3</a:t>
            </a:fld>
            <a:endParaRPr lang="de-DE"/>
          </a:p>
        </p:txBody>
      </p:sp>
    </p:spTree>
    <p:extLst>
      <p:ext uri="{BB962C8B-B14F-4D97-AF65-F5344CB8AC3E}">
        <p14:creationId xmlns:p14="http://schemas.microsoft.com/office/powerpoint/2010/main" val="137781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de-DE" dirty="0"/>
          </a:p>
        </p:txBody>
      </p:sp>
      <p:sp>
        <p:nvSpPr>
          <p:cNvPr id="4" name="Номер слайда 3"/>
          <p:cNvSpPr>
            <a:spLocks noGrp="1"/>
          </p:cNvSpPr>
          <p:nvPr>
            <p:ph type="sldNum" sz="quarter" idx="10"/>
          </p:nvPr>
        </p:nvSpPr>
        <p:spPr/>
        <p:txBody>
          <a:bodyPr/>
          <a:lstStyle/>
          <a:p>
            <a:fld id="{19AE74DF-813F-4744-A2DF-5AE4FB76F1CC}" type="slidenum">
              <a:rPr lang="de-DE" smtClean="0"/>
              <a:t>11</a:t>
            </a:fld>
            <a:endParaRPr lang="de-DE"/>
          </a:p>
        </p:txBody>
      </p:sp>
    </p:spTree>
    <p:extLst>
      <p:ext uri="{BB962C8B-B14F-4D97-AF65-F5344CB8AC3E}">
        <p14:creationId xmlns:p14="http://schemas.microsoft.com/office/powerpoint/2010/main" val="160994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AE74DF-813F-4744-A2DF-5AE4FB76F1CC}" type="slidenum">
              <a:rPr lang="de-DE" smtClean="0"/>
              <a:t>12</a:t>
            </a:fld>
            <a:endParaRPr lang="de-DE"/>
          </a:p>
        </p:txBody>
      </p:sp>
    </p:spTree>
    <p:extLst>
      <p:ext uri="{BB962C8B-B14F-4D97-AF65-F5344CB8AC3E}">
        <p14:creationId xmlns:p14="http://schemas.microsoft.com/office/powerpoint/2010/main" val="427361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48.svg"/><Relationship Id="rId5" Type="http://schemas.openxmlformats.org/officeDocument/2006/relationships/image" Target="../media/image34.png"/><Relationship Id="rId10" Type="http://schemas.openxmlformats.org/officeDocument/2006/relationships/hyperlink" Target="https://www.youtube.com/channel/UCGtk5B_Q_fznEVCIJ3zpuyQ" TargetMode="External"/><Relationship Id="rId4" Type="http://schemas.openxmlformats.org/officeDocument/2006/relationships/image" Target="../media/image33.png"/><Relationship Id="rId9" Type="http://schemas.openxmlformats.org/officeDocument/2006/relationships/hyperlink" Target="https://machina.univ-lyon1.fr/index.php/resources-and-output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2.svg"/><Relationship Id="rId9" Type="http://schemas.openxmlformats.org/officeDocument/2006/relationships/hyperlink" Target="https://www.openlearning.com/courses/machine-learning-skills-for-ict-professionals/?cl=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9.sv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70.svg"/><Relationship Id="rId10" Type="http://schemas.openxmlformats.org/officeDocument/2006/relationships/hyperlink" Target="mailto:solomos@exelia.gr" TargetMode="External"/><Relationship Id="rId4" Type="http://schemas.openxmlformats.org/officeDocument/2006/relationships/image" Target="../media/image49.pn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3.sv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hyperlink" Target="https://machina.univ-lyon1.fr/index.php/resources-and-outpu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24.png"/><Relationship Id="rId10" Type="http://schemas.openxmlformats.org/officeDocument/2006/relationships/image" Target="../media/image23.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sv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0.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933283" y="0"/>
            <a:ext cx="12354717" cy="5687092"/>
          </a:xfrm>
          <a:prstGeom prst="rect">
            <a:avLst/>
          </a:prstGeom>
        </p:spPr>
      </p:pic>
      <p:pic>
        <p:nvPicPr>
          <p:cNvPr id="3" name="Picture 3"/>
          <p:cNvPicPr>
            <a:picLocks noChangeAspect="1"/>
          </p:cNvPicPr>
          <p:nvPr/>
        </p:nvPicPr>
        <p:blipFill>
          <a:blip r:embed="rId3"/>
          <a:srcRect/>
          <a:stretch>
            <a:fillRect/>
          </a:stretch>
        </p:blipFill>
        <p:spPr>
          <a:xfrm>
            <a:off x="0" y="1764996"/>
            <a:ext cx="7232633" cy="2157101"/>
          </a:xfrm>
          <a:prstGeom prst="rect">
            <a:avLst/>
          </a:prstGeom>
        </p:spPr>
      </p:pic>
      <p:pic>
        <p:nvPicPr>
          <p:cNvPr id="4" name="Picture 4"/>
          <p:cNvPicPr>
            <a:picLocks noChangeAspect="1"/>
          </p:cNvPicPr>
          <p:nvPr/>
        </p:nvPicPr>
        <p:blipFill>
          <a:blip r:embed="rId4"/>
          <a:srcRect/>
          <a:stretch>
            <a:fillRect/>
          </a:stretch>
        </p:blipFill>
        <p:spPr>
          <a:xfrm>
            <a:off x="13803606" y="9002922"/>
            <a:ext cx="4484394" cy="1284078"/>
          </a:xfrm>
          <a:prstGeom prst="rect">
            <a:avLst/>
          </a:prstGeom>
        </p:spPr>
      </p:pic>
      <p:sp>
        <p:nvSpPr>
          <p:cNvPr id="5" name="TextBox 5"/>
          <p:cNvSpPr txBox="1"/>
          <p:nvPr/>
        </p:nvSpPr>
        <p:spPr>
          <a:xfrm>
            <a:off x="533400" y="3812292"/>
            <a:ext cx="6836253" cy="621132"/>
          </a:xfrm>
          <a:prstGeom prst="rect">
            <a:avLst/>
          </a:prstGeom>
        </p:spPr>
        <p:txBody>
          <a:bodyPr lIns="0" tIns="0" rIns="0" bIns="0" rtlCol="0" anchor="t">
            <a:spAutoFit/>
          </a:bodyPr>
          <a:lstStyle/>
          <a:p>
            <a:pPr algn="ctr">
              <a:lnSpc>
                <a:spcPts val="2502"/>
              </a:lnSpc>
              <a:spcBef>
                <a:spcPct val="0"/>
              </a:spcBef>
            </a:pPr>
            <a:r>
              <a:rPr lang="el-GR" dirty="0">
                <a:solidFill>
                  <a:srgbClr val="152294"/>
                </a:solidFill>
              </a:rPr>
              <a:t>ΔΕΞΙΟΤΗΤΕΣ ΜΗΧΑΝΙΚΗΣ ΜΑΘΗΣΗΣ ΓΙΑ ΕΠΑΓΓΕΛΜΑΤΙΕΣ ΤΟΥ ΚΛΑΔΟΥ ΤΩΝ ΤΕΧΝΟΛΟΓΙΩΝ ΠΛΗΡΟΦΟΡΙΚΗΣ ΚΑΙ ΕΠΙΚΟΙΝΩΝΙΩΝ (</a:t>
            </a:r>
            <a:r>
              <a:rPr lang="el-GR" dirty="0" smtClean="0">
                <a:solidFill>
                  <a:srgbClr val="152294"/>
                </a:solidFill>
              </a:rPr>
              <a:t>ΤΠΕ)</a:t>
            </a:r>
            <a:endParaRPr lang="en-US" spc="49" dirty="0">
              <a:solidFill>
                <a:srgbClr val="141414"/>
              </a:solidFill>
              <a:latin typeface="Montserrat Semi-Bold" panose="020B0604020202020204" charset="-52"/>
              <a:cs typeface="Montserrat Bold" panose="020B0604020202020204" charset="0"/>
            </a:endParaRPr>
          </a:p>
        </p:txBody>
      </p:sp>
      <p:sp>
        <p:nvSpPr>
          <p:cNvPr id="6" name="TextBox 6"/>
          <p:cNvSpPr txBox="1"/>
          <p:nvPr/>
        </p:nvSpPr>
        <p:spPr>
          <a:xfrm>
            <a:off x="1576301" y="6471051"/>
            <a:ext cx="15135398" cy="959878"/>
          </a:xfrm>
          <a:prstGeom prst="rect">
            <a:avLst/>
          </a:prstGeom>
        </p:spPr>
        <p:txBody>
          <a:bodyPr lIns="0" tIns="0" rIns="0" bIns="0" rtlCol="0" anchor="t">
            <a:spAutoFit/>
          </a:bodyPr>
          <a:lstStyle/>
          <a:p>
            <a:pPr algn="ctr">
              <a:lnSpc>
                <a:spcPts val="8120"/>
              </a:lnSpc>
              <a:spcBef>
                <a:spcPct val="0"/>
              </a:spcBef>
            </a:pPr>
            <a:r>
              <a:rPr lang="el-GR" sz="5800" b="1" spc="243" dirty="0" smtClean="0">
                <a:solidFill>
                  <a:srgbClr val="20345E"/>
                </a:solidFill>
                <a:latin typeface="Montserrat Semi-Bold Bold"/>
              </a:rPr>
              <a:t>ΑΠΟΤΕΛΕΣΜΑΤΑ </a:t>
            </a:r>
            <a:r>
              <a:rPr lang="el-GR" sz="5800" b="1" spc="243" dirty="0" smtClean="0">
                <a:solidFill>
                  <a:srgbClr val="20345E"/>
                </a:solidFill>
                <a:latin typeface="Montserrat Semi-Bold Bold"/>
              </a:rPr>
              <a:t>4</a:t>
            </a:r>
            <a:r>
              <a:rPr lang="el-GR" sz="5800" b="1" spc="243" baseline="30000" dirty="0" smtClean="0">
                <a:solidFill>
                  <a:srgbClr val="20345E"/>
                </a:solidFill>
                <a:latin typeface="Montserrat Semi-Bold Bold"/>
              </a:rPr>
              <a:t>ΟΥ</a:t>
            </a:r>
            <a:r>
              <a:rPr lang="el-GR" sz="5800" b="1" spc="243" dirty="0" smtClean="0">
                <a:solidFill>
                  <a:srgbClr val="20345E"/>
                </a:solidFill>
                <a:latin typeface="Montserrat Semi-Bold Bold"/>
              </a:rPr>
              <a:t> ΕΞΑΜΗΝΟΥ</a:t>
            </a:r>
            <a:endParaRPr lang="en-US" sz="5800" b="1" spc="243" dirty="0">
              <a:solidFill>
                <a:srgbClr val="20345E"/>
              </a:solidFill>
              <a:latin typeface="Montserrat Semi-Bold Bold"/>
            </a:endParaRPr>
          </a:p>
        </p:txBody>
      </p:sp>
    </p:spTree>
    <p:extLst>
      <p:ext uri="{BB962C8B-B14F-4D97-AF65-F5344CB8AC3E}">
        <p14:creationId xmlns:p14="http://schemas.microsoft.com/office/powerpoint/2010/main" val="3397461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454754"/>
            <a:ext cx="3977375" cy="5077739"/>
            <a:chOff x="0" y="0"/>
            <a:chExt cx="1526041" cy="1948229"/>
          </a:xfrm>
        </p:grpSpPr>
        <p:sp>
          <p:nvSpPr>
            <p:cNvPr id="3" name="Freeform 3"/>
            <p:cNvSpPr/>
            <p:nvPr/>
          </p:nvSpPr>
          <p:spPr>
            <a:xfrm>
              <a:off x="41910" y="4318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D9D9D9"/>
            </a:solidFill>
          </p:spPr>
        </p:sp>
        <p:sp>
          <p:nvSpPr>
            <p:cNvPr id="4" name="Freeform 4"/>
            <p:cNvSpPr/>
            <p:nvPr/>
          </p:nvSpPr>
          <p:spPr>
            <a:xfrm>
              <a:off x="35560" y="35560"/>
              <a:ext cx="1490481" cy="1912669"/>
            </a:xfrm>
            <a:custGeom>
              <a:avLst/>
              <a:gdLst/>
              <a:ahLst/>
              <a:cxnLst/>
              <a:rect l="l" t="t" r="r" b="b"/>
              <a:pathLst>
                <a:path w="1490481" h="1912669">
                  <a:moveTo>
                    <a:pt x="1490481" y="1912669"/>
                  </a:moveTo>
                  <a:lnTo>
                    <a:pt x="0" y="1912669"/>
                  </a:lnTo>
                  <a:lnTo>
                    <a:pt x="0" y="0"/>
                  </a:lnTo>
                  <a:lnTo>
                    <a:pt x="1490480" y="0"/>
                  </a:lnTo>
                  <a:lnTo>
                    <a:pt x="1490480" y="1912669"/>
                  </a:lnTo>
                  <a:close/>
                  <a:moveTo>
                    <a:pt x="12700" y="1899969"/>
                  </a:moveTo>
                  <a:lnTo>
                    <a:pt x="1477780" y="1899969"/>
                  </a:lnTo>
                  <a:lnTo>
                    <a:pt x="1477780" y="12700"/>
                  </a:lnTo>
                  <a:lnTo>
                    <a:pt x="12700" y="12700"/>
                  </a:lnTo>
                  <a:lnTo>
                    <a:pt x="12700" y="1899969"/>
                  </a:lnTo>
                  <a:close/>
                </a:path>
              </a:pathLst>
            </a:custGeom>
            <a:solidFill>
              <a:srgbClr val="F6F6F6"/>
            </a:solidFill>
          </p:spPr>
        </p:sp>
        <p:sp>
          <p:nvSpPr>
            <p:cNvPr id="5" name="Freeform 5"/>
            <p:cNvSpPr/>
            <p:nvPr/>
          </p:nvSpPr>
          <p:spPr>
            <a:xfrm>
              <a:off x="0" y="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FFFFFF"/>
            </a:solidFill>
          </p:spPr>
        </p:sp>
      </p:grpSp>
      <p:grpSp>
        <p:nvGrpSpPr>
          <p:cNvPr id="6" name="Group 6"/>
          <p:cNvGrpSpPr/>
          <p:nvPr/>
        </p:nvGrpSpPr>
        <p:grpSpPr>
          <a:xfrm>
            <a:off x="5805448" y="4454754"/>
            <a:ext cx="3977375" cy="5077739"/>
            <a:chOff x="0" y="0"/>
            <a:chExt cx="1526041" cy="1948229"/>
          </a:xfrm>
        </p:grpSpPr>
        <p:sp>
          <p:nvSpPr>
            <p:cNvPr id="7" name="Freeform 7"/>
            <p:cNvSpPr/>
            <p:nvPr/>
          </p:nvSpPr>
          <p:spPr>
            <a:xfrm>
              <a:off x="41910" y="4318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D9D9D9"/>
            </a:solidFill>
          </p:spPr>
        </p:sp>
        <p:sp>
          <p:nvSpPr>
            <p:cNvPr id="8" name="Freeform 8"/>
            <p:cNvSpPr/>
            <p:nvPr/>
          </p:nvSpPr>
          <p:spPr>
            <a:xfrm>
              <a:off x="35560" y="35560"/>
              <a:ext cx="1490481" cy="1912669"/>
            </a:xfrm>
            <a:custGeom>
              <a:avLst/>
              <a:gdLst/>
              <a:ahLst/>
              <a:cxnLst/>
              <a:rect l="l" t="t" r="r" b="b"/>
              <a:pathLst>
                <a:path w="1490481" h="1912669">
                  <a:moveTo>
                    <a:pt x="1490481" y="1912669"/>
                  </a:moveTo>
                  <a:lnTo>
                    <a:pt x="0" y="1912669"/>
                  </a:lnTo>
                  <a:lnTo>
                    <a:pt x="0" y="0"/>
                  </a:lnTo>
                  <a:lnTo>
                    <a:pt x="1490480" y="0"/>
                  </a:lnTo>
                  <a:lnTo>
                    <a:pt x="1490480" y="1912669"/>
                  </a:lnTo>
                  <a:close/>
                  <a:moveTo>
                    <a:pt x="12700" y="1899969"/>
                  </a:moveTo>
                  <a:lnTo>
                    <a:pt x="1477780" y="1899969"/>
                  </a:lnTo>
                  <a:lnTo>
                    <a:pt x="1477780" y="12700"/>
                  </a:lnTo>
                  <a:lnTo>
                    <a:pt x="12700" y="12700"/>
                  </a:lnTo>
                  <a:lnTo>
                    <a:pt x="12700" y="1899969"/>
                  </a:lnTo>
                  <a:close/>
                </a:path>
              </a:pathLst>
            </a:custGeom>
            <a:solidFill>
              <a:srgbClr val="F6F6F6"/>
            </a:solidFill>
          </p:spPr>
        </p:sp>
        <p:sp>
          <p:nvSpPr>
            <p:cNvPr id="9" name="Freeform 9"/>
            <p:cNvSpPr/>
            <p:nvPr/>
          </p:nvSpPr>
          <p:spPr>
            <a:xfrm>
              <a:off x="0" y="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FFFFFF"/>
            </a:solidFill>
          </p:spPr>
        </p:sp>
      </p:grpSp>
      <p:grpSp>
        <p:nvGrpSpPr>
          <p:cNvPr id="10" name="Group 10"/>
          <p:cNvGrpSpPr/>
          <p:nvPr/>
        </p:nvGrpSpPr>
        <p:grpSpPr>
          <a:xfrm>
            <a:off x="10582196" y="5216409"/>
            <a:ext cx="7177217" cy="4316084"/>
            <a:chOff x="0" y="0"/>
            <a:chExt cx="2726550" cy="1639635"/>
          </a:xfrm>
        </p:grpSpPr>
        <p:sp>
          <p:nvSpPr>
            <p:cNvPr id="11" name="Freeform 11"/>
            <p:cNvSpPr/>
            <p:nvPr/>
          </p:nvSpPr>
          <p:spPr>
            <a:xfrm>
              <a:off x="41910" y="43180"/>
              <a:ext cx="2678290" cy="1591375"/>
            </a:xfrm>
            <a:custGeom>
              <a:avLst/>
              <a:gdLst/>
              <a:ahLst/>
              <a:cxnLst/>
              <a:rect l="l" t="t" r="r" b="b"/>
              <a:pathLst>
                <a:path w="2678290" h="1591375">
                  <a:moveTo>
                    <a:pt x="0" y="0"/>
                  </a:moveTo>
                  <a:lnTo>
                    <a:pt x="2678290" y="0"/>
                  </a:lnTo>
                  <a:lnTo>
                    <a:pt x="2678290" y="1591375"/>
                  </a:lnTo>
                  <a:lnTo>
                    <a:pt x="0" y="1591375"/>
                  </a:lnTo>
                  <a:close/>
                </a:path>
              </a:pathLst>
            </a:custGeom>
            <a:solidFill>
              <a:srgbClr val="D9D9D9"/>
            </a:solidFill>
          </p:spPr>
        </p:sp>
        <p:sp>
          <p:nvSpPr>
            <p:cNvPr id="12" name="Freeform 12"/>
            <p:cNvSpPr/>
            <p:nvPr/>
          </p:nvSpPr>
          <p:spPr>
            <a:xfrm>
              <a:off x="35560" y="35560"/>
              <a:ext cx="2690990" cy="1604075"/>
            </a:xfrm>
            <a:custGeom>
              <a:avLst/>
              <a:gdLst/>
              <a:ahLst/>
              <a:cxnLst/>
              <a:rect l="l" t="t" r="r" b="b"/>
              <a:pathLst>
                <a:path w="2690990" h="1604075">
                  <a:moveTo>
                    <a:pt x="2690990" y="1604075"/>
                  </a:moveTo>
                  <a:lnTo>
                    <a:pt x="0" y="1604075"/>
                  </a:lnTo>
                  <a:lnTo>
                    <a:pt x="0" y="0"/>
                  </a:lnTo>
                  <a:lnTo>
                    <a:pt x="2690990" y="0"/>
                  </a:lnTo>
                  <a:lnTo>
                    <a:pt x="2690990" y="1604075"/>
                  </a:lnTo>
                  <a:close/>
                  <a:moveTo>
                    <a:pt x="12700" y="1591375"/>
                  </a:moveTo>
                  <a:lnTo>
                    <a:pt x="2678290" y="1591375"/>
                  </a:lnTo>
                  <a:lnTo>
                    <a:pt x="2678290" y="12700"/>
                  </a:lnTo>
                  <a:lnTo>
                    <a:pt x="12700" y="12700"/>
                  </a:lnTo>
                  <a:lnTo>
                    <a:pt x="12700" y="1591375"/>
                  </a:lnTo>
                  <a:close/>
                </a:path>
              </a:pathLst>
            </a:custGeom>
            <a:solidFill>
              <a:srgbClr val="F6F6F6"/>
            </a:solidFill>
          </p:spPr>
        </p:sp>
        <p:sp>
          <p:nvSpPr>
            <p:cNvPr id="13" name="Freeform 13"/>
            <p:cNvSpPr/>
            <p:nvPr/>
          </p:nvSpPr>
          <p:spPr>
            <a:xfrm>
              <a:off x="0" y="0"/>
              <a:ext cx="2678290" cy="1591375"/>
            </a:xfrm>
            <a:custGeom>
              <a:avLst/>
              <a:gdLst/>
              <a:ahLst/>
              <a:cxnLst/>
              <a:rect l="l" t="t" r="r" b="b"/>
              <a:pathLst>
                <a:path w="2678290" h="1591375">
                  <a:moveTo>
                    <a:pt x="0" y="0"/>
                  </a:moveTo>
                  <a:lnTo>
                    <a:pt x="2678290" y="0"/>
                  </a:lnTo>
                  <a:lnTo>
                    <a:pt x="2678290" y="1591375"/>
                  </a:lnTo>
                  <a:lnTo>
                    <a:pt x="0" y="1591375"/>
                  </a:lnTo>
                  <a:close/>
                </a:path>
              </a:pathLst>
            </a:custGeom>
            <a:solidFill>
              <a:srgbClr val="FFFFFF"/>
            </a:solidFill>
          </p:spPr>
        </p:sp>
      </p:grpSp>
      <p:pic>
        <p:nvPicPr>
          <p:cNvPr id="14" name="Picture 14"/>
          <p:cNvPicPr>
            <a:picLocks noChangeAspect="1"/>
          </p:cNvPicPr>
          <p:nvPr/>
        </p:nvPicPr>
        <p:blipFill>
          <a:blip r:embed="rId2"/>
          <a:srcRect b="5492"/>
          <a:stretch>
            <a:fillRect/>
          </a:stretch>
        </p:blipFill>
        <p:spPr>
          <a:xfrm>
            <a:off x="1262350" y="4563034"/>
            <a:ext cx="3510075" cy="4683764"/>
          </a:xfrm>
          <a:prstGeom prst="rect">
            <a:avLst/>
          </a:prstGeom>
        </p:spPr>
      </p:pic>
      <p:pic>
        <p:nvPicPr>
          <p:cNvPr id="15" name="Picture 15"/>
          <p:cNvPicPr>
            <a:picLocks noChangeAspect="1"/>
          </p:cNvPicPr>
          <p:nvPr/>
        </p:nvPicPr>
        <p:blipFill>
          <a:blip r:embed="rId3"/>
          <a:srcRect/>
          <a:stretch>
            <a:fillRect/>
          </a:stretch>
        </p:blipFill>
        <p:spPr>
          <a:xfrm>
            <a:off x="6101455" y="4608698"/>
            <a:ext cx="3385362" cy="4769851"/>
          </a:xfrm>
          <a:prstGeom prst="rect">
            <a:avLst/>
          </a:prstGeom>
        </p:spPr>
      </p:pic>
      <p:pic>
        <p:nvPicPr>
          <p:cNvPr id="16" name="Picture 16"/>
          <p:cNvPicPr>
            <a:picLocks noChangeAspect="1"/>
          </p:cNvPicPr>
          <p:nvPr/>
        </p:nvPicPr>
        <p:blipFill>
          <a:blip r:embed="rId4"/>
          <a:srcRect/>
          <a:stretch>
            <a:fillRect/>
          </a:stretch>
        </p:blipFill>
        <p:spPr>
          <a:xfrm>
            <a:off x="10849713" y="5491149"/>
            <a:ext cx="6642184" cy="3766604"/>
          </a:xfrm>
          <a:prstGeom prst="rect">
            <a:avLst/>
          </a:prstGeom>
        </p:spPr>
      </p:pic>
      <p:grpSp>
        <p:nvGrpSpPr>
          <p:cNvPr id="17" name="Group 17"/>
          <p:cNvGrpSpPr/>
          <p:nvPr/>
        </p:nvGrpSpPr>
        <p:grpSpPr>
          <a:xfrm>
            <a:off x="0" y="818140"/>
            <a:ext cx="18435077" cy="421120"/>
            <a:chOff x="0" y="0"/>
            <a:chExt cx="6671512" cy="152400"/>
          </a:xfrm>
        </p:grpSpPr>
        <p:sp>
          <p:nvSpPr>
            <p:cNvPr id="18" name="Freeform 18"/>
            <p:cNvSpPr/>
            <p:nvPr/>
          </p:nvSpPr>
          <p:spPr>
            <a:xfrm>
              <a:off x="0" y="0"/>
              <a:ext cx="6671512" cy="152400"/>
            </a:xfrm>
            <a:custGeom>
              <a:avLst/>
              <a:gdLst/>
              <a:ahLst/>
              <a:cxnLst/>
              <a:rect l="l" t="t" r="r" b="b"/>
              <a:pathLst>
                <a:path w="6671512" h="152400">
                  <a:moveTo>
                    <a:pt x="0" y="0"/>
                  </a:moveTo>
                  <a:lnTo>
                    <a:pt x="6671512" y="0"/>
                  </a:lnTo>
                  <a:lnTo>
                    <a:pt x="6671512" y="152400"/>
                  </a:lnTo>
                  <a:lnTo>
                    <a:pt x="0" y="152400"/>
                  </a:lnTo>
                  <a:close/>
                </a:path>
              </a:pathLst>
            </a:custGeom>
            <a:solidFill>
              <a:srgbClr val="FFFFFF"/>
            </a:solidFill>
          </p:spPr>
        </p:sp>
      </p:grpSp>
      <p:grpSp>
        <p:nvGrpSpPr>
          <p:cNvPr id="19" name="Group 19"/>
          <p:cNvGrpSpPr/>
          <p:nvPr/>
        </p:nvGrpSpPr>
        <p:grpSpPr>
          <a:xfrm>
            <a:off x="-147077" y="10074760"/>
            <a:ext cx="18582155" cy="424480"/>
            <a:chOff x="0" y="0"/>
            <a:chExt cx="6671512" cy="152400"/>
          </a:xfrm>
        </p:grpSpPr>
        <p:sp>
          <p:nvSpPr>
            <p:cNvPr id="20" name="Freeform 20"/>
            <p:cNvSpPr/>
            <p:nvPr/>
          </p:nvSpPr>
          <p:spPr>
            <a:xfrm>
              <a:off x="0" y="0"/>
              <a:ext cx="6671512" cy="152400"/>
            </a:xfrm>
            <a:custGeom>
              <a:avLst/>
              <a:gdLst/>
              <a:ahLst/>
              <a:cxnLst/>
              <a:rect l="l" t="t" r="r" b="b"/>
              <a:pathLst>
                <a:path w="6671512" h="152400">
                  <a:moveTo>
                    <a:pt x="0" y="0"/>
                  </a:moveTo>
                  <a:lnTo>
                    <a:pt x="6671512" y="0"/>
                  </a:lnTo>
                  <a:lnTo>
                    <a:pt x="6671512" y="152400"/>
                  </a:lnTo>
                  <a:lnTo>
                    <a:pt x="0" y="152400"/>
                  </a:lnTo>
                  <a:close/>
                </a:path>
              </a:pathLst>
            </a:custGeom>
            <a:solidFill>
              <a:srgbClr val="FFFFFF"/>
            </a:solidFill>
          </p:spPr>
        </p:sp>
      </p:grpSp>
      <p:pic>
        <p:nvPicPr>
          <p:cNvPr id="21"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345546" y="3802701"/>
            <a:ext cx="1801423" cy="954754"/>
          </a:xfrm>
          <a:prstGeom prst="rect">
            <a:avLst/>
          </a:prstGeom>
        </p:spPr>
      </p:pic>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44013" y="-1194749"/>
            <a:ext cx="3261400" cy="3086100"/>
          </a:xfrm>
          <a:prstGeom prst="rect">
            <a:avLst/>
          </a:prstGeom>
        </p:spPr>
      </p:pic>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663365" y="-1194749"/>
            <a:ext cx="3261400" cy="3086100"/>
          </a:xfrm>
          <a:prstGeom prst="rect">
            <a:avLst/>
          </a:prstGeom>
        </p:spPr>
      </p:pic>
      <p:sp>
        <p:nvSpPr>
          <p:cNvPr id="24" name="TextBox 24"/>
          <p:cNvSpPr txBox="1"/>
          <p:nvPr/>
        </p:nvSpPr>
        <p:spPr>
          <a:xfrm>
            <a:off x="436923" y="506038"/>
            <a:ext cx="4952274" cy="3770263"/>
          </a:xfrm>
          <a:prstGeom prst="rect">
            <a:avLst/>
          </a:prstGeom>
        </p:spPr>
        <p:txBody>
          <a:bodyPr wrap="square" lIns="0" tIns="0" rIns="0" bIns="0" rtlCol="0" anchor="t">
            <a:spAutoFit/>
          </a:bodyPr>
          <a:lstStyle/>
          <a:p>
            <a:pPr algn="ctr">
              <a:lnSpc>
                <a:spcPts val="4900"/>
              </a:lnSpc>
              <a:spcBef>
                <a:spcPct val="0"/>
              </a:spcBef>
            </a:pPr>
            <a:r>
              <a:rPr lang="el-GR" sz="2400" u="sng" spc="147" dirty="0" smtClean="0">
                <a:solidFill>
                  <a:srgbClr val="000000"/>
                </a:solidFill>
                <a:latin typeface="Montserrat Classic"/>
                <a:hlinkClick r:id="rId9"/>
              </a:rPr>
              <a:t>Οδηγός για την ενσωμάτωση των μαθησιακών αποτελεσμάτων του έργου στα υφιστάμενα προγράμματα σπουδών επαγγελματικής κατάρτισης</a:t>
            </a:r>
            <a:endParaRPr lang="en-US" sz="2400" u="sng" spc="147" dirty="0">
              <a:solidFill>
                <a:srgbClr val="000000"/>
              </a:solidFill>
              <a:latin typeface="Montserrat Classic"/>
            </a:endParaRPr>
          </a:p>
        </p:txBody>
      </p:sp>
      <p:pic>
        <p:nvPicPr>
          <p:cNvPr id="25" name="Picture 25"/>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7513300" y="-1194749"/>
            <a:ext cx="3261400" cy="3086100"/>
          </a:xfrm>
          <a:prstGeom prst="rect">
            <a:avLst/>
          </a:prstGeom>
        </p:spPr>
      </p:pic>
      <p:sp>
        <p:nvSpPr>
          <p:cNvPr id="26" name="TextBox 26"/>
          <p:cNvSpPr txBox="1"/>
          <p:nvPr/>
        </p:nvSpPr>
        <p:spPr>
          <a:xfrm>
            <a:off x="8364851" y="457200"/>
            <a:ext cx="8819456" cy="1028700"/>
          </a:xfrm>
          <a:prstGeom prst="rect">
            <a:avLst/>
          </a:prstGeom>
        </p:spPr>
        <p:txBody>
          <a:bodyPr lIns="0" tIns="0" rIns="0" bIns="0" rtlCol="0" anchor="t">
            <a:spAutoFit/>
          </a:bodyPr>
          <a:lstStyle/>
          <a:p>
            <a:pPr algn="ctr">
              <a:lnSpc>
                <a:spcPts val="8400"/>
              </a:lnSpc>
              <a:spcBef>
                <a:spcPct val="0"/>
              </a:spcBef>
            </a:pPr>
            <a:r>
              <a:rPr lang="el-GR" sz="6000" spc="252" dirty="0" smtClean="0">
                <a:solidFill>
                  <a:srgbClr val="273755"/>
                </a:solidFill>
                <a:latin typeface="Montserrat Semi-Bold Bold"/>
              </a:rPr>
              <a:t>ΠΡΟΟΔΟΣ ΕΡΓΟΥ</a:t>
            </a:r>
            <a:endParaRPr lang="en-US" sz="6000" spc="252" dirty="0">
              <a:solidFill>
                <a:srgbClr val="273755"/>
              </a:solidFill>
              <a:latin typeface="Montserrat Semi-Bold Bold"/>
            </a:endParaRPr>
          </a:p>
        </p:txBody>
      </p:sp>
      <p:sp>
        <p:nvSpPr>
          <p:cNvPr id="27" name="TextBox 27"/>
          <p:cNvSpPr txBox="1"/>
          <p:nvPr/>
        </p:nvSpPr>
        <p:spPr>
          <a:xfrm>
            <a:off x="5511203" y="2322949"/>
            <a:ext cx="4440082" cy="1885131"/>
          </a:xfrm>
          <a:prstGeom prst="rect">
            <a:avLst/>
          </a:prstGeom>
        </p:spPr>
        <p:txBody>
          <a:bodyPr wrap="square" lIns="0" tIns="0" rIns="0" bIns="0" rtlCol="0" anchor="t">
            <a:spAutoFit/>
          </a:bodyPr>
          <a:lstStyle/>
          <a:p>
            <a:pPr algn="ctr">
              <a:lnSpc>
                <a:spcPts val="4900"/>
              </a:lnSpc>
            </a:pPr>
            <a:r>
              <a:rPr lang="el-GR" sz="2800" u="sng" spc="147" dirty="0" smtClean="0">
                <a:solidFill>
                  <a:srgbClr val="000000"/>
                </a:solidFill>
                <a:latin typeface="Montserrat Classic"/>
                <a:hlinkClick r:id="rId9"/>
              </a:rPr>
              <a:t>Ανοικτό διαδικτυακό μάθημα στο πεδίο της Μηχανικής Μάθησης</a:t>
            </a:r>
            <a:endParaRPr lang="en-US" sz="2800" u="sng" spc="147" dirty="0">
              <a:solidFill>
                <a:srgbClr val="000000"/>
              </a:solidFill>
              <a:latin typeface="Montserrat Classic"/>
              <a:hlinkClick r:id="rId9"/>
            </a:endParaRPr>
          </a:p>
        </p:txBody>
      </p:sp>
      <p:sp>
        <p:nvSpPr>
          <p:cNvPr id="28" name="TextBox 28"/>
          <p:cNvSpPr txBox="1"/>
          <p:nvPr/>
        </p:nvSpPr>
        <p:spPr>
          <a:xfrm>
            <a:off x="11371018" y="2577151"/>
            <a:ext cx="5750480" cy="570605"/>
          </a:xfrm>
          <a:prstGeom prst="rect">
            <a:avLst/>
          </a:prstGeom>
        </p:spPr>
        <p:txBody>
          <a:bodyPr lIns="0" tIns="0" rIns="0" bIns="0" rtlCol="0" anchor="t">
            <a:spAutoFit/>
          </a:bodyPr>
          <a:lstStyle/>
          <a:p>
            <a:pPr algn="ctr">
              <a:lnSpc>
                <a:spcPts val="4900"/>
              </a:lnSpc>
              <a:spcBef>
                <a:spcPct val="0"/>
              </a:spcBef>
            </a:pPr>
            <a:r>
              <a:rPr lang="el-GR" sz="3500" u="sng" spc="147" dirty="0" smtClean="0">
                <a:solidFill>
                  <a:srgbClr val="000000"/>
                </a:solidFill>
                <a:latin typeface="Montserrat Classic"/>
                <a:hlinkClick r:id="rId10"/>
              </a:rPr>
              <a:t>Εκπαιδευτικά βίντεο</a:t>
            </a:r>
            <a:endParaRPr lang="en-US" sz="3500" u="sng" spc="147" dirty="0">
              <a:solidFill>
                <a:srgbClr val="000000"/>
              </a:solidFill>
              <a:latin typeface="Montserrat Classic"/>
            </a:endParaRPr>
          </a:p>
        </p:txBody>
      </p:sp>
    </p:spTree>
    <p:extLst>
      <p:ext uri="{BB962C8B-B14F-4D97-AF65-F5344CB8AC3E}">
        <p14:creationId xmlns:p14="http://schemas.microsoft.com/office/powerpoint/2010/main" val="725683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pic>
        <p:nvPicPr>
          <p:cNvPr id="1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6200000" flipH="1">
            <a:off x="48447" y="4106391"/>
            <a:ext cx="6127114" cy="6060272"/>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flipH="1">
            <a:off x="8071625" y="-174793"/>
            <a:ext cx="10519171" cy="10404415"/>
          </a:xfrm>
          <a:prstGeom prst="rect">
            <a:avLst/>
          </a:prstGeom>
        </p:spPr>
      </p:pic>
      <p:pic>
        <p:nvPicPr>
          <p:cNvPr id="3" name="Picture 3"/>
          <p:cNvPicPr>
            <a:picLocks noChangeAspect="1"/>
          </p:cNvPicPr>
          <p:nvPr/>
        </p:nvPicPr>
        <p:blipFill>
          <a:blip r:embed="rId5"/>
          <a:srcRect/>
          <a:stretch>
            <a:fillRect/>
          </a:stretch>
        </p:blipFill>
        <p:spPr>
          <a:xfrm>
            <a:off x="3372282" y="5594299"/>
            <a:ext cx="5775688" cy="3660363"/>
          </a:xfrm>
          <a:prstGeom prst="rect">
            <a:avLst/>
          </a:prstGeom>
        </p:spPr>
      </p:pic>
      <p:pic>
        <p:nvPicPr>
          <p:cNvPr id="4" name="Picture 4"/>
          <p:cNvPicPr>
            <a:picLocks noChangeAspect="1"/>
          </p:cNvPicPr>
          <p:nvPr/>
        </p:nvPicPr>
        <p:blipFill>
          <a:blip r:embed="rId6"/>
          <a:srcRect/>
          <a:stretch>
            <a:fillRect/>
          </a:stretch>
        </p:blipFill>
        <p:spPr>
          <a:xfrm>
            <a:off x="2595841" y="5296607"/>
            <a:ext cx="7328570" cy="4751356"/>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909353">
            <a:off x="8907540" y="7870534"/>
            <a:ext cx="2033742" cy="464299"/>
          </a:xfrm>
          <a:prstGeom prst="rect">
            <a:avLst/>
          </a:prstGeom>
        </p:spPr>
      </p:pic>
      <p:grpSp>
        <p:nvGrpSpPr>
          <p:cNvPr id="6" name="Group 6"/>
          <p:cNvGrpSpPr/>
          <p:nvPr/>
        </p:nvGrpSpPr>
        <p:grpSpPr>
          <a:xfrm>
            <a:off x="11134832" y="6369133"/>
            <a:ext cx="6323730" cy="346710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8" name="TextBox 8"/>
          <p:cNvSpPr txBox="1"/>
          <p:nvPr/>
        </p:nvSpPr>
        <p:spPr>
          <a:xfrm>
            <a:off x="11521364" y="7364019"/>
            <a:ext cx="5688143" cy="1477328"/>
          </a:xfrm>
          <a:prstGeom prst="rect">
            <a:avLst/>
          </a:prstGeom>
        </p:spPr>
        <p:txBody>
          <a:bodyPr wrap="square" lIns="0" tIns="0" rIns="0" bIns="0" rtlCol="0" anchor="t">
            <a:spAutoFit/>
          </a:bodyPr>
          <a:lstStyle/>
          <a:p>
            <a:pPr algn="ctr">
              <a:spcBef>
                <a:spcPct val="0"/>
              </a:spcBef>
            </a:pPr>
            <a:r>
              <a:rPr lang="el-GR" sz="2400" spc="155" dirty="0" smtClean="0">
                <a:solidFill>
                  <a:srgbClr val="20345E"/>
                </a:solidFill>
                <a:latin typeface="Montserrat Classic"/>
              </a:rPr>
              <a:t>Εγγραφείτε τώρα στο </a:t>
            </a:r>
            <a:r>
              <a:rPr lang="el-GR" sz="2400" spc="155" dirty="0" smtClean="0">
                <a:solidFill>
                  <a:srgbClr val="20345E"/>
                </a:solidFill>
                <a:latin typeface="Montserrat Classic"/>
                <a:hlinkClick r:id="rId9"/>
              </a:rPr>
              <a:t>διαδικτυακό μάθημα του έργου </a:t>
            </a:r>
            <a:r>
              <a:rPr lang="el-GR" sz="2400" spc="155" dirty="0" smtClean="0">
                <a:solidFill>
                  <a:srgbClr val="20345E"/>
                </a:solidFill>
                <a:latin typeface="Montserrat Classic"/>
              </a:rPr>
              <a:t>και αποκτήστε πιστοποιητικό παρακολούθησης. Η </a:t>
            </a:r>
            <a:r>
              <a:rPr lang="el-GR" sz="2400" spc="155" dirty="0">
                <a:solidFill>
                  <a:srgbClr val="20345E"/>
                </a:solidFill>
                <a:latin typeface="Montserrat Classic"/>
              </a:rPr>
              <a:t>εγγραφή είναι εντελώς </a:t>
            </a:r>
            <a:r>
              <a:rPr lang="el-GR" sz="2400" spc="155" dirty="0" smtClean="0">
                <a:solidFill>
                  <a:srgbClr val="20345E"/>
                </a:solidFill>
                <a:latin typeface="Montserrat Classic"/>
              </a:rPr>
              <a:t>δωρεάν.</a:t>
            </a:r>
            <a:endParaRPr lang="en-US" sz="2400" spc="155" dirty="0">
              <a:solidFill>
                <a:srgbClr val="20345E"/>
              </a:solidFill>
              <a:latin typeface="Montserrat Classic"/>
            </a:endParaRPr>
          </a:p>
        </p:txBody>
      </p:sp>
      <p:sp>
        <p:nvSpPr>
          <p:cNvPr id="9" name="TextBox 9"/>
          <p:cNvSpPr txBox="1"/>
          <p:nvPr/>
        </p:nvSpPr>
        <p:spPr>
          <a:xfrm>
            <a:off x="875991" y="695323"/>
            <a:ext cx="16684177" cy="978153"/>
          </a:xfrm>
          <a:prstGeom prst="rect">
            <a:avLst/>
          </a:prstGeom>
        </p:spPr>
        <p:txBody>
          <a:bodyPr lIns="0" tIns="0" rIns="0" bIns="0" rtlCol="0" anchor="t">
            <a:spAutoFit/>
          </a:bodyPr>
          <a:lstStyle/>
          <a:p>
            <a:pPr>
              <a:lnSpc>
                <a:spcPts val="8399"/>
              </a:lnSpc>
              <a:spcBef>
                <a:spcPct val="0"/>
              </a:spcBef>
            </a:pPr>
            <a:r>
              <a:rPr lang="el-GR" sz="5999" spc="251" dirty="0" smtClean="0">
                <a:solidFill>
                  <a:srgbClr val="20345E"/>
                </a:solidFill>
                <a:latin typeface="Montserrat Classic Bold"/>
              </a:rPr>
              <a:t>ΠΙΛΟΤΙΚΟ ΔΙΑΔΥΚΤΙΑΚΟ ΜΑΘΗΜΑ</a:t>
            </a:r>
            <a:endParaRPr lang="en-US" sz="5999" spc="251" dirty="0">
              <a:solidFill>
                <a:srgbClr val="20345E"/>
              </a:solidFill>
              <a:latin typeface="Montserrat Classic Bold"/>
            </a:endParaRPr>
          </a:p>
        </p:txBody>
      </p:sp>
      <p:sp>
        <p:nvSpPr>
          <p:cNvPr id="11" name="Прямоугольник 10"/>
          <p:cNvSpPr/>
          <p:nvPr/>
        </p:nvSpPr>
        <p:spPr>
          <a:xfrm>
            <a:off x="766064" y="1850323"/>
            <a:ext cx="16678387" cy="3033523"/>
          </a:xfrm>
          <a:prstGeom prst="rect">
            <a:avLst/>
          </a:prstGeom>
        </p:spPr>
        <p:txBody>
          <a:bodyPr wrap="square">
            <a:spAutoFit/>
          </a:bodyPr>
          <a:lstStyle/>
          <a:p>
            <a:pPr algn="just">
              <a:lnSpc>
                <a:spcPct val="110000"/>
              </a:lnSpc>
            </a:pPr>
            <a:r>
              <a:rPr lang="el-GR" sz="2500" dirty="0">
                <a:solidFill>
                  <a:srgbClr val="242424"/>
                </a:solidFill>
                <a:ea typeface="Times New Roman" panose="02020603050405020304" pitchFamily="18" charset="0"/>
              </a:rPr>
              <a:t>Η πιλοτική εφαρμογή του προγράμματος σπουδών στο πεδίο </a:t>
            </a:r>
            <a:r>
              <a:rPr lang="el-GR" sz="2500" dirty="0" smtClean="0">
                <a:solidFill>
                  <a:srgbClr val="242424"/>
                </a:solidFill>
                <a:ea typeface="Times New Roman" panose="02020603050405020304" pitchFamily="18" charset="0"/>
              </a:rPr>
              <a:t>της</a:t>
            </a:r>
            <a:r>
              <a:rPr lang="en-US" sz="2500" dirty="0" smtClean="0">
                <a:solidFill>
                  <a:srgbClr val="242424"/>
                </a:solidFill>
                <a:ea typeface="Times New Roman" panose="02020603050405020304" pitchFamily="18" charset="0"/>
              </a:rPr>
              <a:t> </a:t>
            </a:r>
            <a:r>
              <a:rPr lang="el-GR" sz="2500" dirty="0" smtClean="0">
                <a:solidFill>
                  <a:srgbClr val="242424"/>
                </a:solidFill>
                <a:ea typeface="Times New Roman" panose="02020603050405020304" pitchFamily="18" charset="0"/>
              </a:rPr>
              <a:t>Μηχανικής Μάθησης </a:t>
            </a:r>
            <a:r>
              <a:rPr lang="el-GR" sz="2500" dirty="0"/>
              <a:t>που ανέπτυξε η κοινοπραξία του </a:t>
            </a:r>
            <a:r>
              <a:rPr lang="el-GR" sz="2500" dirty="0" smtClean="0"/>
              <a:t>έργου</a:t>
            </a:r>
            <a:r>
              <a:rPr lang="en-US" sz="2500" dirty="0" smtClean="0"/>
              <a:t> MACHINA</a:t>
            </a:r>
            <a:r>
              <a:rPr lang="el-GR" sz="2500" dirty="0" smtClean="0"/>
              <a:t> </a:t>
            </a:r>
            <a:r>
              <a:rPr lang="el-GR" sz="2500" dirty="0"/>
              <a:t>πραγματοποιήθηκε διαδικτυακά το διάστημα</a:t>
            </a:r>
            <a:r>
              <a:rPr lang="el-GR" sz="2500" dirty="0" smtClean="0">
                <a:solidFill>
                  <a:srgbClr val="242424"/>
                </a:solidFill>
                <a:ea typeface="Times New Roman" panose="02020603050405020304" pitchFamily="18" charset="0"/>
              </a:rPr>
              <a:t> </a:t>
            </a:r>
            <a:r>
              <a:rPr lang="el-GR" sz="2500" dirty="0">
                <a:solidFill>
                  <a:srgbClr val="242424"/>
                </a:solidFill>
                <a:ea typeface="Times New Roman" panose="02020603050405020304" pitchFamily="18" charset="0"/>
              </a:rPr>
              <a:t>9 Μαΐου </a:t>
            </a:r>
            <a:r>
              <a:rPr lang="en-US" sz="2500" dirty="0" smtClean="0">
                <a:solidFill>
                  <a:srgbClr val="242424"/>
                </a:solidFill>
                <a:ea typeface="Times New Roman" panose="02020603050405020304" pitchFamily="18" charset="0"/>
              </a:rPr>
              <a:t>- </a:t>
            </a:r>
            <a:r>
              <a:rPr lang="el-GR" sz="2500" dirty="0" smtClean="0">
                <a:solidFill>
                  <a:srgbClr val="242424"/>
                </a:solidFill>
                <a:ea typeface="Times New Roman" panose="02020603050405020304" pitchFamily="18" charset="0"/>
              </a:rPr>
              <a:t>1 </a:t>
            </a:r>
            <a:r>
              <a:rPr lang="el-GR" sz="2500" dirty="0">
                <a:solidFill>
                  <a:srgbClr val="242424"/>
                </a:solidFill>
                <a:ea typeface="Times New Roman" panose="02020603050405020304" pitchFamily="18" charset="0"/>
              </a:rPr>
              <a:t>Ιουλίου 2022, με </a:t>
            </a:r>
            <a:r>
              <a:rPr lang="el-GR" sz="2500" dirty="0" smtClean="0">
                <a:solidFill>
                  <a:srgbClr val="242424"/>
                </a:solidFill>
                <a:ea typeface="Times New Roman" panose="02020603050405020304" pitchFamily="18" charset="0"/>
              </a:rPr>
              <a:t>την συμμετοχή </a:t>
            </a:r>
            <a:r>
              <a:rPr lang="el-GR" sz="2500" dirty="0" smtClean="0">
                <a:solidFill>
                  <a:srgbClr val="242424"/>
                </a:solidFill>
                <a:ea typeface="Times New Roman" panose="02020603050405020304" pitchFamily="18" charset="0"/>
              </a:rPr>
              <a:t>156 </a:t>
            </a:r>
            <a:r>
              <a:rPr lang="el-GR" sz="2500" dirty="0"/>
              <a:t>επαγγελματιών και σπουδαστών </a:t>
            </a:r>
            <a:r>
              <a:rPr lang="el-GR" sz="2500" dirty="0" smtClean="0"/>
              <a:t>ΤΠΕ </a:t>
            </a:r>
            <a:r>
              <a:rPr lang="el-GR" sz="2500" dirty="0" smtClean="0">
                <a:solidFill>
                  <a:srgbClr val="242424"/>
                </a:solidFill>
                <a:ea typeface="Times New Roman" panose="02020603050405020304" pitchFamily="18" charset="0"/>
              </a:rPr>
              <a:t>από </a:t>
            </a:r>
            <a:r>
              <a:rPr lang="el-GR" sz="2500" dirty="0">
                <a:solidFill>
                  <a:srgbClr val="242424"/>
                </a:solidFill>
                <a:ea typeface="Times New Roman" panose="02020603050405020304" pitchFamily="18" charset="0"/>
              </a:rPr>
              <a:t>8 </a:t>
            </a:r>
            <a:r>
              <a:rPr lang="el-GR" sz="2500" dirty="0" smtClean="0">
                <a:solidFill>
                  <a:srgbClr val="242424"/>
                </a:solidFill>
                <a:ea typeface="Times New Roman" panose="02020603050405020304" pitchFamily="18" charset="0"/>
              </a:rPr>
              <a:t>Ευρωπαικές χώρες. </a:t>
            </a:r>
            <a:r>
              <a:rPr lang="el-GR" sz="2500" dirty="0"/>
              <a:t>Σκοπός της πιλοτικής εφαρμογής ήταν η αξιολόγηση της εκπαιδευτικής αξίας του παραγόμενου εκπαιδευτικού υλικού σε σχέση με τις πραγματικές ανάγκες κατάρτισης των ομάδων-στόχων. Η διαδικασία ανατροφοδότησης κατέγραψε θετικά σχόλια αναφορικά με την ποιότητα των εκπαιδευτικών υλικών, την συνεκτικότητα και προστιθέμενη αξία του προγράμματος σπουδών καθώς και την λειτουργικότητα του διαδικτυακού μαθήματος. Επίσης, οι συμμετέχοντες παρείχαν χρήσιμα σχόλια για την περαιτέρω βελτίωση των μαθησιακών υλικών.</a:t>
            </a:r>
            <a:endParaRPr lang="de-DE" sz="2500" dirty="0"/>
          </a:p>
        </p:txBody>
      </p:sp>
    </p:spTree>
    <p:extLst>
      <p:ext uri="{BB962C8B-B14F-4D97-AF65-F5344CB8AC3E}">
        <p14:creationId xmlns:p14="http://schemas.microsoft.com/office/powerpoint/2010/main" val="63000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147077" y="9600882"/>
            <a:ext cx="18582155" cy="898357"/>
            <a:chOff x="0" y="0"/>
            <a:chExt cx="6671512" cy="322535"/>
          </a:xfrm>
        </p:grpSpPr>
        <p:sp>
          <p:nvSpPr>
            <p:cNvPr id="3" name="Freeform 3"/>
            <p:cNvSpPr/>
            <p:nvPr/>
          </p:nvSpPr>
          <p:spPr>
            <a:xfrm>
              <a:off x="0" y="0"/>
              <a:ext cx="6671512" cy="322535"/>
            </a:xfrm>
            <a:custGeom>
              <a:avLst/>
              <a:gdLst/>
              <a:ahLst/>
              <a:cxnLst/>
              <a:rect l="l" t="t" r="r" b="b"/>
              <a:pathLst>
                <a:path w="6671512" h="322535">
                  <a:moveTo>
                    <a:pt x="0" y="0"/>
                  </a:moveTo>
                  <a:lnTo>
                    <a:pt x="6671512" y="0"/>
                  </a:lnTo>
                  <a:lnTo>
                    <a:pt x="6671512" y="322535"/>
                  </a:lnTo>
                  <a:lnTo>
                    <a:pt x="0" y="322535"/>
                  </a:lnTo>
                  <a:close/>
                </a:path>
              </a:pathLst>
            </a:custGeom>
            <a:solidFill>
              <a:srgbClr val="FFFFFF"/>
            </a:solidFill>
          </p:spPr>
        </p:sp>
      </p:grpSp>
      <p:grpSp>
        <p:nvGrpSpPr>
          <p:cNvPr id="4" name="Group 4"/>
          <p:cNvGrpSpPr>
            <a:grpSpLocks noChangeAspect="1"/>
          </p:cNvGrpSpPr>
          <p:nvPr/>
        </p:nvGrpSpPr>
        <p:grpSpPr>
          <a:xfrm>
            <a:off x="10287000" y="2850470"/>
            <a:ext cx="7348070" cy="5899701"/>
            <a:chOff x="0" y="0"/>
            <a:chExt cx="7467600" cy="5995670"/>
          </a:xfrm>
        </p:grpSpPr>
        <p:sp>
          <p:nvSpPr>
            <p:cNvPr id="5" name="Freeform 5"/>
            <p:cNvSpPr/>
            <p:nvPr/>
          </p:nvSpPr>
          <p:spPr>
            <a:xfrm>
              <a:off x="0" y="0"/>
              <a:ext cx="7467600" cy="4513580"/>
            </a:xfrm>
            <a:custGeom>
              <a:avLst/>
              <a:gdLst/>
              <a:ahLst/>
              <a:cxnLst/>
              <a:rect l="l" t="t" r="r" b="b"/>
              <a:pathLst>
                <a:path w="7467600" h="4513580">
                  <a:moveTo>
                    <a:pt x="7127240" y="0"/>
                  </a:moveTo>
                  <a:lnTo>
                    <a:pt x="340360" y="0"/>
                  </a:lnTo>
                  <a:cubicBezTo>
                    <a:pt x="152400" y="0"/>
                    <a:pt x="0" y="152400"/>
                    <a:pt x="0" y="340360"/>
                  </a:cubicBezTo>
                  <a:lnTo>
                    <a:pt x="0" y="4513580"/>
                  </a:lnTo>
                  <a:lnTo>
                    <a:pt x="7467600" y="4513580"/>
                  </a:lnTo>
                  <a:lnTo>
                    <a:pt x="7467600" y="340360"/>
                  </a:lnTo>
                  <a:cubicBezTo>
                    <a:pt x="7467600" y="152400"/>
                    <a:pt x="7315200" y="0"/>
                    <a:pt x="7127240" y="0"/>
                  </a:cubicBezTo>
                  <a:close/>
                  <a:moveTo>
                    <a:pt x="7142480" y="4188460"/>
                  </a:moveTo>
                  <a:lnTo>
                    <a:pt x="314961" y="4188460"/>
                  </a:lnTo>
                  <a:lnTo>
                    <a:pt x="314961" y="353060"/>
                  </a:lnTo>
                  <a:lnTo>
                    <a:pt x="7142480" y="353060"/>
                  </a:lnTo>
                  <a:lnTo>
                    <a:pt x="7142480" y="4188460"/>
                  </a:lnTo>
                  <a:close/>
                </a:path>
              </a:pathLst>
            </a:custGeom>
            <a:solidFill>
              <a:srgbClr val="273755"/>
            </a:solidFill>
          </p:spPr>
        </p:sp>
        <p:sp>
          <p:nvSpPr>
            <p:cNvPr id="6" name="Freeform 6"/>
            <p:cNvSpPr/>
            <p:nvPr/>
          </p:nvSpPr>
          <p:spPr>
            <a:xfrm>
              <a:off x="0" y="4514850"/>
              <a:ext cx="7467600" cy="695960"/>
            </a:xfrm>
            <a:custGeom>
              <a:avLst/>
              <a:gdLst/>
              <a:ahLst/>
              <a:cxnLst/>
              <a:rect l="l" t="t" r="r" b="b"/>
              <a:pathLst>
                <a:path w="7467600" h="695960">
                  <a:moveTo>
                    <a:pt x="0" y="355600"/>
                  </a:moveTo>
                  <a:cubicBezTo>
                    <a:pt x="0" y="543560"/>
                    <a:pt x="152400" y="695960"/>
                    <a:pt x="340360" y="695960"/>
                  </a:cubicBezTo>
                  <a:lnTo>
                    <a:pt x="7127240" y="695960"/>
                  </a:lnTo>
                  <a:cubicBezTo>
                    <a:pt x="7315200" y="695960"/>
                    <a:pt x="7467600" y="543560"/>
                    <a:pt x="7467600" y="355600"/>
                  </a:cubicBezTo>
                  <a:lnTo>
                    <a:pt x="7467600" y="0"/>
                  </a:lnTo>
                  <a:lnTo>
                    <a:pt x="0" y="0"/>
                  </a:lnTo>
                  <a:lnTo>
                    <a:pt x="0" y="355600"/>
                  </a:lnTo>
                  <a:close/>
                </a:path>
              </a:pathLst>
            </a:custGeom>
            <a:solidFill>
              <a:srgbClr val="FFFFFF"/>
            </a:solidFill>
          </p:spPr>
        </p:sp>
        <p:sp>
          <p:nvSpPr>
            <p:cNvPr id="7" name="Freeform 7"/>
            <p:cNvSpPr/>
            <p:nvPr/>
          </p:nvSpPr>
          <p:spPr>
            <a:xfrm>
              <a:off x="2429510" y="5210810"/>
              <a:ext cx="2606040" cy="791210"/>
            </a:xfrm>
            <a:custGeom>
              <a:avLst/>
              <a:gdLst/>
              <a:ahLst/>
              <a:cxnLst/>
              <a:rect l="l" t="t" r="r" b="b"/>
              <a:pathLst>
                <a:path w="2606040" h="791210">
                  <a:moveTo>
                    <a:pt x="1258570" y="0"/>
                  </a:moveTo>
                  <a:lnTo>
                    <a:pt x="453390" y="0"/>
                  </a:lnTo>
                  <a:cubicBezTo>
                    <a:pt x="453390" y="0"/>
                    <a:pt x="429260" y="370840"/>
                    <a:pt x="403860" y="525780"/>
                  </a:cubicBezTo>
                  <a:cubicBezTo>
                    <a:pt x="359410" y="791210"/>
                    <a:pt x="87630" y="706120"/>
                    <a:pt x="10160" y="762000"/>
                  </a:cubicBezTo>
                  <a:cubicBezTo>
                    <a:pt x="0" y="769620"/>
                    <a:pt x="5080" y="786130"/>
                    <a:pt x="17780" y="786130"/>
                  </a:cubicBezTo>
                  <a:lnTo>
                    <a:pt x="2588260" y="786130"/>
                  </a:lnTo>
                  <a:cubicBezTo>
                    <a:pt x="2600960" y="786130"/>
                    <a:pt x="2606040" y="769620"/>
                    <a:pt x="2595880" y="762000"/>
                  </a:cubicBezTo>
                  <a:cubicBezTo>
                    <a:pt x="2518410" y="706120"/>
                    <a:pt x="2246630" y="791210"/>
                    <a:pt x="2202180" y="525780"/>
                  </a:cubicBezTo>
                  <a:cubicBezTo>
                    <a:pt x="2176780" y="370840"/>
                    <a:pt x="2152650" y="0"/>
                    <a:pt x="2152650" y="0"/>
                  </a:cubicBezTo>
                  <a:lnTo>
                    <a:pt x="1258570" y="0"/>
                  </a:lnTo>
                  <a:close/>
                </a:path>
              </a:pathLst>
            </a:custGeom>
            <a:solidFill>
              <a:srgbClr val="20345E"/>
            </a:solidFill>
          </p:spPr>
        </p:sp>
        <p:sp>
          <p:nvSpPr>
            <p:cNvPr id="8" name="Freeform 8"/>
            <p:cNvSpPr/>
            <p:nvPr/>
          </p:nvSpPr>
          <p:spPr>
            <a:xfrm>
              <a:off x="314960" y="353060"/>
              <a:ext cx="6827520" cy="3835400"/>
            </a:xfrm>
            <a:custGeom>
              <a:avLst/>
              <a:gdLst/>
              <a:ahLst/>
              <a:cxnLst/>
              <a:rect l="l" t="t" r="r" b="b"/>
              <a:pathLst>
                <a:path w="6827520" h="3835400">
                  <a:moveTo>
                    <a:pt x="0" y="0"/>
                  </a:moveTo>
                  <a:lnTo>
                    <a:pt x="6827520" y="0"/>
                  </a:lnTo>
                  <a:lnTo>
                    <a:pt x="6827520" y="3835400"/>
                  </a:lnTo>
                  <a:lnTo>
                    <a:pt x="0" y="3835400"/>
                  </a:lnTo>
                  <a:close/>
                </a:path>
              </a:pathLst>
            </a:custGeom>
            <a:blipFill>
              <a:blip r:embed="rId3"/>
              <a:stretch>
                <a:fillRect l="-895" r="-895"/>
              </a:stretch>
            </a:blipFill>
          </p:spPr>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41391" y="425441"/>
            <a:ext cx="19517205" cy="1206518"/>
          </a:xfrm>
          <a:prstGeom prst="rect">
            <a:avLst/>
          </a:prstGeom>
        </p:spPr>
      </p:pic>
      <p:sp>
        <p:nvSpPr>
          <p:cNvPr id="10" name="TextBox 10"/>
          <p:cNvSpPr txBox="1"/>
          <p:nvPr/>
        </p:nvSpPr>
        <p:spPr>
          <a:xfrm>
            <a:off x="374802" y="2707842"/>
            <a:ext cx="9026806" cy="5270032"/>
          </a:xfrm>
          <a:prstGeom prst="rect">
            <a:avLst/>
          </a:prstGeom>
        </p:spPr>
        <p:txBody>
          <a:bodyPr lIns="0" tIns="0" rIns="0" bIns="0" rtlCol="0" anchor="t">
            <a:spAutoFit/>
          </a:bodyPr>
          <a:lstStyle/>
          <a:p>
            <a:pPr>
              <a:lnSpc>
                <a:spcPts val="4620"/>
              </a:lnSpc>
              <a:spcBef>
                <a:spcPct val="0"/>
              </a:spcBef>
            </a:pPr>
            <a:r>
              <a:rPr lang="el-GR" sz="3200" spc="138" dirty="0">
                <a:solidFill>
                  <a:srgbClr val="000000"/>
                </a:solidFill>
              </a:rPr>
              <a:t>Λόγω των περιοριστικών μέτρων κατά του κορονοϊού, η τέταρτη συνάντηση του έργου MACHINA πραγματοποιήθηκε </a:t>
            </a:r>
            <a:r>
              <a:rPr lang="el-GR" sz="3200" spc="138" dirty="0">
                <a:solidFill>
                  <a:srgbClr val="000000"/>
                </a:solidFill>
              </a:rPr>
              <a:t>στις 7 Απριλίου 2022 </a:t>
            </a:r>
            <a:r>
              <a:rPr lang="el-GR" sz="3200" spc="138" dirty="0" smtClean="0">
                <a:solidFill>
                  <a:srgbClr val="000000"/>
                </a:solidFill>
              </a:rPr>
              <a:t>διαδικτυακά μέσω </a:t>
            </a:r>
            <a:r>
              <a:rPr lang="en-US" sz="3200" spc="138" dirty="0" smtClean="0">
                <a:solidFill>
                  <a:srgbClr val="000000"/>
                </a:solidFill>
              </a:rPr>
              <a:t>zoom</a:t>
            </a:r>
            <a:r>
              <a:rPr lang="el-GR" sz="3200" spc="138" dirty="0" smtClean="0">
                <a:solidFill>
                  <a:srgbClr val="000000"/>
                </a:solidFill>
              </a:rPr>
              <a:t>. </a:t>
            </a:r>
            <a:r>
              <a:rPr lang="el-GR" sz="3200" spc="138" dirty="0" smtClean="0">
                <a:solidFill>
                  <a:srgbClr val="000000"/>
                </a:solidFill>
                <a:latin typeface="+mj-lt"/>
              </a:rPr>
              <a:t>Στη </a:t>
            </a:r>
            <a:r>
              <a:rPr lang="el-GR" sz="3200" spc="138" dirty="0">
                <a:solidFill>
                  <a:srgbClr val="000000"/>
                </a:solidFill>
                <a:latin typeface="+mj-lt"/>
              </a:rPr>
              <a:t>συνάντηση, οι εταίροι συζήτησαν τις δραστηριότητες </a:t>
            </a:r>
            <a:r>
              <a:rPr lang="el-GR" sz="3200" spc="138" dirty="0" smtClean="0">
                <a:solidFill>
                  <a:srgbClr val="000000"/>
                </a:solidFill>
                <a:latin typeface="+mj-lt"/>
              </a:rPr>
              <a:t>και τα αποτελέσματα του </a:t>
            </a:r>
            <a:r>
              <a:rPr lang="el-GR" sz="3200" spc="138" dirty="0" smtClean="0">
                <a:solidFill>
                  <a:srgbClr val="000000"/>
                </a:solidFill>
                <a:latin typeface="+mj-lt"/>
              </a:rPr>
              <a:t>3</a:t>
            </a:r>
            <a:r>
              <a:rPr lang="el-GR" sz="3200" spc="138" baseline="30000" dirty="0" smtClean="0">
                <a:solidFill>
                  <a:srgbClr val="000000"/>
                </a:solidFill>
                <a:latin typeface="+mj-lt"/>
              </a:rPr>
              <a:t>ου</a:t>
            </a:r>
            <a:r>
              <a:rPr lang="el-GR" sz="3200" spc="138" dirty="0" smtClean="0">
                <a:solidFill>
                  <a:srgbClr val="000000"/>
                </a:solidFill>
                <a:latin typeface="+mj-lt"/>
              </a:rPr>
              <a:t> εξαμήνου ενώ συμφώνησαν για το </a:t>
            </a:r>
            <a:r>
              <a:rPr lang="en-US" sz="3200" spc="138" dirty="0" smtClean="0">
                <a:solidFill>
                  <a:srgbClr val="000000"/>
                </a:solidFill>
                <a:latin typeface="+mj-lt"/>
              </a:rPr>
              <a:t>workplan </a:t>
            </a:r>
            <a:r>
              <a:rPr lang="el-GR" sz="3200" spc="138" dirty="0" smtClean="0">
                <a:solidFill>
                  <a:srgbClr val="000000"/>
                </a:solidFill>
                <a:latin typeface="+mj-lt"/>
              </a:rPr>
              <a:t>της επόμενης περιόδου, εστιάζοντας στην διαδικασία για την πιλοτική εφαρμογή του προγράμματος σπουδών. </a:t>
            </a:r>
            <a:endParaRPr lang="el-GR" sz="3200" spc="138" dirty="0">
              <a:solidFill>
                <a:srgbClr val="000000"/>
              </a:solidFill>
              <a:latin typeface="+mj-lt"/>
            </a:endParaRPr>
          </a:p>
        </p:txBody>
      </p:sp>
      <p:sp>
        <p:nvSpPr>
          <p:cNvPr id="11" name="TextBox 11"/>
          <p:cNvSpPr txBox="1"/>
          <p:nvPr/>
        </p:nvSpPr>
        <p:spPr>
          <a:xfrm>
            <a:off x="575123" y="461962"/>
            <a:ext cx="16684177" cy="978153"/>
          </a:xfrm>
          <a:prstGeom prst="rect">
            <a:avLst/>
          </a:prstGeom>
        </p:spPr>
        <p:txBody>
          <a:bodyPr lIns="0" tIns="0" rIns="0" bIns="0" rtlCol="0" anchor="t">
            <a:spAutoFit/>
          </a:bodyPr>
          <a:lstStyle/>
          <a:p>
            <a:pPr algn="ctr">
              <a:lnSpc>
                <a:spcPts val="8399"/>
              </a:lnSpc>
              <a:spcBef>
                <a:spcPct val="0"/>
              </a:spcBef>
            </a:pPr>
            <a:r>
              <a:rPr lang="el-GR" sz="5999" spc="251" dirty="0" smtClean="0">
                <a:solidFill>
                  <a:srgbClr val="20345E"/>
                </a:solidFill>
                <a:latin typeface="Montserrat Classic Bold"/>
              </a:rPr>
              <a:t>Η 4</a:t>
            </a:r>
            <a:r>
              <a:rPr lang="el-GR" sz="5999" spc="251" baseline="30000" dirty="0" smtClean="0">
                <a:solidFill>
                  <a:srgbClr val="20345E"/>
                </a:solidFill>
                <a:latin typeface="Montserrat Classic Bold"/>
              </a:rPr>
              <a:t>η</a:t>
            </a:r>
            <a:r>
              <a:rPr lang="el-GR" sz="5999" spc="251" dirty="0" smtClean="0">
                <a:solidFill>
                  <a:srgbClr val="20345E"/>
                </a:solidFill>
                <a:latin typeface="Montserrat Classic Bold"/>
              </a:rPr>
              <a:t> ΣΥΝΑΝΤΗΣΗ ΤΟΥ ΕΡΓΟΥ </a:t>
            </a:r>
            <a:r>
              <a:rPr lang="en-US" sz="5999" spc="251" dirty="0" smtClean="0">
                <a:solidFill>
                  <a:srgbClr val="20345E"/>
                </a:solidFill>
                <a:latin typeface="Montserrat Classic Bold"/>
              </a:rPr>
              <a:t>MACHINA</a:t>
            </a:r>
            <a:endParaRPr lang="en-US" sz="5999" spc="251" dirty="0">
              <a:solidFill>
                <a:srgbClr val="20345E"/>
              </a:solidFill>
              <a:latin typeface="Montserrat Classic Bold"/>
            </a:endParaRPr>
          </a:p>
        </p:txBody>
      </p:sp>
    </p:spTree>
    <p:extLst>
      <p:ext uri="{BB962C8B-B14F-4D97-AF65-F5344CB8AC3E}">
        <p14:creationId xmlns:p14="http://schemas.microsoft.com/office/powerpoint/2010/main" val="880740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sp>
        <p:nvSpPr>
          <p:cNvPr id="56" name="AutoShape 14">
            <a:extLst>
              <a:ext uri="{FF2B5EF4-FFF2-40B4-BE49-F238E27FC236}">
                <a16:creationId xmlns="" xmlns:a16="http://schemas.microsoft.com/office/drawing/2014/main" id="{35FA4235-DDED-BE4F-FAD7-181F7BE57A50}"/>
              </a:ext>
            </a:extLst>
          </p:cNvPr>
          <p:cNvSpPr/>
          <p:nvPr/>
        </p:nvSpPr>
        <p:spPr>
          <a:xfrm>
            <a:off x="3369991" y="8727218"/>
            <a:ext cx="1029522" cy="0"/>
          </a:xfrm>
          <a:prstGeom prst="line">
            <a:avLst/>
          </a:prstGeom>
          <a:ln w="47625" cap="flat">
            <a:solidFill>
              <a:srgbClr val="000342"/>
            </a:solidFill>
            <a:prstDash val="solid"/>
            <a:headEnd type="none" w="sm" len="sm"/>
            <a:tailEnd type="none" w="sm" len="sm"/>
          </a:ln>
        </p:spPr>
      </p:sp>
      <p:sp>
        <p:nvSpPr>
          <p:cNvPr id="10" name="TextBox 10"/>
          <p:cNvSpPr txBox="1"/>
          <p:nvPr/>
        </p:nvSpPr>
        <p:spPr>
          <a:xfrm>
            <a:off x="1660822" y="628843"/>
            <a:ext cx="15598478" cy="997966"/>
          </a:xfrm>
          <a:prstGeom prst="rect">
            <a:avLst/>
          </a:prstGeom>
        </p:spPr>
        <p:txBody>
          <a:bodyPr lIns="0" tIns="0" rIns="0" bIns="0" rtlCol="0" anchor="t">
            <a:spAutoFit/>
          </a:bodyPr>
          <a:lstStyle/>
          <a:p>
            <a:pPr algn="ctr">
              <a:lnSpc>
                <a:spcPts val="8399"/>
              </a:lnSpc>
              <a:spcBef>
                <a:spcPct val="0"/>
              </a:spcBef>
            </a:pPr>
            <a:r>
              <a:rPr lang="el-GR" sz="5999" b="1" dirty="0">
                <a:solidFill>
                  <a:srgbClr val="273755"/>
                </a:solidFill>
                <a:latin typeface="Montserrat Semi-Bold Bold"/>
              </a:rPr>
              <a:t>ΕΡΓΑΣΙΕΣ ΤΕΤΑΡΤΟΥ ΕΞΑΜΗΝΟΥ</a:t>
            </a:r>
            <a:endParaRPr lang="en-US" sz="5999" b="1" dirty="0">
              <a:solidFill>
                <a:srgbClr val="273755"/>
              </a:solidFill>
              <a:latin typeface="Montserrat Semi-Bold Bold"/>
            </a:endParaRPr>
          </a:p>
        </p:txBody>
      </p:sp>
      <p:sp>
        <p:nvSpPr>
          <p:cNvPr id="26" name="AutoShape 7">
            <a:extLst>
              <a:ext uri="{FF2B5EF4-FFF2-40B4-BE49-F238E27FC236}">
                <a16:creationId xmlns="" xmlns:a16="http://schemas.microsoft.com/office/drawing/2014/main" id="{794C0B89-EDC5-7248-E7E5-96B40DCEBB60}"/>
              </a:ext>
            </a:extLst>
          </p:cNvPr>
          <p:cNvSpPr/>
          <p:nvPr/>
        </p:nvSpPr>
        <p:spPr>
          <a:xfrm>
            <a:off x="12649200" y="8660072"/>
            <a:ext cx="1100959" cy="0"/>
          </a:xfrm>
          <a:prstGeom prst="line">
            <a:avLst/>
          </a:prstGeom>
          <a:ln w="47625" cap="flat">
            <a:solidFill>
              <a:srgbClr val="000342"/>
            </a:solidFill>
            <a:prstDash val="solid"/>
            <a:headEnd type="none" w="sm" len="sm"/>
            <a:tailEnd type="none" w="sm" len="sm"/>
          </a:ln>
        </p:spPr>
      </p:sp>
      <p:sp>
        <p:nvSpPr>
          <p:cNvPr id="27" name="AutoShape 2">
            <a:extLst>
              <a:ext uri="{FF2B5EF4-FFF2-40B4-BE49-F238E27FC236}">
                <a16:creationId xmlns="" xmlns:a16="http://schemas.microsoft.com/office/drawing/2014/main" id="{03EFAA57-81FF-CBC5-842B-5C2F3DAC9FCE}"/>
              </a:ext>
            </a:extLst>
          </p:cNvPr>
          <p:cNvSpPr/>
          <p:nvPr/>
        </p:nvSpPr>
        <p:spPr>
          <a:xfrm>
            <a:off x="12496800" y="3364842"/>
            <a:ext cx="1100959" cy="0"/>
          </a:xfrm>
          <a:prstGeom prst="line">
            <a:avLst/>
          </a:prstGeom>
          <a:ln w="47625" cap="flat">
            <a:solidFill>
              <a:srgbClr val="000342"/>
            </a:solidFill>
            <a:prstDash val="solid"/>
            <a:headEnd type="none" w="sm" len="sm"/>
            <a:tailEnd type="none" w="sm" len="sm"/>
          </a:ln>
        </p:spPr>
      </p:sp>
      <p:grpSp>
        <p:nvGrpSpPr>
          <p:cNvPr id="28" name="Group 3">
            <a:extLst>
              <a:ext uri="{FF2B5EF4-FFF2-40B4-BE49-F238E27FC236}">
                <a16:creationId xmlns="" xmlns:a16="http://schemas.microsoft.com/office/drawing/2014/main" id="{1DFDA569-87C4-0DBA-DF75-60D67AB3B75B}"/>
              </a:ext>
            </a:extLst>
          </p:cNvPr>
          <p:cNvGrpSpPr/>
          <p:nvPr/>
        </p:nvGrpSpPr>
        <p:grpSpPr>
          <a:xfrm>
            <a:off x="5753213" y="2557606"/>
            <a:ext cx="7294066" cy="1799433"/>
            <a:chOff x="0" y="0"/>
            <a:chExt cx="8951801" cy="2265031"/>
          </a:xfrm>
        </p:grpSpPr>
        <p:sp>
          <p:nvSpPr>
            <p:cNvPr id="29" name="Freeform 4">
              <a:extLst>
                <a:ext uri="{FF2B5EF4-FFF2-40B4-BE49-F238E27FC236}">
                  <a16:creationId xmlns="" xmlns:a16="http://schemas.microsoft.com/office/drawing/2014/main" id="{B8A32C52-2CC4-700F-8C4E-B72264EB875A}"/>
                </a:ext>
              </a:extLst>
            </p:cNvPr>
            <p:cNvSpPr/>
            <p:nvPr/>
          </p:nvSpPr>
          <p:spPr>
            <a:xfrm>
              <a:off x="0" y="0"/>
              <a:ext cx="8951801" cy="2265032"/>
            </a:xfrm>
            <a:custGeom>
              <a:avLst/>
              <a:gdLst/>
              <a:ahLst/>
              <a:cxnLst/>
              <a:rect l="l" t="t" r="r" b="b"/>
              <a:pathLst>
                <a:path w="8951801" h="2265032">
                  <a:moveTo>
                    <a:pt x="0" y="0"/>
                  </a:moveTo>
                  <a:lnTo>
                    <a:pt x="8951801" y="0"/>
                  </a:lnTo>
                  <a:lnTo>
                    <a:pt x="8951801" y="2265032"/>
                  </a:lnTo>
                  <a:lnTo>
                    <a:pt x="0" y="2265032"/>
                  </a:lnTo>
                  <a:close/>
                </a:path>
              </a:pathLst>
            </a:custGeom>
            <a:solidFill>
              <a:srgbClr val="C86464"/>
            </a:solidFill>
          </p:spPr>
        </p:sp>
      </p:grpSp>
      <p:grpSp>
        <p:nvGrpSpPr>
          <p:cNvPr id="30" name="Group 5">
            <a:extLst>
              <a:ext uri="{FF2B5EF4-FFF2-40B4-BE49-F238E27FC236}">
                <a16:creationId xmlns="" xmlns:a16="http://schemas.microsoft.com/office/drawing/2014/main" id="{8A4E3B67-DDDA-C70C-F870-4D2355ACCE39}"/>
              </a:ext>
            </a:extLst>
          </p:cNvPr>
          <p:cNvGrpSpPr/>
          <p:nvPr/>
        </p:nvGrpSpPr>
        <p:grpSpPr>
          <a:xfrm>
            <a:off x="3908564" y="5245381"/>
            <a:ext cx="1938374" cy="1663733"/>
            <a:chOff x="0" y="0"/>
            <a:chExt cx="1738401" cy="1492093"/>
          </a:xfrm>
        </p:grpSpPr>
        <p:sp>
          <p:nvSpPr>
            <p:cNvPr id="31" name="Freeform 6">
              <a:extLst>
                <a:ext uri="{FF2B5EF4-FFF2-40B4-BE49-F238E27FC236}">
                  <a16:creationId xmlns="" xmlns:a16="http://schemas.microsoft.com/office/drawing/2014/main" id="{5EE025D0-E331-A6C3-E687-49C4CBD5CB37}"/>
                </a:ext>
              </a:extLst>
            </p:cNvPr>
            <p:cNvSpPr/>
            <p:nvPr/>
          </p:nvSpPr>
          <p:spPr>
            <a:xfrm>
              <a:off x="0" y="0"/>
              <a:ext cx="1738401" cy="1492093"/>
            </a:xfrm>
            <a:custGeom>
              <a:avLst/>
              <a:gdLst/>
              <a:ahLst/>
              <a:cxnLst/>
              <a:rect l="l" t="t" r="r" b="b"/>
              <a:pathLst>
                <a:path w="1738401" h="1492093">
                  <a:moveTo>
                    <a:pt x="0" y="0"/>
                  </a:moveTo>
                  <a:lnTo>
                    <a:pt x="1738401" y="0"/>
                  </a:lnTo>
                  <a:lnTo>
                    <a:pt x="1738401" y="1492093"/>
                  </a:lnTo>
                  <a:lnTo>
                    <a:pt x="0" y="1492093"/>
                  </a:lnTo>
                  <a:close/>
                </a:path>
              </a:pathLst>
            </a:custGeom>
            <a:solidFill>
              <a:srgbClr val="000342"/>
            </a:solidFill>
          </p:spPr>
        </p:sp>
      </p:grpSp>
      <p:sp>
        <p:nvSpPr>
          <p:cNvPr id="32" name="AutoShape 7">
            <a:extLst>
              <a:ext uri="{FF2B5EF4-FFF2-40B4-BE49-F238E27FC236}">
                <a16:creationId xmlns="" xmlns:a16="http://schemas.microsoft.com/office/drawing/2014/main" id="{FD1EA21D-C740-E8E2-72C5-5326642490A7}"/>
              </a:ext>
            </a:extLst>
          </p:cNvPr>
          <p:cNvSpPr/>
          <p:nvPr/>
        </p:nvSpPr>
        <p:spPr>
          <a:xfrm>
            <a:off x="12496800" y="6029623"/>
            <a:ext cx="1100959" cy="0"/>
          </a:xfrm>
          <a:prstGeom prst="line">
            <a:avLst/>
          </a:prstGeom>
          <a:ln w="47625" cap="flat">
            <a:solidFill>
              <a:srgbClr val="000342"/>
            </a:solidFill>
            <a:prstDash val="solid"/>
            <a:headEnd type="none" w="sm" len="sm"/>
            <a:tailEnd type="none" w="sm" len="sm"/>
          </a:ln>
        </p:spPr>
      </p:sp>
      <p:grpSp>
        <p:nvGrpSpPr>
          <p:cNvPr id="33" name="Group 8">
            <a:extLst>
              <a:ext uri="{FF2B5EF4-FFF2-40B4-BE49-F238E27FC236}">
                <a16:creationId xmlns="" xmlns:a16="http://schemas.microsoft.com/office/drawing/2014/main" id="{8D96560B-2A64-B894-2BAC-7CFDD956CD5B}"/>
              </a:ext>
            </a:extLst>
          </p:cNvPr>
          <p:cNvGrpSpPr/>
          <p:nvPr/>
        </p:nvGrpSpPr>
        <p:grpSpPr>
          <a:xfrm>
            <a:off x="5804261" y="5166451"/>
            <a:ext cx="7243019" cy="1799433"/>
            <a:chOff x="0" y="0"/>
            <a:chExt cx="7838110" cy="1947275"/>
          </a:xfrm>
        </p:grpSpPr>
        <p:sp>
          <p:nvSpPr>
            <p:cNvPr id="34" name="Freeform 9">
              <a:extLst>
                <a:ext uri="{FF2B5EF4-FFF2-40B4-BE49-F238E27FC236}">
                  <a16:creationId xmlns="" xmlns:a16="http://schemas.microsoft.com/office/drawing/2014/main" id="{8F1B9F2D-EC55-8961-198A-56FE390E1CC9}"/>
                </a:ext>
              </a:extLst>
            </p:cNvPr>
            <p:cNvSpPr/>
            <p:nvPr/>
          </p:nvSpPr>
          <p:spPr>
            <a:xfrm>
              <a:off x="0" y="0"/>
              <a:ext cx="7838111" cy="1947275"/>
            </a:xfrm>
            <a:custGeom>
              <a:avLst/>
              <a:gdLst/>
              <a:ahLst/>
              <a:cxnLst/>
              <a:rect l="l" t="t" r="r" b="b"/>
              <a:pathLst>
                <a:path w="7838111" h="1947275">
                  <a:moveTo>
                    <a:pt x="0" y="0"/>
                  </a:moveTo>
                  <a:lnTo>
                    <a:pt x="7838111" y="0"/>
                  </a:lnTo>
                  <a:lnTo>
                    <a:pt x="7838111" y="1947275"/>
                  </a:lnTo>
                  <a:lnTo>
                    <a:pt x="0" y="1947275"/>
                  </a:lnTo>
                  <a:close/>
                </a:path>
              </a:pathLst>
            </a:custGeom>
            <a:solidFill>
              <a:srgbClr val="F1AC44"/>
            </a:solidFill>
          </p:spPr>
        </p:sp>
      </p:grpSp>
      <p:sp>
        <p:nvSpPr>
          <p:cNvPr id="35" name="AutoShape 11">
            <a:extLst>
              <a:ext uri="{FF2B5EF4-FFF2-40B4-BE49-F238E27FC236}">
                <a16:creationId xmlns="" xmlns:a16="http://schemas.microsoft.com/office/drawing/2014/main" id="{6B4ABDFA-CE59-8013-9CD3-9FC3A9A8C289}"/>
              </a:ext>
            </a:extLst>
          </p:cNvPr>
          <p:cNvSpPr/>
          <p:nvPr/>
        </p:nvSpPr>
        <p:spPr>
          <a:xfrm rot="5369310">
            <a:off x="2024362" y="4767391"/>
            <a:ext cx="2667444" cy="0"/>
          </a:xfrm>
          <a:prstGeom prst="line">
            <a:avLst/>
          </a:prstGeom>
          <a:ln w="47625" cap="flat">
            <a:solidFill>
              <a:srgbClr val="000342"/>
            </a:solidFill>
            <a:prstDash val="solid"/>
            <a:headEnd type="none" w="sm" len="sm"/>
            <a:tailEnd type="none" w="sm" len="sm"/>
          </a:ln>
        </p:spPr>
      </p:sp>
      <p:sp>
        <p:nvSpPr>
          <p:cNvPr id="36" name="AutoShape 12">
            <a:extLst>
              <a:ext uri="{FF2B5EF4-FFF2-40B4-BE49-F238E27FC236}">
                <a16:creationId xmlns="" xmlns:a16="http://schemas.microsoft.com/office/drawing/2014/main" id="{9697E02B-A0F5-6D7C-4F54-EB78F8FBA6E4}"/>
              </a:ext>
            </a:extLst>
          </p:cNvPr>
          <p:cNvSpPr/>
          <p:nvPr/>
        </p:nvSpPr>
        <p:spPr>
          <a:xfrm>
            <a:off x="2231835" y="6082461"/>
            <a:ext cx="1151538" cy="0"/>
          </a:xfrm>
          <a:prstGeom prst="line">
            <a:avLst/>
          </a:prstGeom>
          <a:ln w="47625" cap="flat">
            <a:solidFill>
              <a:srgbClr val="000342"/>
            </a:solidFill>
            <a:prstDash val="solid"/>
            <a:headEnd type="none" w="sm" len="sm"/>
            <a:tailEnd type="none" w="sm" len="sm"/>
          </a:ln>
        </p:spPr>
      </p:sp>
      <p:sp>
        <p:nvSpPr>
          <p:cNvPr id="37" name="AutoShape 13">
            <a:extLst>
              <a:ext uri="{FF2B5EF4-FFF2-40B4-BE49-F238E27FC236}">
                <a16:creationId xmlns="" xmlns:a16="http://schemas.microsoft.com/office/drawing/2014/main" id="{2BA7BC21-2087-349C-86F5-B6389DCB151E}"/>
              </a:ext>
            </a:extLst>
          </p:cNvPr>
          <p:cNvSpPr/>
          <p:nvPr/>
        </p:nvSpPr>
        <p:spPr>
          <a:xfrm>
            <a:off x="3346177" y="3447357"/>
            <a:ext cx="1100959" cy="0"/>
          </a:xfrm>
          <a:prstGeom prst="line">
            <a:avLst/>
          </a:prstGeom>
          <a:ln w="47625" cap="flat">
            <a:solidFill>
              <a:srgbClr val="000342"/>
            </a:solidFill>
            <a:prstDash val="solid"/>
            <a:headEnd type="none" w="sm" len="sm"/>
            <a:tailEnd type="none" w="sm" len="sm"/>
          </a:ln>
        </p:spPr>
      </p:sp>
      <p:sp>
        <p:nvSpPr>
          <p:cNvPr id="38" name="AutoShape 14">
            <a:extLst>
              <a:ext uri="{FF2B5EF4-FFF2-40B4-BE49-F238E27FC236}">
                <a16:creationId xmlns="" xmlns:a16="http://schemas.microsoft.com/office/drawing/2014/main" id="{6B89E23D-CCEE-2475-322A-B526CEC38231}"/>
              </a:ext>
            </a:extLst>
          </p:cNvPr>
          <p:cNvSpPr/>
          <p:nvPr/>
        </p:nvSpPr>
        <p:spPr>
          <a:xfrm>
            <a:off x="3369991" y="6072171"/>
            <a:ext cx="1029522" cy="0"/>
          </a:xfrm>
          <a:prstGeom prst="line">
            <a:avLst/>
          </a:prstGeom>
          <a:ln w="47625" cap="flat">
            <a:solidFill>
              <a:srgbClr val="000342"/>
            </a:solidFill>
            <a:prstDash val="solid"/>
            <a:headEnd type="none" w="sm" len="sm"/>
            <a:tailEnd type="none" w="sm" len="sm"/>
          </a:ln>
        </p:spPr>
      </p:sp>
      <p:grpSp>
        <p:nvGrpSpPr>
          <p:cNvPr id="39" name="Group 15">
            <a:extLst>
              <a:ext uri="{FF2B5EF4-FFF2-40B4-BE49-F238E27FC236}">
                <a16:creationId xmlns="" xmlns:a16="http://schemas.microsoft.com/office/drawing/2014/main" id="{706A39D1-1907-A9CB-D499-B5B7275F578E}"/>
              </a:ext>
            </a:extLst>
          </p:cNvPr>
          <p:cNvGrpSpPr/>
          <p:nvPr/>
        </p:nvGrpSpPr>
        <p:grpSpPr>
          <a:xfrm>
            <a:off x="576741" y="5298220"/>
            <a:ext cx="1655094" cy="1663733"/>
            <a:chOff x="0" y="0"/>
            <a:chExt cx="1484345" cy="1492093"/>
          </a:xfrm>
        </p:grpSpPr>
        <p:sp>
          <p:nvSpPr>
            <p:cNvPr id="40" name="Freeform 16">
              <a:extLst>
                <a:ext uri="{FF2B5EF4-FFF2-40B4-BE49-F238E27FC236}">
                  <a16:creationId xmlns="" xmlns:a16="http://schemas.microsoft.com/office/drawing/2014/main" id="{1563C9EF-72A6-5D12-2A35-F32D0573F0A8}"/>
                </a:ext>
              </a:extLst>
            </p:cNvPr>
            <p:cNvSpPr/>
            <p:nvPr/>
          </p:nvSpPr>
          <p:spPr>
            <a:xfrm>
              <a:off x="0" y="0"/>
              <a:ext cx="1484345" cy="1492093"/>
            </a:xfrm>
            <a:custGeom>
              <a:avLst/>
              <a:gdLst/>
              <a:ahLst/>
              <a:cxnLst/>
              <a:rect l="l" t="t" r="r" b="b"/>
              <a:pathLst>
                <a:path w="1484345" h="1492093">
                  <a:moveTo>
                    <a:pt x="0" y="0"/>
                  </a:moveTo>
                  <a:lnTo>
                    <a:pt x="1484345" y="0"/>
                  </a:lnTo>
                  <a:lnTo>
                    <a:pt x="1484345" y="1492093"/>
                  </a:lnTo>
                  <a:lnTo>
                    <a:pt x="0" y="1492093"/>
                  </a:lnTo>
                  <a:close/>
                </a:path>
              </a:pathLst>
            </a:custGeom>
            <a:solidFill>
              <a:srgbClr val="000342"/>
            </a:solidFill>
          </p:spPr>
        </p:sp>
      </p:grpSp>
      <p:sp>
        <p:nvSpPr>
          <p:cNvPr id="41" name="TextBox 17">
            <a:extLst>
              <a:ext uri="{FF2B5EF4-FFF2-40B4-BE49-F238E27FC236}">
                <a16:creationId xmlns="" xmlns:a16="http://schemas.microsoft.com/office/drawing/2014/main" id="{F879FD2B-1C54-043A-1BCA-D65076E218B5}"/>
              </a:ext>
            </a:extLst>
          </p:cNvPr>
          <p:cNvSpPr txBox="1"/>
          <p:nvPr/>
        </p:nvSpPr>
        <p:spPr>
          <a:xfrm>
            <a:off x="902092" y="5624626"/>
            <a:ext cx="1004391" cy="877570"/>
          </a:xfrm>
          <a:prstGeom prst="rect">
            <a:avLst/>
          </a:prstGeom>
        </p:spPr>
        <p:txBody>
          <a:bodyPr lIns="0" tIns="0" rIns="0" bIns="0" rtlCol="0" anchor="t">
            <a:spAutoFit/>
          </a:bodyPr>
          <a:lstStyle/>
          <a:p>
            <a:pPr algn="ctr">
              <a:lnSpc>
                <a:spcPts val="7279"/>
              </a:lnSpc>
            </a:pPr>
            <a:r>
              <a:rPr lang="en-US" sz="5199" dirty="0">
                <a:solidFill>
                  <a:srgbClr val="FFFFFF"/>
                </a:solidFill>
                <a:latin typeface="Montserrat Semi-Bold"/>
              </a:rPr>
              <a:t>O4</a:t>
            </a:r>
          </a:p>
        </p:txBody>
      </p:sp>
      <p:sp>
        <p:nvSpPr>
          <p:cNvPr id="42" name="TextBox 18">
            <a:extLst>
              <a:ext uri="{FF2B5EF4-FFF2-40B4-BE49-F238E27FC236}">
                <a16:creationId xmlns="" xmlns:a16="http://schemas.microsoft.com/office/drawing/2014/main" id="{DAAE0440-80B4-3189-A63B-2BF2AC1DED33}"/>
              </a:ext>
            </a:extLst>
          </p:cNvPr>
          <p:cNvSpPr txBox="1"/>
          <p:nvPr/>
        </p:nvSpPr>
        <p:spPr>
          <a:xfrm>
            <a:off x="6043533" y="2615280"/>
            <a:ext cx="6626750" cy="1590675"/>
          </a:xfrm>
          <a:prstGeom prst="rect">
            <a:avLst/>
          </a:prstGeom>
        </p:spPr>
        <p:txBody>
          <a:bodyPr lIns="0" tIns="0" rIns="0" bIns="0" rtlCol="0" anchor="t">
            <a:spAutoFit/>
          </a:bodyPr>
          <a:lstStyle/>
          <a:p>
            <a:pPr algn="ctr">
              <a:lnSpc>
                <a:spcPts val="4200"/>
              </a:lnSpc>
              <a:spcBef>
                <a:spcPct val="0"/>
              </a:spcBef>
            </a:pPr>
            <a:r>
              <a:rPr lang="el-GR" sz="3000" spc="126" dirty="0">
                <a:solidFill>
                  <a:srgbClr val="FFFFFF"/>
                </a:solidFill>
                <a:latin typeface="Montserrat Classic Bold"/>
              </a:rPr>
              <a:t>ΔΗΛΩΣΗ ΣΤΗΡΙΞΗΣ ΚΑΙ ΑΝΑΓΝΩΡΙΣΗΣ ΤΩΝ  ΑΠΟΤΕΛΕΣΜΑΤΩΝ ΤΟΥ ΕΡΓΟΥ</a:t>
            </a:r>
          </a:p>
        </p:txBody>
      </p:sp>
      <p:sp>
        <p:nvSpPr>
          <p:cNvPr id="43" name="TextBox 19">
            <a:extLst>
              <a:ext uri="{FF2B5EF4-FFF2-40B4-BE49-F238E27FC236}">
                <a16:creationId xmlns="" xmlns:a16="http://schemas.microsoft.com/office/drawing/2014/main" id="{4D6D187E-5FE5-3491-791E-5D1913B0FEE1}"/>
              </a:ext>
            </a:extLst>
          </p:cNvPr>
          <p:cNvSpPr txBox="1"/>
          <p:nvPr/>
        </p:nvSpPr>
        <p:spPr>
          <a:xfrm>
            <a:off x="5846938" y="5237493"/>
            <a:ext cx="7076998" cy="1590675"/>
          </a:xfrm>
          <a:prstGeom prst="rect">
            <a:avLst/>
          </a:prstGeom>
        </p:spPr>
        <p:txBody>
          <a:bodyPr lIns="0" tIns="0" rIns="0" bIns="0" rtlCol="0" anchor="t">
            <a:spAutoFit/>
          </a:bodyPr>
          <a:lstStyle/>
          <a:p>
            <a:pPr algn="ctr">
              <a:lnSpc>
                <a:spcPts val="4200"/>
              </a:lnSpc>
            </a:pPr>
            <a:r>
              <a:rPr lang="el-GR" sz="3200" spc="126" dirty="0">
                <a:solidFill>
                  <a:srgbClr val="FFFFFF"/>
                </a:solidFill>
              </a:rPr>
              <a:t>ΠΡΟΔΙΑΓΡΑΦΕΣ ΕΙΔΙΚΟΤΗΤΑΣ ΚΑΙ ΕΠΑΓΓΕΛΜΑΤΙΚΟΥ ΠΕΡΙΓΡΑΜΜΑΤΟΣ ΣΤΟ ΠΕΔΙΟ ΤΗΣ ΜΗΧΑΝΙΚΗΣ ΜΑΘΗΣΗΣ</a:t>
            </a:r>
            <a:endParaRPr lang="en-US" sz="3000" spc="126" dirty="0">
              <a:solidFill>
                <a:srgbClr val="FFFFFF"/>
              </a:solidFill>
              <a:latin typeface="Montserrat Classic Bold"/>
            </a:endParaRPr>
          </a:p>
        </p:txBody>
      </p:sp>
      <p:sp>
        <p:nvSpPr>
          <p:cNvPr id="44" name="TextBox 20">
            <a:extLst>
              <a:ext uri="{FF2B5EF4-FFF2-40B4-BE49-F238E27FC236}">
                <a16:creationId xmlns="" xmlns:a16="http://schemas.microsoft.com/office/drawing/2014/main" id="{9CE396AB-5F33-B512-287A-5583F12B89C3}"/>
              </a:ext>
            </a:extLst>
          </p:cNvPr>
          <p:cNvSpPr txBox="1"/>
          <p:nvPr/>
        </p:nvSpPr>
        <p:spPr>
          <a:xfrm>
            <a:off x="13836446" y="5516257"/>
            <a:ext cx="4567928" cy="2492990"/>
          </a:xfrm>
          <a:prstGeom prst="rect">
            <a:avLst/>
          </a:prstGeom>
        </p:spPr>
        <p:txBody>
          <a:bodyPr lIns="0" tIns="0" rIns="0" bIns="0" rtlCol="0" anchor="t">
            <a:spAutoFit/>
          </a:bodyPr>
          <a:lstStyle/>
          <a:p>
            <a:pPr>
              <a:lnSpc>
                <a:spcPct val="150000"/>
              </a:lnSpc>
            </a:pPr>
            <a:r>
              <a:rPr lang="el-GR" spc="134" dirty="0">
                <a:solidFill>
                  <a:srgbClr val="000342"/>
                </a:solidFill>
              </a:rPr>
              <a:t>ΠΡΟΣΧΕΔΙΟ ΕΠΑΓΓΕΛΜΑΤΙΚΟΥ ΠΕΡΙΓΡΑΜΜΑΤΟΣ ΣΤΗ ΒΑΣΗ ΤΟΥ ΠΡΟΓΡΑΜΜΑΤΟΣ ΣΠΟΥΔΩΝ ΠΟΥ ΑΝΕΠΤΥΞΕ ΤΟ ΕΡΓΟ </a:t>
            </a:r>
            <a:endParaRPr lang="en-US" spc="134" dirty="0">
              <a:solidFill>
                <a:srgbClr val="000342"/>
              </a:solidFill>
              <a:latin typeface="Montserrat Classic"/>
            </a:endParaRPr>
          </a:p>
          <a:p>
            <a:pPr>
              <a:lnSpc>
                <a:spcPct val="150000"/>
              </a:lnSpc>
            </a:pPr>
            <a:r>
              <a:rPr lang="el-GR" spc="134" dirty="0" smtClean="0">
                <a:solidFill>
                  <a:srgbClr val="000342"/>
                </a:solidFill>
                <a:latin typeface="Montserrat Classic"/>
              </a:rPr>
              <a:t>Έως τον Σεπτέμβριο του </a:t>
            </a:r>
            <a:r>
              <a:rPr lang="en-US" spc="134" dirty="0" smtClean="0">
                <a:solidFill>
                  <a:srgbClr val="000342"/>
                </a:solidFill>
                <a:latin typeface="Montserrat Classic"/>
              </a:rPr>
              <a:t>2022</a:t>
            </a:r>
            <a:r>
              <a:rPr lang="en-US" spc="134" dirty="0">
                <a:solidFill>
                  <a:srgbClr val="000342"/>
                </a:solidFill>
                <a:latin typeface="Montserrat Classic"/>
              </a:rPr>
              <a:t>. </a:t>
            </a:r>
          </a:p>
          <a:p>
            <a:pPr>
              <a:lnSpc>
                <a:spcPct val="150000"/>
              </a:lnSpc>
            </a:pPr>
            <a:endParaRPr lang="en-US" spc="134" dirty="0">
              <a:solidFill>
                <a:srgbClr val="000342"/>
              </a:solidFill>
              <a:latin typeface="Montserrat Classic"/>
            </a:endParaRPr>
          </a:p>
        </p:txBody>
      </p:sp>
      <p:sp>
        <p:nvSpPr>
          <p:cNvPr id="45" name="TextBox 21">
            <a:extLst>
              <a:ext uri="{FF2B5EF4-FFF2-40B4-BE49-F238E27FC236}">
                <a16:creationId xmlns="" xmlns:a16="http://schemas.microsoft.com/office/drawing/2014/main" id="{D145893D-2563-E6BE-8E64-42B59DF7DE51}"/>
              </a:ext>
            </a:extLst>
          </p:cNvPr>
          <p:cNvSpPr txBox="1"/>
          <p:nvPr/>
        </p:nvSpPr>
        <p:spPr>
          <a:xfrm>
            <a:off x="13750159" y="2640659"/>
            <a:ext cx="4451554" cy="2077492"/>
          </a:xfrm>
          <a:prstGeom prst="rect">
            <a:avLst/>
          </a:prstGeom>
        </p:spPr>
        <p:txBody>
          <a:bodyPr wrap="square" lIns="0" tIns="0" rIns="0" bIns="0" rtlCol="0" anchor="t">
            <a:spAutoFit/>
          </a:bodyPr>
          <a:lstStyle/>
          <a:p>
            <a:pPr>
              <a:lnSpc>
                <a:spcPct val="150000"/>
              </a:lnSpc>
            </a:pPr>
            <a:r>
              <a:rPr lang="el-GR" spc="134" dirty="0">
                <a:solidFill>
                  <a:srgbClr val="000342"/>
                </a:solidFill>
                <a:latin typeface="Montserrat Classic"/>
              </a:rPr>
              <a:t>ΔΡΑΣΕΙΣ ΔΙΑΧΥΣΗΣ ΤΩΝ ΑΠΟΤΕΛΕΣΜΑΤΩΝ ΤΟΥ ΕΡΓΟΥ ΚΑΙ ΔΗΛΩΣΗ ΣΤΗΡΙΞΗΣ ΑΠΟ ΤΟΜΕΑΚΟΥΣ ΦΟΡΕΙΣ</a:t>
            </a:r>
          </a:p>
          <a:p>
            <a:pPr>
              <a:lnSpc>
                <a:spcPct val="150000"/>
              </a:lnSpc>
            </a:pPr>
            <a:r>
              <a:rPr lang="el-GR" spc="134" dirty="0">
                <a:solidFill>
                  <a:srgbClr val="000342"/>
                </a:solidFill>
                <a:latin typeface="Montserrat Classic"/>
              </a:rPr>
              <a:t>Έ</a:t>
            </a:r>
            <a:r>
              <a:rPr lang="el-GR" spc="134" dirty="0" smtClean="0">
                <a:solidFill>
                  <a:srgbClr val="000342"/>
                </a:solidFill>
                <a:latin typeface="Montserrat Classic"/>
              </a:rPr>
              <a:t>ως τον Αύγουστο του </a:t>
            </a:r>
            <a:r>
              <a:rPr lang="en-US" spc="134" dirty="0" smtClean="0">
                <a:solidFill>
                  <a:srgbClr val="000342"/>
                </a:solidFill>
                <a:latin typeface="Montserrat Classic"/>
              </a:rPr>
              <a:t>2022</a:t>
            </a:r>
            <a:r>
              <a:rPr lang="en-US" spc="134" dirty="0">
                <a:solidFill>
                  <a:srgbClr val="000342"/>
                </a:solidFill>
                <a:latin typeface="Montserrat Classic"/>
              </a:rPr>
              <a:t>. </a:t>
            </a:r>
          </a:p>
        </p:txBody>
      </p:sp>
      <p:grpSp>
        <p:nvGrpSpPr>
          <p:cNvPr id="46" name="Group 22">
            <a:extLst>
              <a:ext uri="{FF2B5EF4-FFF2-40B4-BE49-F238E27FC236}">
                <a16:creationId xmlns="" xmlns:a16="http://schemas.microsoft.com/office/drawing/2014/main" id="{7A6E16CC-E60E-D60E-EB3B-A1CBD5E4A8A9}"/>
              </a:ext>
            </a:extLst>
          </p:cNvPr>
          <p:cNvGrpSpPr/>
          <p:nvPr/>
        </p:nvGrpSpPr>
        <p:grpSpPr>
          <a:xfrm>
            <a:off x="3908564" y="2625668"/>
            <a:ext cx="1844649" cy="1663733"/>
            <a:chOff x="0" y="0"/>
            <a:chExt cx="1654345" cy="1492093"/>
          </a:xfrm>
        </p:grpSpPr>
        <p:sp>
          <p:nvSpPr>
            <p:cNvPr id="47" name="Freeform 23">
              <a:extLst>
                <a:ext uri="{FF2B5EF4-FFF2-40B4-BE49-F238E27FC236}">
                  <a16:creationId xmlns="" xmlns:a16="http://schemas.microsoft.com/office/drawing/2014/main" id="{D80F97F8-B49E-0186-AC7C-CA8B87C3D5EA}"/>
                </a:ext>
              </a:extLst>
            </p:cNvPr>
            <p:cNvSpPr/>
            <p:nvPr/>
          </p:nvSpPr>
          <p:spPr>
            <a:xfrm>
              <a:off x="0" y="0"/>
              <a:ext cx="1654345" cy="1492093"/>
            </a:xfrm>
            <a:custGeom>
              <a:avLst/>
              <a:gdLst/>
              <a:ahLst/>
              <a:cxnLst/>
              <a:rect l="l" t="t" r="r" b="b"/>
              <a:pathLst>
                <a:path w="1654345" h="1492093">
                  <a:moveTo>
                    <a:pt x="0" y="0"/>
                  </a:moveTo>
                  <a:lnTo>
                    <a:pt x="1654345" y="0"/>
                  </a:lnTo>
                  <a:lnTo>
                    <a:pt x="1654345" y="1492093"/>
                  </a:lnTo>
                  <a:lnTo>
                    <a:pt x="0" y="1492093"/>
                  </a:lnTo>
                  <a:close/>
                </a:path>
              </a:pathLst>
            </a:custGeom>
            <a:solidFill>
              <a:srgbClr val="000342"/>
            </a:solidFill>
          </p:spPr>
        </p:sp>
      </p:grpSp>
      <p:sp>
        <p:nvSpPr>
          <p:cNvPr id="48" name="TextBox 24">
            <a:extLst>
              <a:ext uri="{FF2B5EF4-FFF2-40B4-BE49-F238E27FC236}">
                <a16:creationId xmlns="" xmlns:a16="http://schemas.microsoft.com/office/drawing/2014/main" id="{B542696B-19CF-1DBB-934D-CC819378F7A0}"/>
              </a:ext>
            </a:extLst>
          </p:cNvPr>
          <p:cNvSpPr txBox="1"/>
          <p:nvPr/>
        </p:nvSpPr>
        <p:spPr>
          <a:xfrm>
            <a:off x="4143929" y="3079710"/>
            <a:ext cx="1467644" cy="679449"/>
          </a:xfrm>
          <a:prstGeom prst="rect">
            <a:avLst/>
          </a:prstGeom>
        </p:spPr>
        <p:txBody>
          <a:bodyPr lIns="0" tIns="0" rIns="0" bIns="0" rtlCol="0" anchor="t">
            <a:spAutoFit/>
          </a:bodyPr>
          <a:lstStyle/>
          <a:p>
            <a:pPr algn="ctr">
              <a:lnSpc>
                <a:spcPts val="5600"/>
              </a:lnSpc>
            </a:pPr>
            <a:r>
              <a:rPr lang="en-US" sz="4000">
                <a:solidFill>
                  <a:srgbClr val="FFFFFF"/>
                </a:solidFill>
                <a:latin typeface="Montserrat Semi-Bold"/>
              </a:rPr>
              <a:t>O4-T1</a:t>
            </a:r>
          </a:p>
        </p:txBody>
      </p:sp>
      <p:sp>
        <p:nvSpPr>
          <p:cNvPr id="49" name="TextBox 25">
            <a:extLst>
              <a:ext uri="{FF2B5EF4-FFF2-40B4-BE49-F238E27FC236}">
                <a16:creationId xmlns="" xmlns:a16="http://schemas.microsoft.com/office/drawing/2014/main" id="{3D5D6C84-DB18-FE46-C8FC-9BCEB6766CF6}"/>
              </a:ext>
            </a:extLst>
          </p:cNvPr>
          <p:cNvSpPr txBox="1"/>
          <p:nvPr/>
        </p:nvSpPr>
        <p:spPr>
          <a:xfrm>
            <a:off x="4089748" y="5747048"/>
            <a:ext cx="1569740" cy="679449"/>
          </a:xfrm>
          <a:prstGeom prst="rect">
            <a:avLst/>
          </a:prstGeom>
        </p:spPr>
        <p:txBody>
          <a:bodyPr lIns="0" tIns="0" rIns="0" bIns="0" rtlCol="0" anchor="t">
            <a:spAutoFit/>
          </a:bodyPr>
          <a:lstStyle/>
          <a:p>
            <a:pPr algn="ctr">
              <a:lnSpc>
                <a:spcPts val="5600"/>
              </a:lnSpc>
            </a:pPr>
            <a:r>
              <a:rPr lang="en-US" sz="4000" dirty="0">
                <a:solidFill>
                  <a:srgbClr val="FFFFFF"/>
                </a:solidFill>
                <a:latin typeface="Montserrat Semi-Bold"/>
              </a:rPr>
              <a:t>O4-T2</a:t>
            </a:r>
          </a:p>
        </p:txBody>
      </p:sp>
      <p:grpSp>
        <p:nvGrpSpPr>
          <p:cNvPr id="50" name="Group 5">
            <a:extLst>
              <a:ext uri="{FF2B5EF4-FFF2-40B4-BE49-F238E27FC236}">
                <a16:creationId xmlns="" xmlns:a16="http://schemas.microsoft.com/office/drawing/2014/main" id="{C97CAEDD-8F06-4F15-D5C7-C18C50EE0EB0}"/>
              </a:ext>
            </a:extLst>
          </p:cNvPr>
          <p:cNvGrpSpPr/>
          <p:nvPr/>
        </p:nvGrpSpPr>
        <p:grpSpPr>
          <a:xfrm>
            <a:off x="3908564" y="7882651"/>
            <a:ext cx="1938374" cy="1663733"/>
            <a:chOff x="0" y="0"/>
            <a:chExt cx="1738401" cy="1492093"/>
          </a:xfrm>
        </p:grpSpPr>
        <p:sp>
          <p:nvSpPr>
            <p:cNvPr id="51" name="Freeform 6">
              <a:extLst>
                <a:ext uri="{FF2B5EF4-FFF2-40B4-BE49-F238E27FC236}">
                  <a16:creationId xmlns="" xmlns:a16="http://schemas.microsoft.com/office/drawing/2014/main" id="{84657243-742E-D957-20A2-22572D1F4ED1}"/>
                </a:ext>
              </a:extLst>
            </p:cNvPr>
            <p:cNvSpPr/>
            <p:nvPr/>
          </p:nvSpPr>
          <p:spPr>
            <a:xfrm>
              <a:off x="0" y="0"/>
              <a:ext cx="1738401" cy="1492093"/>
            </a:xfrm>
            <a:custGeom>
              <a:avLst/>
              <a:gdLst/>
              <a:ahLst/>
              <a:cxnLst/>
              <a:rect l="l" t="t" r="r" b="b"/>
              <a:pathLst>
                <a:path w="1738401" h="1492093">
                  <a:moveTo>
                    <a:pt x="0" y="0"/>
                  </a:moveTo>
                  <a:lnTo>
                    <a:pt x="1738401" y="0"/>
                  </a:lnTo>
                  <a:lnTo>
                    <a:pt x="1738401" y="1492093"/>
                  </a:lnTo>
                  <a:lnTo>
                    <a:pt x="0" y="1492093"/>
                  </a:lnTo>
                  <a:close/>
                </a:path>
              </a:pathLst>
            </a:custGeom>
            <a:solidFill>
              <a:srgbClr val="000342"/>
            </a:solidFill>
          </p:spPr>
        </p:sp>
      </p:grpSp>
      <p:grpSp>
        <p:nvGrpSpPr>
          <p:cNvPr id="52" name="Group 8">
            <a:extLst>
              <a:ext uri="{FF2B5EF4-FFF2-40B4-BE49-F238E27FC236}">
                <a16:creationId xmlns="" xmlns:a16="http://schemas.microsoft.com/office/drawing/2014/main" id="{52F91822-6A71-6EC4-B493-B925DCE44ADE}"/>
              </a:ext>
            </a:extLst>
          </p:cNvPr>
          <p:cNvGrpSpPr/>
          <p:nvPr/>
        </p:nvGrpSpPr>
        <p:grpSpPr>
          <a:xfrm>
            <a:off x="5804260" y="7799696"/>
            <a:ext cx="7243019" cy="1799433"/>
            <a:chOff x="0" y="0"/>
            <a:chExt cx="7838110" cy="1947275"/>
          </a:xfrm>
          <a:solidFill>
            <a:schemeClr val="accent5">
              <a:lumMod val="75000"/>
            </a:schemeClr>
          </a:solidFill>
        </p:grpSpPr>
        <p:sp>
          <p:nvSpPr>
            <p:cNvPr id="53" name="Freeform 9">
              <a:extLst>
                <a:ext uri="{FF2B5EF4-FFF2-40B4-BE49-F238E27FC236}">
                  <a16:creationId xmlns="" xmlns:a16="http://schemas.microsoft.com/office/drawing/2014/main" id="{60A11F1C-4649-0A98-0BDD-D6DF34D56118}"/>
                </a:ext>
              </a:extLst>
            </p:cNvPr>
            <p:cNvSpPr/>
            <p:nvPr/>
          </p:nvSpPr>
          <p:spPr>
            <a:xfrm>
              <a:off x="0" y="0"/>
              <a:ext cx="7838111" cy="1947275"/>
            </a:xfrm>
            <a:custGeom>
              <a:avLst/>
              <a:gdLst/>
              <a:ahLst/>
              <a:cxnLst/>
              <a:rect l="l" t="t" r="r" b="b"/>
              <a:pathLst>
                <a:path w="7838111" h="1947275">
                  <a:moveTo>
                    <a:pt x="0" y="0"/>
                  </a:moveTo>
                  <a:lnTo>
                    <a:pt x="7838111" y="0"/>
                  </a:lnTo>
                  <a:lnTo>
                    <a:pt x="7838111" y="1947275"/>
                  </a:lnTo>
                  <a:lnTo>
                    <a:pt x="0" y="1947275"/>
                  </a:lnTo>
                  <a:close/>
                </a:path>
              </a:pathLst>
            </a:custGeom>
            <a:grpFill/>
          </p:spPr>
        </p:sp>
      </p:grpSp>
      <p:sp>
        <p:nvSpPr>
          <p:cNvPr id="54" name="TextBox 25">
            <a:extLst>
              <a:ext uri="{FF2B5EF4-FFF2-40B4-BE49-F238E27FC236}">
                <a16:creationId xmlns="" xmlns:a16="http://schemas.microsoft.com/office/drawing/2014/main" id="{C91236AF-6ABB-5EA0-9852-C2A96197B170}"/>
              </a:ext>
            </a:extLst>
          </p:cNvPr>
          <p:cNvSpPr txBox="1"/>
          <p:nvPr/>
        </p:nvSpPr>
        <p:spPr>
          <a:xfrm>
            <a:off x="4089748" y="8384318"/>
            <a:ext cx="1569740" cy="679449"/>
          </a:xfrm>
          <a:prstGeom prst="rect">
            <a:avLst/>
          </a:prstGeom>
        </p:spPr>
        <p:txBody>
          <a:bodyPr lIns="0" tIns="0" rIns="0" bIns="0" rtlCol="0" anchor="t">
            <a:spAutoFit/>
          </a:bodyPr>
          <a:lstStyle/>
          <a:p>
            <a:pPr algn="ctr">
              <a:lnSpc>
                <a:spcPts val="5600"/>
              </a:lnSpc>
            </a:pPr>
            <a:r>
              <a:rPr lang="en-US" sz="4000" dirty="0">
                <a:solidFill>
                  <a:srgbClr val="FFFFFF"/>
                </a:solidFill>
                <a:latin typeface="Montserrat Semi-Bold"/>
              </a:rPr>
              <a:t>O4-T3</a:t>
            </a:r>
          </a:p>
        </p:txBody>
      </p:sp>
      <p:sp>
        <p:nvSpPr>
          <p:cNvPr id="55" name="AutoShape 11">
            <a:extLst>
              <a:ext uri="{FF2B5EF4-FFF2-40B4-BE49-F238E27FC236}">
                <a16:creationId xmlns="" xmlns:a16="http://schemas.microsoft.com/office/drawing/2014/main" id="{EA142883-A351-1760-E297-20326E6B8BF1}"/>
              </a:ext>
            </a:extLst>
          </p:cNvPr>
          <p:cNvSpPr/>
          <p:nvPr/>
        </p:nvSpPr>
        <p:spPr>
          <a:xfrm rot="5369310">
            <a:off x="2051417" y="7402603"/>
            <a:ext cx="2667444" cy="0"/>
          </a:xfrm>
          <a:prstGeom prst="line">
            <a:avLst/>
          </a:prstGeom>
          <a:ln w="47625" cap="flat">
            <a:solidFill>
              <a:srgbClr val="000342"/>
            </a:solidFill>
            <a:prstDash val="solid"/>
            <a:headEnd type="none" w="sm" len="sm"/>
            <a:tailEnd type="none" w="sm" len="sm"/>
          </a:ln>
        </p:spPr>
      </p:sp>
      <p:sp>
        <p:nvSpPr>
          <p:cNvPr id="57" name="TextBox 19">
            <a:extLst>
              <a:ext uri="{FF2B5EF4-FFF2-40B4-BE49-F238E27FC236}">
                <a16:creationId xmlns="" xmlns:a16="http://schemas.microsoft.com/office/drawing/2014/main" id="{76CF3D2A-98AE-7F78-ACA4-9BCCB7B657C7}"/>
              </a:ext>
            </a:extLst>
          </p:cNvPr>
          <p:cNvSpPr txBox="1"/>
          <p:nvPr/>
        </p:nvSpPr>
        <p:spPr>
          <a:xfrm>
            <a:off x="5970281" y="7794180"/>
            <a:ext cx="7076998" cy="1846659"/>
          </a:xfrm>
          <a:prstGeom prst="rect">
            <a:avLst/>
          </a:prstGeom>
        </p:spPr>
        <p:txBody>
          <a:bodyPr lIns="0" tIns="0" rIns="0" bIns="0" rtlCol="0" anchor="t">
            <a:spAutoFit/>
          </a:bodyPr>
          <a:lstStyle/>
          <a:p>
            <a:pPr lvl="0" algn="ctr"/>
            <a:r>
              <a:rPr lang="el-GR" sz="2400" spc="126" dirty="0" smtClean="0">
                <a:solidFill>
                  <a:srgbClr val="FFFFFF"/>
                </a:solidFill>
                <a:latin typeface="Montserrat Classic Bold"/>
              </a:rPr>
              <a:t>ΠΡΟΣΧΕΔΙΟ ΓΙΑ ΤΗΝ ΕΝΣΩΜΑΤΩΣΗ ΤΩΝ ΑΠΑΙΤΗΣΕΩΝ ΔΕΞΙΟΤΗΤΩΝ ΜΗΧΑΝΙΚΗΣ ΜΑΘΗΣΗΣ ΣΤΑ ΤΟΜΕΑΚΑ ΠΛΑΙΣΙΑ ΙΚΑΝΟΤΗΤΩΝ ΚΑΙ ΣΤΑ ΣΥΣΤΗΜΑΤΑ ΤΑΞΙΝΟΜΗΣΗΣ </a:t>
            </a:r>
            <a:endParaRPr lang="el-GR" sz="2400" spc="126" dirty="0">
              <a:solidFill>
                <a:srgbClr val="FFFFFF"/>
              </a:solidFill>
              <a:latin typeface="Montserrat Classic Bold"/>
            </a:endParaRPr>
          </a:p>
        </p:txBody>
      </p:sp>
      <p:sp>
        <p:nvSpPr>
          <p:cNvPr id="58" name="TextBox 20">
            <a:extLst>
              <a:ext uri="{FF2B5EF4-FFF2-40B4-BE49-F238E27FC236}">
                <a16:creationId xmlns="" xmlns:a16="http://schemas.microsoft.com/office/drawing/2014/main" id="{9964D3B4-4EF1-AE33-6FD3-6C68DAC85AEB}"/>
              </a:ext>
            </a:extLst>
          </p:cNvPr>
          <p:cNvSpPr txBox="1"/>
          <p:nvPr/>
        </p:nvSpPr>
        <p:spPr>
          <a:xfrm>
            <a:off x="13992918" y="8384318"/>
            <a:ext cx="4567928" cy="1246495"/>
          </a:xfrm>
          <a:prstGeom prst="rect">
            <a:avLst/>
          </a:prstGeom>
        </p:spPr>
        <p:txBody>
          <a:bodyPr lIns="0" tIns="0" rIns="0" bIns="0" rtlCol="0" anchor="t">
            <a:spAutoFit/>
          </a:bodyPr>
          <a:lstStyle/>
          <a:p>
            <a:pPr>
              <a:lnSpc>
                <a:spcPct val="150000"/>
              </a:lnSpc>
              <a:spcBef>
                <a:spcPts val="0"/>
              </a:spcBef>
              <a:spcAft>
                <a:spcPts val="0"/>
              </a:spcAft>
              <a:buClrTx/>
              <a:buSzTx/>
            </a:pPr>
            <a:r>
              <a:rPr lang="el-GR" spc="134" dirty="0" smtClean="0">
                <a:solidFill>
                  <a:srgbClr val="000342"/>
                </a:solidFill>
                <a:latin typeface="Montserrat Classic"/>
              </a:rPr>
              <a:t>ΠΡΟΣΧΕΔΙΟ</a:t>
            </a:r>
            <a:endParaRPr lang="en-US" spc="134" dirty="0">
              <a:solidFill>
                <a:srgbClr val="000342"/>
              </a:solidFill>
              <a:latin typeface="Montserrat Classic"/>
            </a:endParaRPr>
          </a:p>
          <a:p>
            <a:pPr>
              <a:lnSpc>
                <a:spcPct val="150000"/>
              </a:lnSpc>
            </a:pPr>
            <a:r>
              <a:rPr lang="el-GR" spc="134" dirty="0" smtClean="0">
                <a:solidFill>
                  <a:srgbClr val="000342"/>
                </a:solidFill>
                <a:latin typeface="Montserrat Classic"/>
              </a:rPr>
              <a:t>Έως τον Νοέμβριο του 2022</a:t>
            </a:r>
            <a:r>
              <a:rPr lang="en-US" spc="134" dirty="0" smtClean="0">
                <a:solidFill>
                  <a:srgbClr val="000342"/>
                </a:solidFill>
                <a:latin typeface="Montserrat Classic"/>
              </a:rPr>
              <a:t>. </a:t>
            </a:r>
            <a:endParaRPr lang="en-US" spc="134" dirty="0">
              <a:solidFill>
                <a:srgbClr val="000342"/>
              </a:solidFill>
              <a:latin typeface="Montserrat Classic"/>
            </a:endParaRPr>
          </a:p>
          <a:p>
            <a:pPr>
              <a:lnSpc>
                <a:spcPct val="150000"/>
              </a:lnSpc>
              <a:spcBef>
                <a:spcPts val="0"/>
              </a:spcBef>
              <a:spcAft>
                <a:spcPts val="0"/>
              </a:spcAft>
              <a:buClrTx/>
              <a:buSzTx/>
            </a:pPr>
            <a:endParaRPr lang="en-US" spc="134" dirty="0">
              <a:solidFill>
                <a:srgbClr val="000342"/>
              </a:solidFill>
              <a:latin typeface="Montserrat Classic"/>
            </a:endParaRPr>
          </a:p>
        </p:txBody>
      </p:sp>
    </p:spTree>
    <p:extLst>
      <p:ext uri="{BB962C8B-B14F-4D97-AF65-F5344CB8AC3E}">
        <p14:creationId xmlns:p14="http://schemas.microsoft.com/office/powerpoint/2010/main" val="315820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49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6000"/>
          </a:blip>
          <a:srcRect l="27766" r="28914"/>
          <a:stretch>
            <a:fillRect/>
          </a:stretch>
        </p:blipFill>
        <p:spPr>
          <a:xfrm>
            <a:off x="0" y="0"/>
            <a:ext cx="6893621" cy="10602391"/>
          </a:xfrm>
          <a:prstGeom prst="rect">
            <a:avLst/>
          </a:prstGeom>
        </p:spPr>
      </p:pic>
      <p:sp>
        <p:nvSpPr>
          <p:cNvPr id="3" name="TextBox 3"/>
          <p:cNvSpPr txBox="1"/>
          <p:nvPr/>
        </p:nvSpPr>
        <p:spPr>
          <a:xfrm>
            <a:off x="9448800" y="479847"/>
            <a:ext cx="7010400" cy="2154436"/>
          </a:xfrm>
          <a:prstGeom prst="rect">
            <a:avLst/>
          </a:prstGeom>
        </p:spPr>
        <p:txBody>
          <a:bodyPr wrap="square" lIns="0" tIns="0" rIns="0" bIns="0" rtlCol="0" anchor="t">
            <a:spAutoFit/>
          </a:bodyPr>
          <a:lstStyle/>
          <a:p>
            <a:pPr algn="ctr">
              <a:lnSpc>
                <a:spcPts val="8400"/>
              </a:lnSpc>
              <a:spcBef>
                <a:spcPct val="0"/>
              </a:spcBef>
            </a:pPr>
            <a:r>
              <a:rPr lang="el-GR" sz="4400" b="1" spc="252" dirty="0">
                <a:solidFill>
                  <a:srgbClr val="000342"/>
                </a:solidFill>
                <a:latin typeface="Montserrat Semi-Bold Bold"/>
              </a:rPr>
              <a:t>ΕΤΑΙΡΟΙ ΚΟΙΝΟΠΡΑΞΙΑΣ</a:t>
            </a:r>
            <a:endParaRPr lang="en-US" sz="4400" b="1" spc="252" dirty="0">
              <a:solidFill>
                <a:srgbClr val="000342"/>
              </a:solidFill>
              <a:latin typeface="Montserrat Semi-Bold Bold"/>
            </a:endParaRPr>
          </a:p>
          <a:p>
            <a:pPr algn="ctr">
              <a:lnSpc>
                <a:spcPts val="8400"/>
              </a:lnSpc>
              <a:spcBef>
                <a:spcPct val="0"/>
              </a:spcBef>
            </a:pPr>
            <a:endParaRPr lang="en-US" sz="6000" spc="252" dirty="0">
              <a:solidFill>
                <a:srgbClr val="000342"/>
              </a:solidFill>
              <a:latin typeface="Montserrat Semi-Bold Bold"/>
            </a:endParaRPr>
          </a:p>
        </p:txBody>
      </p:sp>
      <p:pic>
        <p:nvPicPr>
          <p:cNvPr id="4" name="Picture 4"/>
          <p:cNvPicPr>
            <a:picLocks noChangeAspect="1"/>
          </p:cNvPicPr>
          <p:nvPr/>
        </p:nvPicPr>
        <p:blipFill rotWithShape="1">
          <a:blip r:embed="rId3"/>
          <a:srcRect l="1" r="-2867"/>
          <a:stretch/>
        </p:blipFill>
        <p:spPr>
          <a:xfrm>
            <a:off x="7962238" y="1621335"/>
            <a:ext cx="3010562" cy="2124279"/>
          </a:xfrm>
          <a:prstGeom prst="rect">
            <a:avLst/>
          </a:prstGeom>
        </p:spPr>
      </p:pic>
      <p:sp>
        <p:nvSpPr>
          <p:cNvPr id="5" name="TextBox 5"/>
          <p:cNvSpPr txBox="1"/>
          <p:nvPr/>
        </p:nvSpPr>
        <p:spPr>
          <a:xfrm>
            <a:off x="12217946" y="8953500"/>
            <a:ext cx="5660231" cy="1037656"/>
          </a:xfrm>
          <a:prstGeom prst="rect">
            <a:avLst/>
          </a:prstGeom>
        </p:spPr>
        <p:txBody>
          <a:bodyPr wrap="square" lIns="0" tIns="0" rIns="0" bIns="0" rtlCol="0" anchor="t">
            <a:spAutoFit/>
          </a:bodyPr>
          <a:lstStyle/>
          <a:p>
            <a:pPr>
              <a:lnSpc>
                <a:spcPts val="4200"/>
              </a:lnSpc>
              <a:spcBef>
                <a:spcPct val="0"/>
              </a:spcBef>
            </a:pPr>
            <a:r>
              <a:rPr lang="en-US" sz="3000" spc="126" dirty="0">
                <a:solidFill>
                  <a:srgbClr val="000000"/>
                </a:solidFill>
                <a:latin typeface="Montserrat Semi-Bold Bold"/>
              </a:rPr>
              <a:t>L3S - </a:t>
            </a:r>
            <a:r>
              <a:rPr lang="el-GR" sz="3000" spc="126" dirty="0">
                <a:solidFill>
                  <a:srgbClr val="000000"/>
                </a:solidFill>
              </a:rPr>
              <a:t>Αννόβερο, Γερμανία</a:t>
            </a:r>
            <a:endParaRPr lang="en-US" sz="3000" spc="126" dirty="0">
              <a:solidFill>
                <a:srgbClr val="000000"/>
              </a:solidFill>
            </a:endParaRPr>
          </a:p>
          <a:p>
            <a:pPr>
              <a:lnSpc>
                <a:spcPts val="4200"/>
              </a:lnSpc>
              <a:spcBef>
                <a:spcPct val="0"/>
              </a:spcBef>
            </a:pPr>
            <a:endParaRPr lang="en-US" sz="3000" spc="126" dirty="0">
              <a:solidFill>
                <a:srgbClr val="000000"/>
              </a:solidFill>
              <a:latin typeface="Montserrat Semi-Bold Bold"/>
            </a:endParaRPr>
          </a:p>
        </p:txBody>
      </p:sp>
      <p:pic>
        <p:nvPicPr>
          <p:cNvPr id="6" name="Picture 6"/>
          <p:cNvPicPr>
            <a:picLocks noChangeAspect="1"/>
          </p:cNvPicPr>
          <p:nvPr/>
        </p:nvPicPr>
        <p:blipFill>
          <a:blip r:embed="rId4"/>
          <a:srcRect/>
          <a:stretch>
            <a:fillRect/>
          </a:stretch>
        </p:blipFill>
        <p:spPr>
          <a:xfrm>
            <a:off x="7247036" y="4098933"/>
            <a:ext cx="4270277" cy="846898"/>
          </a:xfrm>
          <a:prstGeom prst="rect">
            <a:avLst/>
          </a:prstGeom>
        </p:spPr>
      </p:pic>
      <p:pic>
        <p:nvPicPr>
          <p:cNvPr id="7" name="Picture 7"/>
          <p:cNvPicPr>
            <a:picLocks noChangeAspect="1"/>
          </p:cNvPicPr>
          <p:nvPr/>
        </p:nvPicPr>
        <p:blipFill>
          <a:blip r:embed="rId5"/>
          <a:srcRect/>
          <a:stretch>
            <a:fillRect/>
          </a:stretch>
        </p:blipFill>
        <p:spPr>
          <a:xfrm>
            <a:off x="7687409" y="5284992"/>
            <a:ext cx="3389530" cy="1410726"/>
          </a:xfrm>
          <a:prstGeom prst="rect">
            <a:avLst/>
          </a:prstGeom>
        </p:spPr>
      </p:pic>
      <p:pic>
        <p:nvPicPr>
          <p:cNvPr id="8" name="Picture 8"/>
          <p:cNvPicPr>
            <a:picLocks noChangeAspect="1"/>
          </p:cNvPicPr>
          <p:nvPr/>
        </p:nvPicPr>
        <p:blipFill>
          <a:blip r:embed="rId6"/>
          <a:srcRect/>
          <a:stretch>
            <a:fillRect/>
          </a:stretch>
        </p:blipFill>
        <p:spPr>
          <a:xfrm>
            <a:off x="8233363" y="7145175"/>
            <a:ext cx="2297622" cy="834928"/>
          </a:xfrm>
          <a:prstGeom prst="rect">
            <a:avLst/>
          </a:prstGeom>
        </p:spPr>
      </p:pic>
      <p:pic>
        <p:nvPicPr>
          <p:cNvPr id="9" name="Picture 9"/>
          <p:cNvPicPr>
            <a:picLocks noChangeAspect="1"/>
          </p:cNvPicPr>
          <p:nvPr/>
        </p:nvPicPr>
        <p:blipFill>
          <a:blip r:embed="rId7"/>
          <a:srcRect/>
          <a:stretch>
            <a:fillRect/>
          </a:stretch>
        </p:blipFill>
        <p:spPr>
          <a:xfrm>
            <a:off x="8297168" y="8218817"/>
            <a:ext cx="1822336" cy="1713540"/>
          </a:xfrm>
          <a:prstGeom prst="rect">
            <a:avLst/>
          </a:prstGeom>
        </p:spPr>
      </p:pic>
      <p:sp>
        <p:nvSpPr>
          <p:cNvPr id="10" name="TextBox 10"/>
          <p:cNvSpPr txBox="1"/>
          <p:nvPr/>
        </p:nvSpPr>
        <p:spPr>
          <a:xfrm>
            <a:off x="12217946" y="2384707"/>
            <a:ext cx="4461173" cy="530860"/>
          </a:xfrm>
          <a:prstGeom prst="rect">
            <a:avLst/>
          </a:prstGeom>
        </p:spPr>
        <p:txBody>
          <a:bodyPr lIns="0" tIns="0" rIns="0" bIns="0" rtlCol="0" anchor="t">
            <a:spAutoFit/>
          </a:bodyPr>
          <a:lstStyle/>
          <a:p>
            <a:pPr>
              <a:lnSpc>
                <a:spcPts val="4339"/>
              </a:lnSpc>
              <a:spcBef>
                <a:spcPct val="0"/>
              </a:spcBef>
            </a:pPr>
            <a:r>
              <a:rPr lang="en-US" sz="3099" spc="130" dirty="0">
                <a:solidFill>
                  <a:srgbClr val="000000"/>
                </a:solidFill>
                <a:latin typeface="Montserrat Semi-Bold Bold"/>
              </a:rPr>
              <a:t>UCBL - </a:t>
            </a:r>
            <a:r>
              <a:rPr lang="el-GR" sz="3099" spc="130" dirty="0">
                <a:solidFill>
                  <a:srgbClr val="000000"/>
                </a:solidFill>
              </a:rPr>
              <a:t>Λυών, Γαλλία</a:t>
            </a:r>
            <a:endParaRPr lang="en-US" sz="3099" spc="130" dirty="0">
              <a:solidFill>
                <a:srgbClr val="000000"/>
              </a:solidFill>
              <a:latin typeface="Montserrat Semi-Bold Bold"/>
            </a:endParaRPr>
          </a:p>
        </p:txBody>
      </p:sp>
      <p:sp>
        <p:nvSpPr>
          <p:cNvPr id="11" name="TextBox 11"/>
          <p:cNvSpPr txBox="1"/>
          <p:nvPr/>
        </p:nvSpPr>
        <p:spPr>
          <a:xfrm>
            <a:off x="12217946" y="7276889"/>
            <a:ext cx="5199956" cy="514350"/>
          </a:xfrm>
          <a:prstGeom prst="rect">
            <a:avLst/>
          </a:prstGeom>
        </p:spPr>
        <p:txBody>
          <a:bodyPr lIns="0" tIns="0" rIns="0" bIns="0" rtlCol="0" anchor="t">
            <a:spAutoFit/>
          </a:bodyPr>
          <a:lstStyle/>
          <a:p>
            <a:pPr>
              <a:lnSpc>
                <a:spcPts val="4200"/>
              </a:lnSpc>
              <a:spcBef>
                <a:spcPct val="0"/>
              </a:spcBef>
            </a:pPr>
            <a:r>
              <a:rPr lang="en-US" sz="3000" spc="126" dirty="0">
                <a:solidFill>
                  <a:srgbClr val="000000"/>
                </a:solidFill>
                <a:latin typeface="Montserrat Semi-Bold Bold"/>
              </a:rPr>
              <a:t>EXELIA - </a:t>
            </a:r>
            <a:r>
              <a:rPr lang="el-GR" sz="3000" spc="126" dirty="0">
                <a:solidFill>
                  <a:srgbClr val="000000"/>
                </a:solidFill>
              </a:rPr>
              <a:t>Αθήνα, Ελλάδα</a:t>
            </a:r>
            <a:endParaRPr lang="en-US" sz="3000" spc="126" dirty="0">
              <a:solidFill>
                <a:srgbClr val="000000"/>
              </a:solidFill>
              <a:latin typeface="Montserrat Semi-Bold Bold"/>
            </a:endParaRPr>
          </a:p>
        </p:txBody>
      </p:sp>
      <p:sp>
        <p:nvSpPr>
          <p:cNvPr id="12" name="TextBox 12"/>
          <p:cNvSpPr txBox="1"/>
          <p:nvPr/>
        </p:nvSpPr>
        <p:spPr>
          <a:xfrm>
            <a:off x="12217946" y="4032258"/>
            <a:ext cx="5165031" cy="530860"/>
          </a:xfrm>
          <a:prstGeom prst="rect">
            <a:avLst/>
          </a:prstGeom>
        </p:spPr>
        <p:txBody>
          <a:bodyPr lIns="0" tIns="0" rIns="0" bIns="0" rtlCol="0" anchor="t">
            <a:spAutoFit/>
          </a:bodyPr>
          <a:lstStyle/>
          <a:p>
            <a:pPr>
              <a:lnSpc>
                <a:spcPts val="4339"/>
              </a:lnSpc>
              <a:spcBef>
                <a:spcPct val="0"/>
              </a:spcBef>
            </a:pPr>
            <a:r>
              <a:rPr lang="en-US" sz="3099" spc="130" dirty="0">
                <a:solidFill>
                  <a:srgbClr val="000000"/>
                </a:solidFill>
                <a:latin typeface="Montserrat Semi-Bold Bold"/>
              </a:rPr>
              <a:t>ACADEMY - </a:t>
            </a:r>
            <a:r>
              <a:rPr lang="el-GR" sz="3099" spc="130" dirty="0">
                <a:solidFill>
                  <a:srgbClr val="000000"/>
                </a:solidFill>
              </a:rPr>
              <a:t>Ρώμη, Ιταλία</a:t>
            </a:r>
            <a:endParaRPr lang="en-US" sz="3099" spc="130" dirty="0">
              <a:solidFill>
                <a:srgbClr val="000000"/>
              </a:solidFill>
              <a:latin typeface="Montserrat Semi-Bold Bold"/>
            </a:endParaRPr>
          </a:p>
        </p:txBody>
      </p:sp>
      <p:sp>
        <p:nvSpPr>
          <p:cNvPr id="13" name="TextBox 13"/>
          <p:cNvSpPr txBox="1"/>
          <p:nvPr/>
        </p:nvSpPr>
        <p:spPr>
          <a:xfrm>
            <a:off x="12217946" y="5704606"/>
            <a:ext cx="5660231" cy="514350"/>
          </a:xfrm>
          <a:prstGeom prst="rect">
            <a:avLst/>
          </a:prstGeom>
        </p:spPr>
        <p:txBody>
          <a:bodyPr lIns="0" tIns="0" rIns="0" bIns="0" rtlCol="0" anchor="t">
            <a:spAutoFit/>
          </a:bodyPr>
          <a:lstStyle/>
          <a:p>
            <a:pPr>
              <a:lnSpc>
                <a:spcPts val="4200"/>
              </a:lnSpc>
              <a:spcBef>
                <a:spcPct val="0"/>
              </a:spcBef>
            </a:pPr>
            <a:r>
              <a:rPr lang="en-US" sz="3000" spc="126" dirty="0">
                <a:solidFill>
                  <a:srgbClr val="000000"/>
                </a:solidFill>
                <a:latin typeface="Montserrat Semi-Bold Bold"/>
              </a:rPr>
              <a:t>ANC - </a:t>
            </a:r>
            <a:r>
              <a:rPr lang="el-GR" sz="3000" spc="126" dirty="0">
                <a:solidFill>
                  <a:srgbClr val="000000"/>
                </a:solidFill>
              </a:rPr>
              <a:t>Βουκουρέστι, Ρουμανία</a:t>
            </a:r>
            <a:endParaRPr lang="en-US" sz="3000" spc="126" dirty="0">
              <a:solidFill>
                <a:srgbClr val="000000"/>
              </a:solidFill>
            </a:endParaRPr>
          </a:p>
        </p:txBody>
      </p:sp>
    </p:spTree>
    <p:extLst>
      <p:ext uri="{BB962C8B-B14F-4D97-AF65-F5344CB8AC3E}">
        <p14:creationId xmlns:p14="http://schemas.microsoft.com/office/powerpoint/2010/main" val="212866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6528714"/>
            <a:ext cx="1273763" cy="127376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044512" y="6528714"/>
            <a:ext cx="1273763" cy="127376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993959" y="6528714"/>
            <a:ext cx="1273763" cy="1273763"/>
          </a:xfrm>
          <a:prstGeom prst="rect">
            <a:avLst/>
          </a:prstGeom>
        </p:spPr>
      </p:pic>
      <p:pic>
        <p:nvPicPr>
          <p:cNvPr id="5" name="Picture 5"/>
          <p:cNvPicPr>
            <a:picLocks noChangeAspect="1"/>
          </p:cNvPicPr>
          <p:nvPr/>
        </p:nvPicPr>
        <p:blipFill>
          <a:blip r:embed="rId8"/>
          <a:srcRect b="3105"/>
          <a:stretch>
            <a:fillRect/>
          </a:stretch>
        </p:blipFill>
        <p:spPr>
          <a:xfrm>
            <a:off x="9569132" y="633164"/>
            <a:ext cx="8445068" cy="2440476"/>
          </a:xfrm>
          <a:prstGeom prst="rect">
            <a:avLst/>
          </a:prstGeom>
        </p:spPr>
      </p:pic>
      <p:pic>
        <p:nvPicPr>
          <p:cNvPr id="6" name="Picture 6"/>
          <p:cNvPicPr>
            <a:picLocks noChangeAspect="1"/>
          </p:cNvPicPr>
          <p:nvPr/>
        </p:nvPicPr>
        <p:blipFill>
          <a:blip r:embed="rId9"/>
          <a:srcRect/>
          <a:stretch>
            <a:fillRect/>
          </a:stretch>
        </p:blipFill>
        <p:spPr>
          <a:xfrm>
            <a:off x="13416322" y="6914885"/>
            <a:ext cx="4269263" cy="1227584"/>
          </a:xfrm>
          <a:prstGeom prst="rect">
            <a:avLst/>
          </a:prstGeom>
        </p:spPr>
      </p:pic>
      <p:sp>
        <p:nvSpPr>
          <p:cNvPr id="7" name="TextBox 7"/>
          <p:cNvSpPr txBox="1"/>
          <p:nvPr/>
        </p:nvSpPr>
        <p:spPr>
          <a:xfrm>
            <a:off x="952698" y="824701"/>
            <a:ext cx="4091814" cy="1077218"/>
          </a:xfrm>
          <a:prstGeom prst="rect">
            <a:avLst/>
          </a:prstGeom>
        </p:spPr>
        <p:txBody>
          <a:bodyPr wrap="square" lIns="0" tIns="0" rIns="0" bIns="0" rtlCol="0" anchor="t">
            <a:spAutoFit/>
          </a:bodyPr>
          <a:lstStyle/>
          <a:p>
            <a:pPr algn="ctr">
              <a:lnSpc>
                <a:spcPts val="8400"/>
              </a:lnSpc>
            </a:pPr>
            <a:r>
              <a:rPr lang="el-GR" sz="5400" dirty="0" smtClean="0">
                <a:solidFill>
                  <a:srgbClr val="273755"/>
                </a:solidFill>
                <a:latin typeface="Montserrat Semi-Bold Bold"/>
              </a:rPr>
              <a:t>ΕΠΙΚΟΙΩΝΙΑ</a:t>
            </a:r>
            <a:endParaRPr lang="en-US" sz="5400" dirty="0">
              <a:solidFill>
                <a:srgbClr val="273755"/>
              </a:solidFill>
              <a:latin typeface="Montserrat Semi-Bold Bold"/>
            </a:endParaRPr>
          </a:p>
        </p:txBody>
      </p:sp>
      <p:sp>
        <p:nvSpPr>
          <p:cNvPr id="8" name="TextBox 8"/>
          <p:cNvSpPr txBox="1"/>
          <p:nvPr/>
        </p:nvSpPr>
        <p:spPr>
          <a:xfrm>
            <a:off x="1028700" y="5650048"/>
            <a:ext cx="12027607" cy="514350"/>
          </a:xfrm>
          <a:prstGeom prst="rect">
            <a:avLst/>
          </a:prstGeom>
        </p:spPr>
        <p:txBody>
          <a:bodyPr lIns="0" tIns="0" rIns="0" bIns="0" rtlCol="0" anchor="t">
            <a:spAutoFit/>
          </a:bodyPr>
          <a:lstStyle/>
          <a:p>
            <a:pPr>
              <a:lnSpc>
                <a:spcPts val="4200"/>
              </a:lnSpc>
              <a:spcBef>
                <a:spcPct val="0"/>
              </a:spcBef>
            </a:pPr>
            <a:r>
              <a:rPr lang="en-US" sz="3000" spc="126" dirty="0">
                <a:solidFill>
                  <a:srgbClr val="000000"/>
                </a:solidFill>
                <a:latin typeface="Montserrat Semi-Bold Bold"/>
              </a:rPr>
              <a:t>FOLLOW US:</a:t>
            </a:r>
          </a:p>
        </p:txBody>
      </p:sp>
      <p:sp>
        <p:nvSpPr>
          <p:cNvPr id="9" name="TextBox 9"/>
          <p:cNvSpPr txBox="1"/>
          <p:nvPr/>
        </p:nvSpPr>
        <p:spPr>
          <a:xfrm>
            <a:off x="952698" y="2675117"/>
            <a:ext cx="8419902" cy="1785104"/>
          </a:xfrm>
          <a:prstGeom prst="rect">
            <a:avLst/>
          </a:prstGeom>
        </p:spPr>
        <p:txBody>
          <a:bodyPr wrap="square" lIns="0" tIns="0" rIns="0" bIns="0" rtlCol="0" anchor="t">
            <a:spAutoFit/>
          </a:bodyPr>
          <a:lstStyle/>
          <a:p>
            <a:pPr>
              <a:spcAft>
                <a:spcPts val="1200"/>
              </a:spcAft>
            </a:pPr>
            <a:r>
              <a:rPr lang="el-GR" sz="3200" dirty="0"/>
              <a:t>Υπεύθυνος Επικοινωνίας: Διονύσιος Σολωμός</a:t>
            </a:r>
          </a:p>
          <a:p>
            <a:pPr>
              <a:spcAft>
                <a:spcPts val="1200"/>
              </a:spcAft>
            </a:pPr>
            <a:r>
              <a:rPr lang="el-GR" sz="3200" dirty="0"/>
              <a:t>Οργανισμός: </a:t>
            </a:r>
            <a:r>
              <a:rPr lang="en-US" sz="3200" dirty="0"/>
              <a:t>EXELIA EE</a:t>
            </a:r>
            <a:r>
              <a:rPr lang="el-GR" sz="3200" dirty="0"/>
              <a:t> </a:t>
            </a:r>
          </a:p>
          <a:p>
            <a:pPr>
              <a:spcAft>
                <a:spcPts val="1200"/>
              </a:spcAft>
            </a:pPr>
            <a:r>
              <a:rPr lang="en-US" sz="3200" dirty="0"/>
              <a:t>Email: </a:t>
            </a:r>
            <a:r>
              <a:rPr lang="en-US" sz="3200" dirty="0">
                <a:hlinkClick r:id="rId10"/>
              </a:rPr>
              <a:t>solomos@exelia.gr</a:t>
            </a:r>
            <a:r>
              <a:rPr lang="en-US" sz="3200" dirty="0"/>
              <a:t> </a:t>
            </a:r>
          </a:p>
        </p:txBody>
      </p:sp>
      <p:sp>
        <p:nvSpPr>
          <p:cNvPr id="10" name="TextBox 10"/>
          <p:cNvSpPr txBox="1"/>
          <p:nvPr/>
        </p:nvSpPr>
        <p:spPr>
          <a:xfrm>
            <a:off x="1028700" y="8575675"/>
            <a:ext cx="16656885" cy="1477328"/>
          </a:xfrm>
          <a:prstGeom prst="rect">
            <a:avLst/>
          </a:prstGeom>
        </p:spPr>
        <p:txBody>
          <a:bodyPr lIns="0" tIns="0" rIns="0" bIns="0" rtlCol="0" anchor="t">
            <a:spAutoFit/>
          </a:bodyPr>
          <a:lstStyle/>
          <a:p>
            <a:pPr algn="just"/>
            <a:r>
              <a:rPr lang="el-GR" sz="3200" dirty="0">
                <a:solidFill>
                  <a:srgbClr val="152294"/>
                </a:solidFill>
                <a:ea typeface="Times New Roman" panose="02020603050405020304" pitchFamily="18" charset="0"/>
              </a:rPr>
              <a:t>Το σχέδιο αυτό χρηματοδοτήθηκε με την υποστήριξη της Ευρωπαϊκής Επιτροπής. Η παρούσα δημοσίευση (ανακοίνωση) δεσμεύει μόνο τον συντάκτη της και η Επιτροπή δεν ευθύνεται για τυχόν χρήση των πληροφοριών που περιέχονται σε αυτήν.</a:t>
            </a:r>
          </a:p>
        </p:txBody>
      </p:sp>
    </p:spTree>
    <p:extLst>
      <p:ext uri="{BB962C8B-B14F-4D97-AF65-F5344CB8AC3E}">
        <p14:creationId xmlns:p14="http://schemas.microsoft.com/office/powerpoint/2010/main" val="347268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8000"/>
          </a:blip>
          <a:srcRect/>
          <a:stretch>
            <a:fillRect/>
          </a:stretch>
        </p:blipFill>
        <p:spPr>
          <a:xfrm>
            <a:off x="11265159" y="0"/>
            <a:ext cx="7022841" cy="10540850"/>
          </a:xfrm>
          <a:prstGeom prst="rect">
            <a:avLst/>
          </a:prstGeom>
        </p:spPr>
      </p:pic>
      <p:sp>
        <p:nvSpPr>
          <p:cNvPr id="3" name="AutoShape 3"/>
          <p:cNvSpPr/>
          <p:nvPr/>
        </p:nvSpPr>
        <p:spPr>
          <a:xfrm>
            <a:off x="997748" y="842710"/>
            <a:ext cx="12353828" cy="8855430"/>
          </a:xfrm>
          <a:prstGeom prst="rect">
            <a:avLst/>
          </a:prstGeom>
          <a:solidFill>
            <a:srgbClr val="FFFFFF">
              <a:alpha val="94902"/>
            </a:srgbClr>
          </a:solidFill>
        </p:spPr>
      </p:sp>
      <p:sp>
        <p:nvSpPr>
          <p:cNvPr id="4" name="TextBox 4"/>
          <p:cNvSpPr txBox="1"/>
          <p:nvPr/>
        </p:nvSpPr>
        <p:spPr>
          <a:xfrm>
            <a:off x="7731826" y="4256689"/>
            <a:ext cx="5619750" cy="565150"/>
          </a:xfrm>
          <a:prstGeom prst="rect">
            <a:avLst/>
          </a:prstGeom>
        </p:spPr>
        <p:txBody>
          <a:bodyPr lIns="0" tIns="0" rIns="0" bIns="0" rtlCol="0" anchor="t">
            <a:spAutoFit/>
          </a:bodyPr>
          <a:lstStyle/>
          <a:p>
            <a:pPr>
              <a:lnSpc>
                <a:spcPts val="4550"/>
              </a:lnSpc>
            </a:pPr>
            <a:r>
              <a:rPr lang="en-US" sz="3500" spc="175" dirty="0">
                <a:solidFill>
                  <a:srgbClr val="191919"/>
                </a:solidFill>
                <a:latin typeface="Montserrat Classic Bold"/>
              </a:rPr>
              <a:t>BUDGET</a:t>
            </a:r>
          </a:p>
        </p:txBody>
      </p:sp>
      <p:sp>
        <p:nvSpPr>
          <p:cNvPr id="5" name="TextBox 5"/>
          <p:cNvSpPr txBox="1"/>
          <p:nvPr/>
        </p:nvSpPr>
        <p:spPr>
          <a:xfrm>
            <a:off x="7762306" y="5022739"/>
            <a:ext cx="5619750" cy="497840"/>
          </a:xfrm>
          <a:prstGeom prst="rect">
            <a:avLst/>
          </a:prstGeom>
        </p:spPr>
        <p:txBody>
          <a:bodyPr lIns="0" tIns="0" rIns="0" bIns="0" rtlCol="0" anchor="t">
            <a:spAutoFit/>
          </a:bodyPr>
          <a:lstStyle/>
          <a:p>
            <a:pPr>
              <a:lnSpc>
                <a:spcPts val="4060"/>
              </a:lnSpc>
            </a:pPr>
            <a:r>
              <a:rPr lang="en-US" sz="2900" spc="145" dirty="0">
                <a:solidFill>
                  <a:srgbClr val="191919"/>
                </a:solidFill>
                <a:latin typeface="Montserrat Classic"/>
              </a:rPr>
              <a:t>300K €</a:t>
            </a:r>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731826" y="3265113"/>
            <a:ext cx="737290" cy="737290"/>
          </a:xfrm>
          <a:prstGeom prst="rect">
            <a:avLst/>
          </a:prstGeom>
        </p:spPr>
      </p:pic>
      <p:grpSp>
        <p:nvGrpSpPr>
          <p:cNvPr id="7" name="Group 7"/>
          <p:cNvGrpSpPr/>
          <p:nvPr/>
        </p:nvGrpSpPr>
        <p:grpSpPr>
          <a:xfrm>
            <a:off x="7731826" y="6193410"/>
            <a:ext cx="5619750" cy="2764173"/>
            <a:chOff x="0" y="0"/>
            <a:chExt cx="7493000" cy="3685564"/>
          </a:xfrm>
        </p:grpSpPr>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0" y="0"/>
              <a:ext cx="1023670" cy="1023670"/>
            </a:xfrm>
            <a:prstGeom prst="rect">
              <a:avLst/>
            </a:prstGeom>
          </p:spPr>
        </p:pic>
        <p:sp>
          <p:nvSpPr>
            <p:cNvPr id="9" name="TextBox 9"/>
            <p:cNvSpPr txBox="1"/>
            <p:nvPr/>
          </p:nvSpPr>
          <p:spPr>
            <a:xfrm>
              <a:off x="0" y="1420851"/>
              <a:ext cx="7493000" cy="1478952"/>
            </a:xfrm>
            <a:prstGeom prst="rect">
              <a:avLst/>
            </a:prstGeom>
          </p:spPr>
          <p:txBody>
            <a:bodyPr lIns="0" tIns="0" rIns="0" bIns="0" rtlCol="0" anchor="t">
              <a:spAutoFit/>
            </a:bodyPr>
            <a:lstStyle/>
            <a:p>
              <a:pPr>
                <a:lnSpc>
                  <a:spcPts val="4549"/>
                </a:lnSpc>
              </a:pPr>
              <a:r>
                <a:rPr lang="el-GR" sz="3499" b="1" spc="174" dirty="0">
                  <a:solidFill>
                    <a:srgbClr val="191919"/>
                  </a:solidFill>
                  <a:latin typeface="Montserrat Classic Bold"/>
                </a:rPr>
                <a:t>ΧΡΗΜΑΤΟΔΟΤΙΚΟ ΠΡΟΓΡΑΜΜΑ</a:t>
              </a:r>
              <a:endParaRPr lang="en-US" sz="3499" b="1" spc="174" dirty="0">
                <a:solidFill>
                  <a:srgbClr val="191919"/>
                </a:solidFill>
                <a:latin typeface="Montserrat Classic Bold"/>
              </a:endParaRPr>
            </a:p>
          </p:txBody>
        </p:sp>
        <p:sp>
          <p:nvSpPr>
            <p:cNvPr id="10" name="TextBox 10"/>
            <p:cNvSpPr txBox="1"/>
            <p:nvPr/>
          </p:nvSpPr>
          <p:spPr>
            <a:xfrm>
              <a:off x="0" y="2362552"/>
              <a:ext cx="7493000" cy="1323012"/>
            </a:xfrm>
            <a:prstGeom prst="rect">
              <a:avLst/>
            </a:prstGeom>
          </p:spPr>
          <p:txBody>
            <a:bodyPr lIns="0" tIns="0" rIns="0" bIns="0" rtlCol="0" anchor="t">
              <a:spAutoFit/>
            </a:bodyPr>
            <a:lstStyle/>
            <a:p>
              <a:pPr>
                <a:lnSpc>
                  <a:spcPts val="4059"/>
                </a:lnSpc>
              </a:pPr>
              <a:endParaRPr lang="el-GR" sz="2899" spc="144" dirty="0" smtClean="0">
                <a:solidFill>
                  <a:srgbClr val="191919"/>
                </a:solidFill>
                <a:latin typeface="Montserrat Classic"/>
              </a:endParaRPr>
            </a:p>
            <a:p>
              <a:pPr>
                <a:lnSpc>
                  <a:spcPts val="4059"/>
                </a:lnSpc>
              </a:pPr>
              <a:r>
                <a:rPr lang="en-US" sz="2899" spc="144" dirty="0" smtClean="0">
                  <a:solidFill>
                    <a:srgbClr val="191919"/>
                  </a:solidFill>
                  <a:latin typeface="Montserrat Classic"/>
                </a:rPr>
                <a:t>ERASMUS</a:t>
              </a:r>
              <a:r>
                <a:rPr lang="en-US" sz="2899" spc="144" dirty="0">
                  <a:solidFill>
                    <a:srgbClr val="191919"/>
                  </a:solidFill>
                  <a:latin typeface="Montserrat Classic"/>
                </a:rPr>
                <a:t>+</a:t>
              </a:r>
            </a:p>
          </p:txBody>
        </p:sp>
      </p:grpSp>
      <p:grpSp>
        <p:nvGrpSpPr>
          <p:cNvPr id="11" name="Group 11"/>
          <p:cNvGrpSpPr/>
          <p:nvPr/>
        </p:nvGrpSpPr>
        <p:grpSpPr>
          <a:xfrm>
            <a:off x="1335083" y="6193410"/>
            <a:ext cx="5619750" cy="3300090"/>
            <a:chOff x="0" y="0"/>
            <a:chExt cx="7493000" cy="4400119"/>
          </a:xfrm>
        </p:grpSpPr>
        <p:sp>
          <p:nvSpPr>
            <p:cNvPr id="12" name="TextBox 12"/>
            <p:cNvSpPr txBox="1"/>
            <p:nvPr/>
          </p:nvSpPr>
          <p:spPr>
            <a:xfrm>
              <a:off x="0" y="1424868"/>
              <a:ext cx="7493000" cy="709511"/>
            </a:xfrm>
            <a:prstGeom prst="rect">
              <a:avLst/>
            </a:prstGeom>
          </p:spPr>
          <p:txBody>
            <a:bodyPr lIns="0" tIns="0" rIns="0" bIns="0" rtlCol="0" anchor="t">
              <a:spAutoFit/>
            </a:bodyPr>
            <a:lstStyle/>
            <a:p>
              <a:pPr>
                <a:lnSpc>
                  <a:spcPts val="4549"/>
                </a:lnSpc>
              </a:pPr>
              <a:r>
                <a:rPr lang="el-GR" sz="3499" b="1" spc="174" dirty="0">
                  <a:solidFill>
                    <a:srgbClr val="191919"/>
                  </a:solidFill>
                  <a:latin typeface="Montserrat Classic Bold"/>
                </a:rPr>
                <a:t>ΔΙΑΡΚΕΙΑ ΕΡΓΟΥ</a:t>
              </a:r>
              <a:endParaRPr lang="en-US" sz="3499" b="1" spc="174" dirty="0">
                <a:solidFill>
                  <a:srgbClr val="191919"/>
                </a:solidFill>
                <a:latin typeface="Montserrat Classic Bold"/>
              </a:endParaRPr>
            </a:p>
          </p:txBody>
        </p:sp>
        <p:sp>
          <p:nvSpPr>
            <p:cNvPr id="13" name="TextBox 13"/>
            <p:cNvSpPr txBox="1"/>
            <p:nvPr/>
          </p:nvSpPr>
          <p:spPr>
            <a:xfrm>
              <a:off x="0" y="2362552"/>
              <a:ext cx="7493000" cy="2037567"/>
            </a:xfrm>
            <a:prstGeom prst="rect">
              <a:avLst/>
            </a:prstGeom>
          </p:spPr>
          <p:txBody>
            <a:bodyPr lIns="0" tIns="0" rIns="0" bIns="0" rtlCol="0" anchor="t">
              <a:spAutoFit/>
            </a:bodyPr>
            <a:lstStyle/>
            <a:p>
              <a:pPr>
                <a:lnSpc>
                  <a:spcPts val="4059"/>
                </a:lnSpc>
              </a:pPr>
              <a:r>
                <a:rPr lang="en-US" sz="2899" spc="144" dirty="0">
                  <a:solidFill>
                    <a:srgbClr val="191919"/>
                  </a:solidFill>
                  <a:latin typeface="Montserrat Classic"/>
                </a:rPr>
                <a:t>28 </a:t>
              </a:r>
              <a:r>
                <a:rPr lang="el-GR" sz="2899" b="1" spc="144" dirty="0">
                  <a:solidFill>
                    <a:srgbClr val="191919"/>
                  </a:solidFill>
                  <a:latin typeface="Montserrat Classic"/>
                </a:rPr>
                <a:t>μήνες</a:t>
              </a:r>
              <a:endParaRPr lang="en-US" sz="2899" b="1" spc="144" dirty="0">
                <a:solidFill>
                  <a:srgbClr val="191919"/>
                </a:solidFill>
                <a:latin typeface="Montserrat Classic"/>
              </a:endParaRPr>
            </a:p>
            <a:p>
              <a:pPr>
                <a:lnSpc>
                  <a:spcPts val="4059"/>
                </a:lnSpc>
              </a:pPr>
              <a:r>
                <a:rPr lang="el-GR" sz="2899" b="1" spc="144" dirty="0">
                  <a:solidFill>
                    <a:srgbClr val="191919"/>
                  </a:solidFill>
                  <a:latin typeface="Montserrat Classic"/>
                </a:rPr>
                <a:t>Έναρξη</a:t>
              </a:r>
              <a:r>
                <a:rPr lang="en-US" sz="2899" spc="144" dirty="0">
                  <a:solidFill>
                    <a:srgbClr val="191919"/>
                  </a:solidFill>
                  <a:latin typeface="Montserrat Classic"/>
                </a:rPr>
                <a:t>: 01.09.2020</a:t>
              </a:r>
            </a:p>
            <a:p>
              <a:pPr>
                <a:lnSpc>
                  <a:spcPts val="4059"/>
                </a:lnSpc>
              </a:pPr>
              <a:r>
                <a:rPr lang="el-GR" sz="2899" b="1" spc="144" dirty="0">
                  <a:solidFill>
                    <a:srgbClr val="191919"/>
                  </a:solidFill>
                  <a:latin typeface="Montserrat Classic"/>
                </a:rPr>
                <a:t>Λήξη</a:t>
              </a:r>
              <a:r>
                <a:rPr lang="en-US" sz="2899" spc="144" dirty="0">
                  <a:solidFill>
                    <a:srgbClr val="191919"/>
                  </a:solidFill>
                  <a:latin typeface="Montserrat Classic"/>
                </a:rPr>
                <a:t>: 31.12.2022</a:t>
              </a: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0" y="0"/>
              <a:ext cx="1131668" cy="1131668"/>
            </a:xfrm>
            <a:prstGeom prst="rect">
              <a:avLst/>
            </a:prstGeom>
          </p:spPr>
        </p:pic>
      </p:grpSp>
      <p:grpSp>
        <p:nvGrpSpPr>
          <p:cNvPr id="15" name="Group 15"/>
          <p:cNvGrpSpPr>
            <a:grpSpLocks noChangeAspect="1"/>
          </p:cNvGrpSpPr>
          <p:nvPr/>
        </p:nvGrpSpPr>
        <p:grpSpPr>
          <a:xfrm>
            <a:off x="1258883" y="3153616"/>
            <a:ext cx="896857" cy="839041"/>
            <a:chOff x="0" y="0"/>
            <a:chExt cx="1615440" cy="1511300"/>
          </a:xfrm>
        </p:grpSpPr>
        <p:sp>
          <p:nvSpPr>
            <p:cNvPr id="16" name="Freeform 16"/>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20345E"/>
            </a:solidFill>
          </p:spPr>
        </p:sp>
      </p:grpSp>
      <p:sp>
        <p:nvSpPr>
          <p:cNvPr id="17" name="TextBox 17"/>
          <p:cNvSpPr txBox="1"/>
          <p:nvPr/>
        </p:nvSpPr>
        <p:spPr>
          <a:xfrm>
            <a:off x="1335083" y="4324239"/>
            <a:ext cx="5619750" cy="532133"/>
          </a:xfrm>
          <a:prstGeom prst="rect">
            <a:avLst/>
          </a:prstGeom>
        </p:spPr>
        <p:txBody>
          <a:bodyPr lIns="0" tIns="0" rIns="0" bIns="0" rtlCol="0" anchor="t">
            <a:spAutoFit/>
          </a:bodyPr>
          <a:lstStyle/>
          <a:p>
            <a:pPr>
              <a:lnSpc>
                <a:spcPts val="4549"/>
              </a:lnSpc>
            </a:pPr>
            <a:r>
              <a:rPr lang="el-GR" sz="3499" b="1" spc="174" dirty="0">
                <a:solidFill>
                  <a:srgbClr val="191919"/>
                </a:solidFill>
                <a:latin typeface="Montserrat Classic Bold"/>
              </a:rPr>
              <a:t>ΚΩΔΙΚΟΣ ΕΡΓΟΥ</a:t>
            </a:r>
            <a:endParaRPr lang="en-US" sz="3499" b="1" spc="174" dirty="0">
              <a:solidFill>
                <a:srgbClr val="191919"/>
              </a:solidFill>
              <a:latin typeface="Montserrat Classic Bold"/>
            </a:endParaRPr>
          </a:p>
        </p:txBody>
      </p:sp>
      <p:sp>
        <p:nvSpPr>
          <p:cNvPr id="18" name="TextBox 18"/>
          <p:cNvSpPr txBox="1"/>
          <p:nvPr/>
        </p:nvSpPr>
        <p:spPr>
          <a:xfrm>
            <a:off x="1335083" y="5022739"/>
            <a:ext cx="5619750" cy="497840"/>
          </a:xfrm>
          <a:prstGeom prst="rect">
            <a:avLst/>
          </a:prstGeom>
        </p:spPr>
        <p:txBody>
          <a:bodyPr lIns="0" tIns="0" rIns="0" bIns="0" rtlCol="0" anchor="t">
            <a:spAutoFit/>
          </a:bodyPr>
          <a:lstStyle/>
          <a:p>
            <a:pPr>
              <a:lnSpc>
                <a:spcPts val="4059"/>
              </a:lnSpc>
            </a:pPr>
            <a:r>
              <a:rPr lang="en-US" sz="2899" spc="144">
                <a:solidFill>
                  <a:srgbClr val="191919"/>
                </a:solidFill>
                <a:latin typeface="Montserrat Classic"/>
              </a:rPr>
              <a:t>2020-1-FR01-KA202-080386</a:t>
            </a:r>
          </a:p>
        </p:txBody>
      </p:sp>
      <p:sp>
        <p:nvSpPr>
          <p:cNvPr id="19" name="TextBox 19"/>
          <p:cNvSpPr txBox="1"/>
          <p:nvPr/>
        </p:nvSpPr>
        <p:spPr>
          <a:xfrm>
            <a:off x="1110335" y="120453"/>
            <a:ext cx="9632818" cy="994952"/>
          </a:xfrm>
          <a:prstGeom prst="rect">
            <a:avLst/>
          </a:prstGeom>
        </p:spPr>
        <p:txBody>
          <a:bodyPr lIns="0" tIns="0" rIns="0" bIns="0" rtlCol="0" anchor="t">
            <a:spAutoFit/>
          </a:bodyPr>
          <a:lstStyle/>
          <a:p>
            <a:pPr>
              <a:lnSpc>
                <a:spcPts val="8400"/>
              </a:lnSpc>
              <a:spcBef>
                <a:spcPct val="0"/>
              </a:spcBef>
            </a:pPr>
            <a:r>
              <a:rPr lang="el-GR" sz="6000" b="1" spc="252" dirty="0">
                <a:solidFill>
                  <a:srgbClr val="273755"/>
                </a:solidFill>
                <a:latin typeface="Montserrat Semi-Bold Bold"/>
              </a:rPr>
              <a:t>ΤΑΥΤΟΤΗΤΑ ΕΡΓΟΥ</a:t>
            </a:r>
            <a:endParaRPr lang="en-US" sz="6000" b="1" spc="252" dirty="0">
              <a:solidFill>
                <a:srgbClr val="273755"/>
              </a:solidFill>
              <a:latin typeface="Montserrat Semi-Bold Bold"/>
            </a:endParaRPr>
          </a:p>
        </p:txBody>
      </p:sp>
    </p:spTree>
    <p:extLst>
      <p:ext uri="{BB962C8B-B14F-4D97-AF65-F5344CB8AC3E}">
        <p14:creationId xmlns:p14="http://schemas.microsoft.com/office/powerpoint/2010/main" val="1277115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41007" y="2593274"/>
            <a:ext cx="11984142" cy="7693726"/>
            <a:chOff x="0" y="0"/>
            <a:chExt cx="4053895" cy="2602569"/>
          </a:xfrm>
        </p:grpSpPr>
        <p:sp>
          <p:nvSpPr>
            <p:cNvPr id="3" name="Freeform 3"/>
            <p:cNvSpPr/>
            <p:nvPr/>
          </p:nvSpPr>
          <p:spPr>
            <a:xfrm>
              <a:off x="0" y="0"/>
              <a:ext cx="4053895" cy="2602569"/>
            </a:xfrm>
            <a:custGeom>
              <a:avLst/>
              <a:gdLst/>
              <a:ahLst/>
              <a:cxnLst/>
              <a:rect l="l" t="t" r="r" b="b"/>
              <a:pathLst>
                <a:path w="4053895" h="2602569">
                  <a:moveTo>
                    <a:pt x="0" y="0"/>
                  </a:moveTo>
                  <a:lnTo>
                    <a:pt x="4053895" y="0"/>
                  </a:lnTo>
                  <a:lnTo>
                    <a:pt x="4053895" y="2602569"/>
                  </a:lnTo>
                  <a:lnTo>
                    <a:pt x="0" y="2602569"/>
                  </a:lnTo>
                  <a:close/>
                </a:path>
              </a:pathLst>
            </a:custGeom>
            <a:solidFill>
              <a:srgbClr val="F6F6F6"/>
            </a:solidFill>
          </p:spPr>
        </p:sp>
      </p:grpSp>
      <p:sp>
        <p:nvSpPr>
          <p:cNvPr id="4" name="TextBox 4"/>
          <p:cNvSpPr txBox="1"/>
          <p:nvPr/>
        </p:nvSpPr>
        <p:spPr>
          <a:xfrm>
            <a:off x="6629399" y="1943100"/>
            <a:ext cx="11695749" cy="6694140"/>
          </a:xfrm>
          <a:prstGeom prst="rect">
            <a:avLst/>
          </a:prstGeom>
        </p:spPr>
        <p:txBody>
          <a:bodyPr wrap="square" lIns="0" tIns="0" rIns="0" bIns="0" rtlCol="0" anchor="t">
            <a:spAutoFit/>
          </a:bodyPr>
          <a:lstStyle/>
          <a:p>
            <a:pPr marL="666750" lvl="1" indent="-342900">
              <a:lnSpc>
                <a:spcPts val="4200"/>
              </a:lnSpc>
              <a:spcAft>
                <a:spcPts val="600"/>
              </a:spcAft>
              <a:buFont typeface="Arial" panose="020B0604020202020204" pitchFamily="34" charset="0"/>
              <a:buChar char="•"/>
            </a:pPr>
            <a:r>
              <a:rPr lang="el-GR" sz="2000" spc="126" dirty="0">
                <a:solidFill>
                  <a:srgbClr val="141414"/>
                </a:solidFill>
              </a:rPr>
              <a:t>Να σχεδιάσει ένα σύγχρονο και επικαιροποιημένο Ευρωπαϊκό προγράμμα κατάρτισης στο πεδίο της Μηχανικής Μάθησης (Machine </a:t>
            </a:r>
            <a:r>
              <a:rPr lang="el-GR" sz="2000" spc="126" dirty="0" smtClean="0">
                <a:solidFill>
                  <a:srgbClr val="141414"/>
                </a:solidFill>
              </a:rPr>
              <a:t>Learning-</a:t>
            </a:r>
            <a:r>
              <a:rPr lang="en-US" sz="2000" spc="126" dirty="0" smtClean="0">
                <a:solidFill>
                  <a:srgbClr val="141414"/>
                </a:solidFill>
              </a:rPr>
              <a:t>ML</a:t>
            </a:r>
            <a:r>
              <a:rPr lang="el-GR" sz="2000" spc="126" dirty="0" smtClean="0">
                <a:solidFill>
                  <a:srgbClr val="141414"/>
                </a:solidFill>
              </a:rPr>
              <a:t>) </a:t>
            </a:r>
            <a:r>
              <a:rPr lang="el-GR" sz="2000" spc="126" dirty="0">
                <a:solidFill>
                  <a:srgbClr val="141414"/>
                </a:solidFill>
              </a:rPr>
              <a:t>για τους επαγγελματίες του κλάδου των Τεχνολογιών Πληροφορικής και Επικοινωνιών (ΤΠΕ). </a:t>
            </a:r>
          </a:p>
          <a:p>
            <a:pPr marL="666750" lvl="1" indent="-342900">
              <a:lnSpc>
                <a:spcPts val="4200"/>
              </a:lnSpc>
              <a:spcAft>
                <a:spcPts val="600"/>
              </a:spcAft>
              <a:buFont typeface="Arial" panose="020B0604020202020204" pitchFamily="34" charset="0"/>
              <a:buChar char="•"/>
            </a:pPr>
            <a:r>
              <a:rPr lang="el-GR" sz="2000" spc="126" dirty="0">
                <a:solidFill>
                  <a:srgbClr val="141414"/>
                </a:solidFill>
              </a:rPr>
              <a:t>Να εισάγει καινοτόμες εκπαιδευτικές μεθοδολογίες και παιδαγωγικούς πόρους – ανοιχτής πρόσβασης – άμεσα αξιοποιήσιμους τόσο από τους παρόχους Επαγγελματικής Εκπαίδευσης και Κατάρτισης (ΕΕΚ) που επιζητούν τον εκσυγχρονισμό  των προγραμμάτων διδασκαλίας τους όσο και από τους επαγγελματίες του κλάδου των ΤΠΕ. </a:t>
            </a:r>
          </a:p>
          <a:p>
            <a:pPr marL="666750" lvl="1" indent="-342900">
              <a:lnSpc>
                <a:spcPts val="4200"/>
              </a:lnSpc>
              <a:spcAft>
                <a:spcPts val="600"/>
              </a:spcAft>
              <a:buFont typeface="Arial" panose="020B0604020202020204" pitchFamily="34" charset="0"/>
              <a:buChar char="•"/>
            </a:pPr>
            <a:r>
              <a:rPr lang="el-GR" sz="2000" spc="126" dirty="0">
                <a:solidFill>
                  <a:srgbClr val="141414"/>
                </a:solidFill>
              </a:rPr>
              <a:t>Να συμβάλλει στην αναγνώριση και ενσωμάτωση των απαιτούμενων δεξιοτήτων Μηχανικής Μάθησης στα τομεακά μητρώα δεξιοτήτων και επαγγελμάτων καθώς και στα εθνικά συστήματα πιστοποίησης</a:t>
            </a:r>
            <a:r>
              <a:rPr lang="el-GR" sz="2000" spc="126" dirty="0" smtClean="0">
                <a:solidFill>
                  <a:srgbClr val="141414"/>
                </a:solidFill>
              </a:rPr>
              <a:t>.</a:t>
            </a:r>
            <a:endParaRPr lang="en-US" sz="2000" spc="126" dirty="0" smtClean="0">
              <a:solidFill>
                <a:srgbClr val="141414"/>
              </a:solidFill>
            </a:endParaRPr>
          </a:p>
          <a:p>
            <a:pPr marL="666750" lvl="1" indent="-342900">
              <a:lnSpc>
                <a:spcPts val="4200"/>
              </a:lnSpc>
              <a:spcAft>
                <a:spcPts val="600"/>
              </a:spcAft>
              <a:buFont typeface="Arial" panose="020B0604020202020204" pitchFamily="34" charset="0"/>
              <a:buChar char="•"/>
            </a:pPr>
            <a:r>
              <a:rPr lang="el-GR" sz="2000" spc="126" dirty="0" smtClean="0">
                <a:solidFill>
                  <a:srgbClr val="141414"/>
                </a:solidFill>
              </a:rPr>
              <a:t>Να βελτιώσει </a:t>
            </a:r>
            <a:r>
              <a:rPr lang="el-GR" sz="2000" spc="126" dirty="0" smtClean="0">
                <a:solidFill>
                  <a:srgbClr val="141414"/>
                </a:solidFill>
              </a:rPr>
              <a:t>την γνώση για την Ευρωπαική αγορά </a:t>
            </a:r>
            <a:r>
              <a:rPr lang="el-GR" sz="2000" spc="126" dirty="0">
                <a:solidFill>
                  <a:srgbClr val="141414"/>
                </a:solidFill>
              </a:rPr>
              <a:t>εργασίας και </a:t>
            </a:r>
            <a:r>
              <a:rPr lang="el-GR" sz="2000" spc="126" dirty="0" smtClean="0">
                <a:solidFill>
                  <a:srgbClr val="141414"/>
                </a:solidFill>
              </a:rPr>
              <a:t>τις διαθέσιμες </a:t>
            </a:r>
            <a:r>
              <a:rPr lang="el-GR" sz="2000" spc="126" dirty="0">
                <a:solidFill>
                  <a:srgbClr val="141414"/>
                </a:solidFill>
              </a:rPr>
              <a:t>δεξιότητες </a:t>
            </a:r>
            <a:r>
              <a:rPr lang="el-GR" sz="2000" spc="126" dirty="0" smtClean="0">
                <a:solidFill>
                  <a:srgbClr val="141414"/>
                </a:solidFill>
              </a:rPr>
              <a:t>Μηχανικής Μάθησης. </a:t>
            </a:r>
            <a:endParaRPr lang="el-GR" sz="2000" spc="126" dirty="0">
              <a:solidFill>
                <a:srgbClr val="141414"/>
              </a:solidFill>
            </a:endParaRPr>
          </a:p>
        </p:txBody>
      </p:sp>
      <p:pic>
        <p:nvPicPr>
          <p:cNvPr id="5" name="Picture 5"/>
          <p:cNvPicPr>
            <a:picLocks noChangeAspect="1"/>
          </p:cNvPicPr>
          <p:nvPr/>
        </p:nvPicPr>
        <p:blipFill>
          <a:blip r:embed="rId3"/>
          <a:srcRect l="6791"/>
          <a:stretch>
            <a:fillRect/>
          </a:stretch>
        </p:blipFill>
        <p:spPr>
          <a:xfrm>
            <a:off x="0" y="0"/>
            <a:ext cx="6503019" cy="10287000"/>
          </a:xfrm>
          <a:prstGeom prst="rect">
            <a:avLst/>
          </a:prstGeom>
        </p:spPr>
      </p:pic>
      <p:sp>
        <p:nvSpPr>
          <p:cNvPr id="6" name="TextBox 6"/>
          <p:cNvSpPr txBox="1"/>
          <p:nvPr/>
        </p:nvSpPr>
        <p:spPr>
          <a:xfrm>
            <a:off x="6284638" y="758028"/>
            <a:ext cx="12228413" cy="994952"/>
          </a:xfrm>
          <a:prstGeom prst="rect">
            <a:avLst/>
          </a:prstGeom>
        </p:spPr>
        <p:txBody>
          <a:bodyPr wrap="square" lIns="0" tIns="0" rIns="0" bIns="0" rtlCol="0" anchor="t">
            <a:spAutoFit/>
          </a:bodyPr>
          <a:lstStyle/>
          <a:p>
            <a:pPr algn="ctr">
              <a:lnSpc>
                <a:spcPts val="8400"/>
              </a:lnSpc>
              <a:spcBef>
                <a:spcPct val="0"/>
              </a:spcBef>
            </a:pPr>
            <a:r>
              <a:rPr lang="el-GR" sz="6000" b="1" spc="252" dirty="0" smtClean="0">
                <a:solidFill>
                  <a:srgbClr val="273755"/>
                </a:solidFill>
                <a:latin typeface="Montserrat Semi-Bold Bold"/>
              </a:rPr>
              <a:t>ΣΤΟΧΟΙ ΤΟΥ ΕΡΓΟΥ</a:t>
            </a:r>
            <a:endParaRPr lang="en-US" sz="6000" b="1" spc="252" dirty="0">
              <a:solidFill>
                <a:srgbClr val="273755"/>
              </a:solidFill>
              <a:latin typeface="Montserrat Semi-Bold Bold"/>
            </a:endParaRPr>
          </a:p>
        </p:txBody>
      </p:sp>
    </p:spTree>
    <p:extLst>
      <p:ext uri="{BB962C8B-B14F-4D97-AF65-F5344CB8AC3E}">
        <p14:creationId xmlns:p14="http://schemas.microsoft.com/office/powerpoint/2010/main" val="264483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807979" y="-7424"/>
            <a:ext cx="9480021" cy="10294424"/>
          </a:xfrm>
          <a:prstGeom prst="rect">
            <a:avLst/>
          </a:prstGeom>
        </p:spPr>
      </p:pic>
      <p:grpSp>
        <p:nvGrpSpPr>
          <p:cNvPr id="3" name="Group 3"/>
          <p:cNvGrpSpPr/>
          <p:nvPr/>
        </p:nvGrpSpPr>
        <p:grpSpPr>
          <a:xfrm>
            <a:off x="1028700" y="3263994"/>
            <a:ext cx="10496733" cy="3379040"/>
            <a:chOff x="0" y="-209551"/>
            <a:chExt cx="13995645" cy="4505386"/>
          </a:xfrm>
        </p:grpSpPr>
        <p:sp>
          <p:nvSpPr>
            <p:cNvPr id="4" name="TextBox 4"/>
            <p:cNvSpPr txBox="1"/>
            <p:nvPr/>
          </p:nvSpPr>
          <p:spPr>
            <a:xfrm>
              <a:off x="0" y="3265467"/>
              <a:ext cx="13995645" cy="1030368"/>
            </a:xfrm>
            <a:prstGeom prst="rect">
              <a:avLst/>
            </a:prstGeom>
          </p:spPr>
          <p:txBody>
            <a:bodyPr lIns="0" tIns="0" rIns="0" bIns="0" rtlCol="0" anchor="t">
              <a:spAutoFit/>
            </a:bodyPr>
            <a:lstStyle/>
            <a:p>
              <a:pPr marL="431799" lvl="1">
                <a:lnSpc>
                  <a:spcPts val="6959"/>
                </a:lnSpc>
              </a:pPr>
              <a:endParaRPr lang="en-US" sz="3999" spc="167" dirty="0">
                <a:solidFill>
                  <a:srgbClr val="000000"/>
                </a:solidFill>
                <a:latin typeface="Montserrat Classic"/>
              </a:endParaRPr>
            </a:p>
          </p:txBody>
        </p:sp>
        <p:sp>
          <p:nvSpPr>
            <p:cNvPr id="5" name="TextBox 5"/>
            <p:cNvSpPr txBox="1"/>
            <p:nvPr/>
          </p:nvSpPr>
          <p:spPr>
            <a:xfrm>
              <a:off x="0" y="-209551"/>
              <a:ext cx="10240666" cy="1030368"/>
            </a:xfrm>
            <a:prstGeom prst="rect">
              <a:avLst/>
            </a:prstGeom>
          </p:spPr>
          <p:txBody>
            <a:bodyPr lIns="0" tIns="0" rIns="0" bIns="0" rtlCol="0" anchor="t">
              <a:spAutoFit/>
            </a:bodyPr>
            <a:lstStyle/>
            <a:p>
              <a:pPr marL="863599" lvl="1" indent="-431800">
                <a:lnSpc>
                  <a:spcPts val="6959"/>
                </a:lnSpc>
                <a:buFont typeface="Arial"/>
                <a:buChar char="•"/>
              </a:pPr>
              <a:endParaRPr lang="en-US" sz="3999" spc="167" dirty="0">
                <a:solidFill>
                  <a:srgbClr val="000000"/>
                </a:solidFill>
                <a:latin typeface="Montserrat Classic"/>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46584" y="1943100"/>
            <a:ext cx="7315200" cy="452212"/>
          </a:xfrm>
          <a:prstGeom prst="rect">
            <a:avLst/>
          </a:prstGeom>
        </p:spPr>
      </p:pic>
      <p:sp>
        <p:nvSpPr>
          <p:cNvPr id="7" name="TextBox 7"/>
          <p:cNvSpPr txBox="1"/>
          <p:nvPr/>
        </p:nvSpPr>
        <p:spPr>
          <a:xfrm>
            <a:off x="76200" y="865882"/>
            <a:ext cx="8361395" cy="2075248"/>
          </a:xfrm>
          <a:prstGeom prst="rect">
            <a:avLst/>
          </a:prstGeom>
        </p:spPr>
        <p:txBody>
          <a:bodyPr wrap="square" lIns="0" tIns="0" rIns="0" bIns="0" rtlCol="0" anchor="t">
            <a:spAutoFit/>
          </a:bodyPr>
          <a:lstStyle/>
          <a:p>
            <a:pPr algn="ctr">
              <a:lnSpc>
                <a:spcPts val="8400"/>
              </a:lnSpc>
              <a:spcBef>
                <a:spcPct val="0"/>
              </a:spcBef>
            </a:pPr>
            <a:r>
              <a:rPr lang="el-GR" sz="6000" b="1" spc="252" dirty="0" smtClean="0">
                <a:solidFill>
                  <a:srgbClr val="20345E"/>
                </a:solidFill>
                <a:latin typeface="Montserrat Semi-Bold Bold"/>
              </a:rPr>
              <a:t>ΟΜΑΔΕΣ ΣΤΟΧΟΙ</a:t>
            </a:r>
          </a:p>
          <a:p>
            <a:pPr algn="ctr">
              <a:lnSpc>
                <a:spcPts val="8400"/>
              </a:lnSpc>
              <a:spcBef>
                <a:spcPct val="0"/>
              </a:spcBef>
            </a:pPr>
            <a:endParaRPr lang="en-US" sz="6000" b="1" spc="252" dirty="0">
              <a:solidFill>
                <a:srgbClr val="20345E"/>
              </a:solidFill>
              <a:latin typeface="Montserrat Semi-Bold Bold"/>
            </a:endParaRPr>
          </a:p>
        </p:txBody>
      </p:sp>
      <p:sp>
        <p:nvSpPr>
          <p:cNvPr id="12" name="Rectangle 11"/>
          <p:cNvSpPr/>
          <p:nvPr/>
        </p:nvSpPr>
        <p:spPr>
          <a:xfrm>
            <a:off x="304800" y="2393394"/>
            <a:ext cx="8404399" cy="7017306"/>
          </a:xfrm>
          <a:prstGeom prst="rect">
            <a:avLst/>
          </a:prstGeom>
        </p:spPr>
        <p:txBody>
          <a:bodyPr wrap="square" anchor="b">
            <a:spAutoFit/>
          </a:bodyPr>
          <a:lstStyle/>
          <a:p>
            <a:pPr marL="863599" lvl="1" indent="-431800">
              <a:lnSpc>
                <a:spcPts val="6000"/>
              </a:lnSpc>
              <a:buFont typeface="Arial"/>
              <a:buChar char="•"/>
            </a:pPr>
            <a:r>
              <a:rPr lang="el-GR" sz="4000" spc="167" dirty="0">
                <a:solidFill>
                  <a:srgbClr val="000000"/>
                </a:solidFill>
              </a:rPr>
              <a:t>Φορείς Επαγγελματικής Εκπαίδευσης και Κατάρτισης</a:t>
            </a:r>
          </a:p>
          <a:p>
            <a:pPr marL="863599" lvl="1" indent="-431800">
              <a:lnSpc>
                <a:spcPts val="6000"/>
              </a:lnSpc>
              <a:buFont typeface="Arial"/>
              <a:buChar char="•"/>
            </a:pPr>
            <a:r>
              <a:rPr lang="el-GR" sz="4000" spc="167" dirty="0">
                <a:solidFill>
                  <a:srgbClr val="000000"/>
                </a:solidFill>
              </a:rPr>
              <a:t>Επαγγελματίες του κλάδου ΤΠΕ</a:t>
            </a:r>
          </a:p>
          <a:p>
            <a:pPr marL="863599" lvl="1" indent="-431800">
              <a:lnSpc>
                <a:spcPts val="6000"/>
              </a:lnSpc>
              <a:buFont typeface="Arial"/>
              <a:buChar char="•"/>
            </a:pPr>
            <a:r>
              <a:rPr lang="el-GR" sz="4000" spc="167" dirty="0">
                <a:solidFill>
                  <a:srgbClr val="000000"/>
                </a:solidFill>
              </a:rPr>
              <a:t>Σπουδαστές του κλάδου ΤΠΕ</a:t>
            </a:r>
          </a:p>
          <a:p>
            <a:pPr marL="863599" lvl="1" indent="-431800">
              <a:lnSpc>
                <a:spcPts val="6000"/>
              </a:lnSpc>
              <a:buFont typeface="Arial"/>
              <a:buChar char="•"/>
            </a:pPr>
            <a:r>
              <a:rPr lang="el-GR" sz="4000" spc="167" dirty="0">
                <a:solidFill>
                  <a:srgbClr val="000000"/>
                </a:solidFill>
              </a:rPr>
              <a:t>Κοινωνικοί εταίροι</a:t>
            </a:r>
          </a:p>
          <a:p>
            <a:pPr marL="863599" lvl="1" indent="-431800">
              <a:lnSpc>
                <a:spcPts val="6000"/>
              </a:lnSpc>
              <a:buFont typeface="Arial"/>
              <a:buChar char="•"/>
            </a:pPr>
            <a:r>
              <a:rPr lang="el-GR" sz="4000" spc="167" dirty="0">
                <a:solidFill>
                  <a:srgbClr val="000000"/>
                </a:solidFill>
              </a:rPr>
              <a:t>Οργανισμοί επαγγελματικής πιστοποίησης</a:t>
            </a:r>
          </a:p>
          <a:p>
            <a:pPr marL="863599" lvl="1" indent="-431800">
              <a:lnSpc>
                <a:spcPts val="6000"/>
              </a:lnSpc>
              <a:buFont typeface="Arial"/>
              <a:buChar char="•"/>
            </a:pPr>
            <a:r>
              <a:rPr lang="el-GR" sz="4000" spc="167" dirty="0">
                <a:solidFill>
                  <a:srgbClr val="000000"/>
                </a:solidFill>
              </a:rPr>
              <a:t>Φορείς χάραξης πολιτικής στην εκπαίδευση</a:t>
            </a:r>
          </a:p>
        </p:txBody>
      </p:sp>
    </p:spTree>
    <p:extLst>
      <p:ext uri="{BB962C8B-B14F-4D97-AF65-F5344CB8AC3E}">
        <p14:creationId xmlns:p14="http://schemas.microsoft.com/office/powerpoint/2010/main" val="2937582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654553" y="4431298"/>
            <a:ext cx="7077085" cy="7959233"/>
          </a:xfrm>
          <a:prstGeom prst="rect">
            <a:avLst/>
          </a:prstGeom>
        </p:spPr>
      </p:pic>
      <p:pic>
        <p:nvPicPr>
          <p:cNvPr id="3" name="Picture 3"/>
          <p:cNvPicPr>
            <a:picLocks noChangeAspect="1"/>
          </p:cNvPicPr>
          <p:nvPr/>
        </p:nvPicPr>
        <p:blipFill>
          <a:blip r:embed="rId3"/>
          <a:srcRect/>
          <a:stretch>
            <a:fillRect/>
          </a:stretch>
        </p:blipFill>
        <p:spPr>
          <a:xfrm>
            <a:off x="819470" y="4883992"/>
            <a:ext cx="4714289" cy="5152228"/>
          </a:xfrm>
          <a:prstGeom prst="rect">
            <a:avLst/>
          </a:prstGeom>
        </p:spPr>
      </p:pic>
      <p:pic>
        <p:nvPicPr>
          <p:cNvPr id="4" name="Picture 4"/>
          <p:cNvPicPr>
            <a:picLocks noChangeAspect="1"/>
          </p:cNvPicPr>
          <p:nvPr/>
        </p:nvPicPr>
        <p:blipFill>
          <a:blip r:embed="rId4"/>
          <a:srcRect/>
          <a:stretch>
            <a:fillRect/>
          </a:stretch>
        </p:blipFill>
        <p:spPr>
          <a:xfrm rot="1308866">
            <a:off x="4160931" y="4558652"/>
            <a:ext cx="810817" cy="650680"/>
          </a:xfrm>
          <a:prstGeom prst="rect">
            <a:avLst/>
          </a:prstGeom>
        </p:spPr>
      </p:pic>
      <p:pic>
        <p:nvPicPr>
          <p:cNvPr id="5" name="Picture 5"/>
          <p:cNvPicPr>
            <a:picLocks noChangeAspect="1"/>
          </p:cNvPicPr>
          <p:nvPr/>
        </p:nvPicPr>
        <p:blipFill>
          <a:blip r:embed="rId5"/>
          <a:srcRect/>
          <a:stretch>
            <a:fillRect/>
          </a:stretch>
        </p:blipFill>
        <p:spPr>
          <a:xfrm rot="-1067478">
            <a:off x="5250717" y="5306935"/>
            <a:ext cx="590291" cy="610909"/>
          </a:xfrm>
          <a:prstGeom prst="rect">
            <a:avLst/>
          </a:prstGeom>
        </p:spPr>
      </p:pic>
      <p:pic>
        <p:nvPicPr>
          <p:cNvPr id="6" name="Picture 6"/>
          <p:cNvPicPr>
            <a:picLocks noChangeAspect="1"/>
          </p:cNvPicPr>
          <p:nvPr/>
        </p:nvPicPr>
        <p:blipFill rotWithShape="1">
          <a:blip r:embed="rId6"/>
          <a:srcRect l="6276"/>
          <a:stretch/>
        </p:blipFill>
        <p:spPr>
          <a:xfrm>
            <a:off x="0" y="-412997"/>
            <a:ext cx="6631761" cy="2883394"/>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5400000">
            <a:off x="14079309" y="5973998"/>
            <a:ext cx="7530971" cy="122378"/>
          </a:xfrm>
          <a:prstGeom prst="rect">
            <a:avLst/>
          </a:prstGeom>
        </p:spPr>
      </p:pic>
      <p:grpSp>
        <p:nvGrpSpPr>
          <p:cNvPr id="8" name="Group 8"/>
          <p:cNvGrpSpPr/>
          <p:nvPr/>
        </p:nvGrpSpPr>
        <p:grpSpPr>
          <a:xfrm>
            <a:off x="7488582" y="1104899"/>
            <a:ext cx="10356215" cy="8042861"/>
            <a:chOff x="278973" y="-171450"/>
            <a:chExt cx="13808286" cy="10353052"/>
          </a:xfrm>
        </p:grpSpPr>
        <p:sp>
          <p:nvSpPr>
            <p:cNvPr id="9" name="TextBox 9"/>
            <p:cNvSpPr txBox="1"/>
            <p:nvPr/>
          </p:nvSpPr>
          <p:spPr>
            <a:xfrm>
              <a:off x="278973" y="-171449"/>
              <a:ext cx="1676045" cy="1436291"/>
            </a:xfrm>
            <a:prstGeom prst="rect">
              <a:avLst/>
            </a:prstGeom>
          </p:spPr>
          <p:txBody>
            <a:bodyPr lIns="0" tIns="0" rIns="0" bIns="0" rtlCol="0" anchor="t">
              <a:spAutoFit/>
            </a:bodyPr>
            <a:lstStyle/>
            <a:p>
              <a:pPr>
                <a:lnSpc>
                  <a:spcPts val="8399"/>
                </a:lnSpc>
              </a:pPr>
              <a:r>
                <a:rPr lang="en-US" sz="5999" b="1" dirty="0">
                  <a:solidFill>
                    <a:srgbClr val="20345E"/>
                  </a:solidFill>
                  <a:latin typeface="Montserrat Classic" panose="020B0604020202020204" charset="0"/>
                </a:rPr>
                <a:t>O1</a:t>
              </a:r>
            </a:p>
          </p:txBody>
        </p:sp>
        <p:sp>
          <p:nvSpPr>
            <p:cNvPr id="10" name="TextBox 10"/>
            <p:cNvSpPr txBox="1"/>
            <p:nvPr/>
          </p:nvSpPr>
          <p:spPr>
            <a:xfrm>
              <a:off x="1703481" y="-171450"/>
              <a:ext cx="11247515" cy="1650753"/>
            </a:xfrm>
            <a:prstGeom prst="rect">
              <a:avLst/>
            </a:prstGeom>
          </p:spPr>
          <p:txBody>
            <a:bodyPr wrap="square" lIns="0" tIns="0" rIns="0" bIns="0" rtlCol="0" anchor="t">
              <a:spAutoFit/>
            </a:bodyPr>
            <a:lstStyle/>
            <a:p>
              <a:pPr lvl="0">
                <a:lnSpc>
                  <a:spcPts val="5040"/>
                </a:lnSpc>
              </a:pPr>
              <a:r>
                <a:rPr lang="el-GR" sz="2000" b="1" spc="151" dirty="0">
                  <a:solidFill>
                    <a:srgbClr val="000000"/>
                  </a:solidFill>
                </a:rPr>
                <a:t>ΜΑΘΗΣΙΑΚΑ ΑΠΟΤΕΛΕΣΜΑΤΑ ΣΤΟ ΠΕΔΙΟ ΤΗΣ ΜΗΧΑΝΙΚΗΣ </a:t>
              </a:r>
              <a:r>
                <a:rPr lang="el-GR" sz="2000" b="1" spc="151" dirty="0" smtClean="0">
                  <a:solidFill>
                    <a:srgbClr val="000000"/>
                  </a:solidFill>
                </a:rPr>
                <a:t>ΜΑΘΗΣΗΣ</a:t>
              </a:r>
            </a:p>
            <a:p>
              <a:pPr lvl="0" algn="ctr">
                <a:lnSpc>
                  <a:spcPts val="5040"/>
                </a:lnSpc>
              </a:pPr>
              <a:endParaRPr lang="en-US" sz="3600" b="1" spc="151" dirty="0">
                <a:solidFill>
                  <a:srgbClr val="000000"/>
                </a:solidFill>
              </a:endParaRPr>
            </a:p>
          </p:txBody>
        </p:sp>
        <p:sp>
          <p:nvSpPr>
            <p:cNvPr id="11" name="TextBox 11"/>
            <p:cNvSpPr txBox="1"/>
            <p:nvPr/>
          </p:nvSpPr>
          <p:spPr>
            <a:xfrm>
              <a:off x="278973" y="4045250"/>
              <a:ext cx="1676045" cy="1276247"/>
            </a:xfrm>
            <a:prstGeom prst="rect">
              <a:avLst/>
            </a:prstGeom>
          </p:spPr>
          <p:txBody>
            <a:bodyPr lIns="0" tIns="0" rIns="0" bIns="0" rtlCol="0" anchor="t">
              <a:spAutoFit/>
            </a:bodyPr>
            <a:lstStyle/>
            <a:p>
              <a:pPr>
                <a:lnSpc>
                  <a:spcPts val="8399"/>
                </a:lnSpc>
              </a:pPr>
              <a:r>
                <a:rPr lang="en-US" sz="5999" b="1" dirty="0">
                  <a:solidFill>
                    <a:srgbClr val="20345E"/>
                  </a:solidFill>
                  <a:latin typeface="Montserrat Classic" panose="020B0604020202020204" charset="0"/>
                </a:rPr>
                <a:t>O3</a:t>
              </a:r>
            </a:p>
          </p:txBody>
        </p:sp>
        <p:sp>
          <p:nvSpPr>
            <p:cNvPr id="12" name="TextBox 12"/>
            <p:cNvSpPr txBox="1"/>
            <p:nvPr/>
          </p:nvSpPr>
          <p:spPr>
            <a:xfrm>
              <a:off x="2005334" y="4110407"/>
              <a:ext cx="11301262" cy="693316"/>
            </a:xfrm>
            <a:prstGeom prst="rect">
              <a:avLst/>
            </a:prstGeom>
          </p:spPr>
          <p:txBody>
            <a:bodyPr wrap="square" lIns="0" tIns="0" rIns="0" bIns="0" rtlCol="0" anchor="t">
              <a:spAutoFit/>
            </a:bodyPr>
            <a:lstStyle/>
            <a:p>
              <a:pPr lvl="0" algn="just">
                <a:lnSpc>
                  <a:spcPts val="4199"/>
                </a:lnSpc>
                <a:spcBef>
                  <a:spcPct val="0"/>
                </a:spcBef>
              </a:pPr>
              <a:r>
                <a:rPr lang="el-GR" sz="2000" b="1" spc="151" dirty="0">
                  <a:solidFill>
                    <a:srgbClr val="000000"/>
                  </a:solidFill>
                </a:rPr>
                <a:t>ΜΑΖΙΚΟ </a:t>
              </a:r>
              <a:r>
                <a:rPr lang="el-GR" sz="2000" b="1" spc="151" dirty="0" smtClean="0">
                  <a:solidFill>
                    <a:srgbClr val="000000"/>
                  </a:solidFill>
                </a:rPr>
                <a:t>ΑΝΟΙΧΤΟ </a:t>
              </a:r>
              <a:r>
                <a:rPr lang="el-GR" sz="2000" b="1" spc="151" dirty="0">
                  <a:solidFill>
                    <a:srgbClr val="000000"/>
                  </a:solidFill>
                </a:rPr>
                <a:t>ΔΙΑΔΙΚΤΥΑΚΟ ΜΑΘΗΜΑ</a:t>
              </a:r>
              <a:endParaRPr lang="en-US" sz="2000" dirty="0">
                <a:solidFill>
                  <a:srgbClr val="000000"/>
                </a:solidFill>
                <a:latin typeface="Montserrat Classic Bold"/>
              </a:endParaRPr>
            </a:p>
          </p:txBody>
        </p:sp>
        <p:sp>
          <p:nvSpPr>
            <p:cNvPr id="13" name="TextBox 13"/>
            <p:cNvSpPr txBox="1"/>
            <p:nvPr/>
          </p:nvSpPr>
          <p:spPr>
            <a:xfrm>
              <a:off x="278973" y="6320247"/>
              <a:ext cx="1676045" cy="1436291"/>
            </a:xfrm>
            <a:prstGeom prst="rect">
              <a:avLst/>
            </a:prstGeom>
          </p:spPr>
          <p:txBody>
            <a:bodyPr lIns="0" tIns="0" rIns="0" bIns="0" rtlCol="0" anchor="t">
              <a:spAutoFit/>
            </a:bodyPr>
            <a:lstStyle/>
            <a:p>
              <a:pPr>
                <a:lnSpc>
                  <a:spcPts val="8399"/>
                </a:lnSpc>
              </a:pPr>
              <a:r>
                <a:rPr lang="en-US" sz="5999" b="1" dirty="0">
                  <a:solidFill>
                    <a:srgbClr val="EF9F4E"/>
                  </a:solidFill>
                  <a:latin typeface="Montserrat Classic" panose="020B0604020202020204" charset="0"/>
                </a:rPr>
                <a:t>O4</a:t>
              </a:r>
            </a:p>
          </p:txBody>
        </p:sp>
        <p:sp>
          <p:nvSpPr>
            <p:cNvPr id="14" name="TextBox 14"/>
            <p:cNvSpPr txBox="1"/>
            <p:nvPr/>
          </p:nvSpPr>
          <p:spPr>
            <a:xfrm>
              <a:off x="1955018" y="5917915"/>
              <a:ext cx="11351578" cy="2377084"/>
            </a:xfrm>
            <a:prstGeom prst="rect">
              <a:avLst/>
            </a:prstGeom>
          </p:spPr>
          <p:txBody>
            <a:bodyPr wrap="square" lIns="0" tIns="0" rIns="0" bIns="0" rtlCol="0" anchor="t">
              <a:spAutoFit/>
            </a:bodyPr>
            <a:lstStyle/>
            <a:p>
              <a:pPr>
                <a:lnSpc>
                  <a:spcPts val="4760"/>
                </a:lnSpc>
              </a:pPr>
              <a:r>
                <a:rPr lang="el-GR" sz="2000" b="1" spc="151" dirty="0" smtClean="0">
                  <a:solidFill>
                    <a:srgbClr val="000000"/>
                  </a:solidFill>
                </a:rPr>
                <a:t>ΠΛΑΙΣΙΟ ΓΙΑ ΤΗΝ ΑΝΑΓΝΩΡΙΣΗ ΚΑΙ ΕΝΣΩΜΑΤΩΣΗ ΤΩΝ ΔΕΞΙΟΤΗΤΩΝ ΚΑΙ ΤΩΝ ΑΠΑΙΤΗΣΕΩΝ ΤΗΣ ΜΗΧΑΝΙΚΗΣ ΜΑΘΗΣΗΣ ΣΕ ΣΥΣΤΗΜΑΤΑ ΠΙΣΤΟΠΟΙΗΣΗΣ ΚΑΙ ΤΥΠΟΠΟΙΗΣΗΣ</a:t>
              </a:r>
              <a:endParaRPr lang="en-US" sz="2000" b="1" spc="151" dirty="0">
                <a:solidFill>
                  <a:srgbClr val="000000"/>
                </a:solidFill>
              </a:endParaRPr>
            </a:p>
          </p:txBody>
        </p:sp>
        <p:sp>
          <p:nvSpPr>
            <p:cNvPr id="15" name="TextBox 15"/>
            <p:cNvSpPr txBox="1"/>
            <p:nvPr/>
          </p:nvSpPr>
          <p:spPr>
            <a:xfrm>
              <a:off x="278973" y="1844650"/>
              <a:ext cx="1676045" cy="1263423"/>
            </a:xfrm>
            <a:prstGeom prst="rect">
              <a:avLst/>
            </a:prstGeom>
          </p:spPr>
          <p:txBody>
            <a:bodyPr lIns="0" tIns="0" rIns="0" bIns="0" rtlCol="0" anchor="t">
              <a:spAutoFit/>
            </a:bodyPr>
            <a:lstStyle/>
            <a:p>
              <a:pPr>
                <a:lnSpc>
                  <a:spcPts val="8259"/>
                </a:lnSpc>
              </a:pPr>
              <a:r>
                <a:rPr lang="en-US" sz="5999" b="1" dirty="0">
                  <a:solidFill>
                    <a:srgbClr val="EF9F4E"/>
                  </a:solidFill>
                  <a:latin typeface="Montserrat Classic" panose="020B0604020202020204" charset="0"/>
                </a:rPr>
                <a:t>O2</a:t>
              </a:r>
            </a:p>
          </p:txBody>
        </p:sp>
        <p:sp>
          <p:nvSpPr>
            <p:cNvPr id="16" name="TextBox 16"/>
            <p:cNvSpPr txBox="1"/>
            <p:nvPr/>
          </p:nvSpPr>
          <p:spPr>
            <a:xfrm>
              <a:off x="1955018" y="2202019"/>
              <a:ext cx="11351579" cy="693316"/>
            </a:xfrm>
            <a:prstGeom prst="rect">
              <a:avLst/>
            </a:prstGeom>
          </p:spPr>
          <p:txBody>
            <a:bodyPr wrap="square" lIns="0" tIns="0" rIns="0" bIns="0" rtlCol="0" anchor="t">
              <a:spAutoFit/>
            </a:bodyPr>
            <a:lstStyle/>
            <a:p>
              <a:pPr lvl="0" algn="just">
                <a:lnSpc>
                  <a:spcPts val="4200"/>
                </a:lnSpc>
                <a:spcBef>
                  <a:spcPct val="0"/>
                </a:spcBef>
              </a:pPr>
              <a:r>
                <a:rPr lang="el-GR" sz="2000" b="1" spc="151" dirty="0" smtClean="0">
                  <a:solidFill>
                    <a:srgbClr val="000000"/>
                  </a:solidFill>
                </a:rPr>
                <a:t>ΠΡΟΓΡΑΜΜΑ </a:t>
              </a:r>
              <a:r>
                <a:rPr lang="el-GR" sz="2000" b="1" spc="151" dirty="0">
                  <a:solidFill>
                    <a:srgbClr val="000000"/>
                  </a:solidFill>
                </a:rPr>
                <a:t>ΣΠΟΥΔΩΝ ΚΑΙ </a:t>
              </a:r>
              <a:r>
                <a:rPr lang="el-GR" sz="2000" b="1" spc="151" dirty="0" smtClean="0">
                  <a:solidFill>
                    <a:srgbClr val="000000"/>
                  </a:solidFill>
                </a:rPr>
                <a:t>ΑΝΟΙΧΤΟΙ </a:t>
              </a:r>
              <a:r>
                <a:rPr lang="el-GR" sz="2000" b="1" spc="151" dirty="0">
                  <a:solidFill>
                    <a:srgbClr val="000000"/>
                  </a:solidFill>
                </a:rPr>
                <a:t>ΕΚΠΑΙΔΕΥΤΙΚΟΙ ΠΟΡΟΙ</a:t>
              </a:r>
              <a:endParaRPr lang="en-US" sz="2000" dirty="0">
                <a:solidFill>
                  <a:srgbClr val="000000"/>
                </a:solidFill>
                <a:latin typeface="Montserrat Classic Bold"/>
              </a:endParaRPr>
            </a:p>
          </p:txBody>
        </p:sp>
        <p:sp>
          <p:nvSpPr>
            <p:cNvPr id="17" name="TextBox 17"/>
            <p:cNvSpPr txBox="1"/>
            <p:nvPr/>
          </p:nvSpPr>
          <p:spPr>
            <a:xfrm>
              <a:off x="3947439" y="9269442"/>
              <a:ext cx="10139820" cy="718145"/>
            </a:xfrm>
            <a:prstGeom prst="rect">
              <a:avLst/>
            </a:prstGeom>
          </p:spPr>
          <p:txBody>
            <a:bodyPr lIns="0" tIns="0" rIns="0" bIns="0" rtlCol="0" anchor="t">
              <a:spAutoFit/>
            </a:bodyPr>
            <a:lstStyle/>
            <a:p>
              <a:pPr lvl="0">
                <a:lnSpc>
                  <a:spcPts val="4199"/>
                </a:lnSpc>
                <a:spcBef>
                  <a:spcPct val="0"/>
                </a:spcBef>
              </a:pPr>
              <a:r>
                <a:rPr lang="el-GR" sz="2000" b="1" spc="142" dirty="0">
                  <a:solidFill>
                    <a:srgbClr val="000000"/>
                  </a:solidFill>
                </a:rPr>
                <a:t>ΕΘΝΙΚΕΣ ΗΜΕΡΙΔΕΣ ΕΝΗΜΕΡΩΣΗΣ ΚΑΙ ΔΙΚΤΥΩΣΗΣ</a:t>
              </a:r>
              <a:endParaRPr lang="en-US" sz="2000" dirty="0">
                <a:solidFill>
                  <a:srgbClr val="000000"/>
                </a:solidFill>
                <a:latin typeface="Montserrat Classic"/>
              </a:endParaRPr>
            </a:p>
          </p:txBody>
        </p:sp>
        <p:sp>
          <p:nvSpPr>
            <p:cNvPr id="18" name="TextBox 18"/>
            <p:cNvSpPr txBox="1"/>
            <p:nvPr/>
          </p:nvSpPr>
          <p:spPr>
            <a:xfrm>
              <a:off x="278973" y="8870730"/>
              <a:ext cx="3442875" cy="1310872"/>
            </a:xfrm>
            <a:prstGeom prst="rect">
              <a:avLst/>
            </a:prstGeom>
          </p:spPr>
          <p:txBody>
            <a:bodyPr lIns="0" tIns="0" rIns="0" bIns="0" rtlCol="0" anchor="t">
              <a:spAutoFit/>
            </a:bodyPr>
            <a:lstStyle/>
            <a:p>
              <a:pPr>
                <a:lnSpc>
                  <a:spcPts val="8399"/>
                </a:lnSpc>
              </a:pPr>
              <a:r>
                <a:rPr lang="en-US" sz="5999" b="1" dirty="0">
                  <a:solidFill>
                    <a:srgbClr val="20345E"/>
                  </a:solidFill>
                  <a:latin typeface="Montserrat Classic" panose="020B0604020202020204" charset="0"/>
                </a:rPr>
                <a:t>E1-E5</a:t>
              </a:r>
            </a:p>
          </p:txBody>
        </p:sp>
      </p:grpSp>
      <p:sp>
        <p:nvSpPr>
          <p:cNvPr id="19" name="TextBox 19"/>
          <p:cNvSpPr txBox="1"/>
          <p:nvPr/>
        </p:nvSpPr>
        <p:spPr>
          <a:xfrm>
            <a:off x="1479878" y="1365497"/>
            <a:ext cx="4942654" cy="3231654"/>
          </a:xfrm>
          <a:prstGeom prst="rect">
            <a:avLst/>
          </a:prstGeom>
        </p:spPr>
        <p:txBody>
          <a:bodyPr wrap="square" lIns="0" tIns="0" rIns="0" bIns="0" rtlCol="0" anchor="t">
            <a:spAutoFit/>
          </a:bodyPr>
          <a:lstStyle/>
          <a:p>
            <a:pPr>
              <a:lnSpc>
                <a:spcPts val="8400"/>
              </a:lnSpc>
              <a:spcBef>
                <a:spcPct val="0"/>
              </a:spcBef>
            </a:pPr>
            <a:r>
              <a:rPr lang="el-GR" sz="4400" b="1" spc="252" dirty="0">
                <a:solidFill>
                  <a:srgbClr val="20345E"/>
                </a:solidFill>
                <a:latin typeface="Montserrat Semi-Bold Bold"/>
              </a:rPr>
              <a:t>ΚΥΡΙΑ </a:t>
            </a:r>
            <a:r>
              <a:rPr lang="el-GR" sz="4400" b="1" spc="252" dirty="0" smtClean="0">
                <a:solidFill>
                  <a:srgbClr val="20345E"/>
                </a:solidFill>
                <a:latin typeface="Montserrat Semi-Bold Bold"/>
              </a:rPr>
              <a:t>ΑΠΟΤΕΛΕΣΜΑΤΑ </a:t>
            </a:r>
            <a:r>
              <a:rPr lang="el-GR" sz="4400" b="1" spc="252" dirty="0">
                <a:solidFill>
                  <a:srgbClr val="20345E"/>
                </a:solidFill>
                <a:latin typeface="Montserrat Semi-Bold Bold"/>
              </a:rPr>
              <a:t>ΤΟΥ ΕΡΓΟΥ</a:t>
            </a:r>
            <a:endParaRPr lang="en-US" sz="4400" b="1" spc="252" dirty="0">
              <a:solidFill>
                <a:srgbClr val="20345E"/>
              </a:solidFill>
              <a:latin typeface="Montserrat Semi-Bold Bold"/>
            </a:endParaRPr>
          </a:p>
        </p:txBody>
      </p:sp>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800000">
            <a:off x="10375013" y="9800673"/>
            <a:ext cx="7530971" cy="122378"/>
          </a:xfrm>
          <a:prstGeom prst="rect">
            <a:avLst/>
          </a:prstGeom>
        </p:spPr>
      </p:pic>
    </p:spTree>
    <p:extLst>
      <p:ext uri="{BB962C8B-B14F-4D97-AF65-F5344CB8AC3E}">
        <p14:creationId xmlns:p14="http://schemas.microsoft.com/office/powerpoint/2010/main" val="2543178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49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396008" y="0"/>
            <a:ext cx="10886283" cy="10074760"/>
          </a:xfrm>
          <a:prstGeom prst="rect">
            <a:avLst/>
          </a:prstGeom>
        </p:spPr>
      </p:pic>
      <p:grpSp>
        <p:nvGrpSpPr>
          <p:cNvPr id="3" name="Group 3"/>
          <p:cNvGrpSpPr/>
          <p:nvPr/>
        </p:nvGrpSpPr>
        <p:grpSpPr>
          <a:xfrm>
            <a:off x="1407453" y="4489626"/>
            <a:ext cx="3977375" cy="5077739"/>
            <a:chOff x="0" y="0"/>
            <a:chExt cx="5303166" cy="6770318"/>
          </a:xfrm>
        </p:grpSpPr>
        <p:grpSp>
          <p:nvGrpSpPr>
            <p:cNvPr id="4" name="Group 4"/>
            <p:cNvGrpSpPr/>
            <p:nvPr/>
          </p:nvGrpSpPr>
          <p:grpSpPr>
            <a:xfrm>
              <a:off x="0" y="0"/>
              <a:ext cx="5303166" cy="6770318"/>
              <a:chOff x="0" y="0"/>
              <a:chExt cx="1526041" cy="1948229"/>
            </a:xfrm>
          </p:grpSpPr>
          <p:sp>
            <p:nvSpPr>
              <p:cNvPr id="5" name="Freeform 5"/>
              <p:cNvSpPr/>
              <p:nvPr/>
            </p:nvSpPr>
            <p:spPr>
              <a:xfrm>
                <a:off x="41910" y="4318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D9D9D9"/>
              </a:solidFill>
            </p:spPr>
          </p:sp>
          <p:sp>
            <p:nvSpPr>
              <p:cNvPr id="6" name="Freeform 6"/>
              <p:cNvSpPr/>
              <p:nvPr/>
            </p:nvSpPr>
            <p:spPr>
              <a:xfrm>
                <a:off x="35560" y="35560"/>
                <a:ext cx="1490481" cy="1912669"/>
              </a:xfrm>
              <a:custGeom>
                <a:avLst/>
                <a:gdLst/>
                <a:ahLst/>
                <a:cxnLst/>
                <a:rect l="l" t="t" r="r" b="b"/>
                <a:pathLst>
                  <a:path w="1490481" h="1912669">
                    <a:moveTo>
                      <a:pt x="1490481" y="1912669"/>
                    </a:moveTo>
                    <a:lnTo>
                      <a:pt x="0" y="1912669"/>
                    </a:lnTo>
                    <a:lnTo>
                      <a:pt x="0" y="0"/>
                    </a:lnTo>
                    <a:lnTo>
                      <a:pt x="1490480" y="0"/>
                    </a:lnTo>
                    <a:lnTo>
                      <a:pt x="1490480" y="1912669"/>
                    </a:lnTo>
                    <a:close/>
                    <a:moveTo>
                      <a:pt x="12700" y="1899969"/>
                    </a:moveTo>
                    <a:lnTo>
                      <a:pt x="1477780" y="1899969"/>
                    </a:lnTo>
                    <a:lnTo>
                      <a:pt x="1477780" y="12700"/>
                    </a:lnTo>
                    <a:lnTo>
                      <a:pt x="12700" y="12700"/>
                    </a:lnTo>
                    <a:lnTo>
                      <a:pt x="12700" y="1899969"/>
                    </a:lnTo>
                    <a:close/>
                  </a:path>
                </a:pathLst>
              </a:custGeom>
              <a:solidFill>
                <a:srgbClr val="F6F6F6"/>
              </a:solidFill>
            </p:spPr>
          </p:sp>
          <p:sp>
            <p:nvSpPr>
              <p:cNvPr id="7" name="Freeform 7"/>
              <p:cNvSpPr/>
              <p:nvPr/>
            </p:nvSpPr>
            <p:spPr>
              <a:xfrm>
                <a:off x="0" y="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FFFFFF"/>
              </a:solidFill>
            </p:spPr>
          </p:sp>
        </p:grpSp>
        <p:pic>
          <p:nvPicPr>
            <p:cNvPr id="8" name="Picture 8"/>
            <p:cNvPicPr>
              <a:picLocks noChangeAspect="1"/>
            </p:cNvPicPr>
            <p:nvPr/>
          </p:nvPicPr>
          <p:blipFill>
            <a:blip r:embed="rId4"/>
            <a:srcRect r="5694" b="5305"/>
            <a:stretch>
              <a:fillRect/>
            </a:stretch>
          </p:blipFill>
          <p:spPr>
            <a:xfrm>
              <a:off x="288772" y="130622"/>
              <a:ext cx="4475677" cy="6320602"/>
            </a:xfrm>
            <a:prstGeom prst="rect">
              <a:avLst/>
            </a:prstGeom>
          </p:spPr>
        </p:pic>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490275" y="3827471"/>
            <a:ext cx="10886283" cy="10074760"/>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924800" y="-5633624"/>
            <a:ext cx="10886283" cy="10074760"/>
          </a:xfrm>
          <a:prstGeom prst="rect">
            <a:avLst/>
          </a:prstGeom>
        </p:spPr>
      </p:pic>
      <p:grpSp>
        <p:nvGrpSpPr>
          <p:cNvPr id="11" name="Group 11"/>
          <p:cNvGrpSpPr/>
          <p:nvPr/>
        </p:nvGrpSpPr>
        <p:grpSpPr>
          <a:xfrm>
            <a:off x="7160148" y="4489626"/>
            <a:ext cx="3977375" cy="5077739"/>
            <a:chOff x="0" y="0"/>
            <a:chExt cx="5303166" cy="6770318"/>
          </a:xfrm>
        </p:grpSpPr>
        <p:grpSp>
          <p:nvGrpSpPr>
            <p:cNvPr id="12" name="Group 12"/>
            <p:cNvGrpSpPr/>
            <p:nvPr/>
          </p:nvGrpSpPr>
          <p:grpSpPr>
            <a:xfrm>
              <a:off x="0" y="0"/>
              <a:ext cx="5303166" cy="6770318"/>
              <a:chOff x="0" y="0"/>
              <a:chExt cx="1526041" cy="1948229"/>
            </a:xfrm>
          </p:grpSpPr>
          <p:sp>
            <p:nvSpPr>
              <p:cNvPr id="13" name="Freeform 13"/>
              <p:cNvSpPr/>
              <p:nvPr/>
            </p:nvSpPr>
            <p:spPr>
              <a:xfrm>
                <a:off x="41910" y="4318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D9D9D9"/>
              </a:solidFill>
            </p:spPr>
          </p:sp>
          <p:sp>
            <p:nvSpPr>
              <p:cNvPr id="14" name="Freeform 14"/>
              <p:cNvSpPr/>
              <p:nvPr/>
            </p:nvSpPr>
            <p:spPr>
              <a:xfrm>
                <a:off x="35560" y="35560"/>
                <a:ext cx="1490481" cy="1912669"/>
              </a:xfrm>
              <a:custGeom>
                <a:avLst/>
                <a:gdLst/>
                <a:ahLst/>
                <a:cxnLst/>
                <a:rect l="l" t="t" r="r" b="b"/>
                <a:pathLst>
                  <a:path w="1490481" h="1912669">
                    <a:moveTo>
                      <a:pt x="1490481" y="1912669"/>
                    </a:moveTo>
                    <a:lnTo>
                      <a:pt x="0" y="1912669"/>
                    </a:lnTo>
                    <a:lnTo>
                      <a:pt x="0" y="0"/>
                    </a:lnTo>
                    <a:lnTo>
                      <a:pt x="1490480" y="0"/>
                    </a:lnTo>
                    <a:lnTo>
                      <a:pt x="1490480" y="1912669"/>
                    </a:lnTo>
                    <a:close/>
                    <a:moveTo>
                      <a:pt x="12700" y="1899969"/>
                    </a:moveTo>
                    <a:lnTo>
                      <a:pt x="1477780" y="1899969"/>
                    </a:lnTo>
                    <a:lnTo>
                      <a:pt x="1477780" y="12700"/>
                    </a:lnTo>
                    <a:lnTo>
                      <a:pt x="12700" y="12700"/>
                    </a:lnTo>
                    <a:lnTo>
                      <a:pt x="12700" y="1899969"/>
                    </a:lnTo>
                    <a:close/>
                  </a:path>
                </a:pathLst>
              </a:custGeom>
              <a:solidFill>
                <a:srgbClr val="F6F6F6"/>
              </a:solidFill>
            </p:spPr>
          </p:sp>
          <p:sp>
            <p:nvSpPr>
              <p:cNvPr id="15" name="Freeform 15"/>
              <p:cNvSpPr/>
              <p:nvPr/>
            </p:nvSpPr>
            <p:spPr>
              <a:xfrm>
                <a:off x="0" y="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FFFFFF"/>
              </a:solidFill>
            </p:spPr>
          </p:sp>
        </p:grpSp>
        <p:pic>
          <p:nvPicPr>
            <p:cNvPr id="16" name="Picture 16"/>
            <p:cNvPicPr>
              <a:picLocks noChangeAspect="1"/>
            </p:cNvPicPr>
            <p:nvPr/>
          </p:nvPicPr>
          <p:blipFill>
            <a:blip r:embed="rId5"/>
            <a:srcRect l="2584" t="675" r="2723" b="2001"/>
            <a:stretch>
              <a:fillRect/>
            </a:stretch>
          </p:blipFill>
          <p:spPr>
            <a:xfrm>
              <a:off x="498360" y="273609"/>
              <a:ext cx="4306447" cy="6223101"/>
            </a:xfrm>
            <a:prstGeom prst="rect">
              <a:avLst/>
            </a:prstGeom>
          </p:spPr>
        </p:pic>
      </p:grpSp>
      <p:grpSp>
        <p:nvGrpSpPr>
          <p:cNvPr id="17" name="Group 17"/>
          <p:cNvGrpSpPr/>
          <p:nvPr/>
        </p:nvGrpSpPr>
        <p:grpSpPr>
          <a:xfrm>
            <a:off x="12903172" y="4489626"/>
            <a:ext cx="3977375" cy="5077739"/>
            <a:chOff x="0" y="0"/>
            <a:chExt cx="5303166" cy="6770318"/>
          </a:xfrm>
        </p:grpSpPr>
        <p:grpSp>
          <p:nvGrpSpPr>
            <p:cNvPr id="18" name="Group 18"/>
            <p:cNvGrpSpPr/>
            <p:nvPr/>
          </p:nvGrpSpPr>
          <p:grpSpPr>
            <a:xfrm>
              <a:off x="0" y="0"/>
              <a:ext cx="5303166" cy="6770318"/>
              <a:chOff x="0" y="0"/>
              <a:chExt cx="1526041" cy="1948229"/>
            </a:xfrm>
          </p:grpSpPr>
          <p:sp>
            <p:nvSpPr>
              <p:cNvPr id="19" name="Freeform 19"/>
              <p:cNvSpPr/>
              <p:nvPr/>
            </p:nvSpPr>
            <p:spPr>
              <a:xfrm>
                <a:off x="41910" y="4318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D9D9D9"/>
              </a:solidFill>
            </p:spPr>
          </p:sp>
          <p:sp>
            <p:nvSpPr>
              <p:cNvPr id="20" name="Freeform 20"/>
              <p:cNvSpPr/>
              <p:nvPr/>
            </p:nvSpPr>
            <p:spPr>
              <a:xfrm>
                <a:off x="35560" y="35560"/>
                <a:ext cx="1490481" cy="1912669"/>
              </a:xfrm>
              <a:custGeom>
                <a:avLst/>
                <a:gdLst/>
                <a:ahLst/>
                <a:cxnLst/>
                <a:rect l="l" t="t" r="r" b="b"/>
                <a:pathLst>
                  <a:path w="1490481" h="1912669">
                    <a:moveTo>
                      <a:pt x="1490481" y="1912669"/>
                    </a:moveTo>
                    <a:lnTo>
                      <a:pt x="0" y="1912669"/>
                    </a:lnTo>
                    <a:lnTo>
                      <a:pt x="0" y="0"/>
                    </a:lnTo>
                    <a:lnTo>
                      <a:pt x="1490480" y="0"/>
                    </a:lnTo>
                    <a:lnTo>
                      <a:pt x="1490480" y="1912669"/>
                    </a:lnTo>
                    <a:close/>
                    <a:moveTo>
                      <a:pt x="12700" y="1899969"/>
                    </a:moveTo>
                    <a:lnTo>
                      <a:pt x="1477780" y="1899969"/>
                    </a:lnTo>
                    <a:lnTo>
                      <a:pt x="1477780" y="12700"/>
                    </a:lnTo>
                    <a:lnTo>
                      <a:pt x="12700" y="12700"/>
                    </a:lnTo>
                    <a:lnTo>
                      <a:pt x="12700" y="1899969"/>
                    </a:lnTo>
                    <a:close/>
                  </a:path>
                </a:pathLst>
              </a:custGeom>
              <a:solidFill>
                <a:srgbClr val="F6F6F6"/>
              </a:solidFill>
            </p:spPr>
          </p:sp>
          <p:sp>
            <p:nvSpPr>
              <p:cNvPr id="21" name="Freeform 21"/>
              <p:cNvSpPr/>
              <p:nvPr/>
            </p:nvSpPr>
            <p:spPr>
              <a:xfrm>
                <a:off x="0" y="0"/>
                <a:ext cx="1477781" cy="1899969"/>
              </a:xfrm>
              <a:custGeom>
                <a:avLst/>
                <a:gdLst/>
                <a:ahLst/>
                <a:cxnLst/>
                <a:rect l="l" t="t" r="r" b="b"/>
                <a:pathLst>
                  <a:path w="1477781" h="1899969">
                    <a:moveTo>
                      <a:pt x="0" y="0"/>
                    </a:moveTo>
                    <a:lnTo>
                      <a:pt x="1477781" y="0"/>
                    </a:lnTo>
                    <a:lnTo>
                      <a:pt x="1477781" y="1899969"/>
                    </a:lnTo>
                    <a:lnTo>
                      <a:pt x="0" y="1899969"/>
                    </a:lnTo>
                    <a:close/>
                  </a:path>
                </a:pathLst>
              </a:custGeom>
              <a:solidFill>
                <a:srgbClr val="FFFFFF"/>
              </a:solidFill>
            </p:spPr>
          </p:sp>
        </p:grpSp>
        <p:pic>
          <p:nvPicPr>
            <p:cNvPr id="22" name="Picture 22"/>
            <p:cNvPicPr>
              <a:picLocks noChangeAspect="1"/>
            </p:cNvPicPr>
            <p:nvPr/>
          </p:nvPicPr>
          <p:blipFill>
            <a:blip r:embed="rId6"/>
            <a:srcRect r="308" b="2214"/>
            <a:stretch>
              <a:fillRect/>
            </a:stretch>
          </p:blipFill>
          <p:spPr>
            <a:xfrm>
              <a:off x="178063" y="144373"/>
              <a:ext cx="4931758" cy="6338010"/>
            </a:xfrm>
            <a:prstGeom prst="rect">
              <a:avLst/>
            </a:prstGeom>
          </p:spPr>
        </p:pic>
      </p:grpSp>
      <p:grpSp>
        <p:nvGrpSpPr>
          <p:cNvPr id="23" name="Group 23"/>
          <p:cNvGrpSpPr/>
          <p:nvPr/>
        </p:nvGrpSpPr>
        <p:grpSpPr>
          <a:xfrm>
            <a:off x="-73539" y="824344"/>
            <a:ext cx="18435077" cy="421120"/>
            <a:chOff x="0" y="0"/>
            <a:chExt cx="6671512" cy="152400"/>
          </a:xfrm>
        </p:grpSpPr>
        <p:sp>
          <p:nvSpPr>
            <p:cNvPr id="24" name="Freeform 24"/>
            <p:cNvSpPr/>
            <p:nvPr/>
          </p:nvSpPr>
          <p:spPr>
            <a:xfrm>
              <a:off x="0" y="0"/>
              <a:ext cx="6671512" cy="152400"/>
            </a:xfrm>
            <a:custGeom>
              <a:avLst/>
              <a:gdLst/>
              <a:ahLst/>
              <a:cxnLst/>
              <a:rect l="l" t="t" r="r" b="b"/>
              <a:pathLst>
                <a:path w="6671512" h="152400">
                  <a:moveTo>
                    <a:pt x="0" y="0"/>
                  </a:moveTo>
                  <a:lnTo>
                    <a:pt x="6671512" y="0"/>
                  </a:lnTo>
                  <a:lnTo>
                    <a:pt x="6671512" y="152400"/>
                  </a:lnTo>
                  <a:lnTo>
                    <a:pt x="0" y="152400"/>
                  </a:lnTo>
                  <a:close/>
                </a:path>
              </a:pathLst>
            </a:custGeom>
            <a:solidFill>
              <a:srgbClr val="FFFFFF"/>
            </a:solidFill>
          </p:spPr>
        </p:sp>
      </p:grpSp>
      <p:grpSp>
        <p:nvGrpSpPr>
          <p:cNvPr id="25" name="Group 25"/>
          <p:cNvGrpSpPr/>
          <p:nvPr/>
        </p:nvGrpSpPr>
        <p:grpSpPr>
          <a:xfrm>
            <a:off x="-147077" y="10074760"/>
            <a:ext cx="18582155" cy="424480"/>
            <a:chOff x="0" y="0"/>
            <a:chExt cx="6671512" cy="152400"/>
          </a:xfrm>
        </p:grpSpPr>
        <p:sp>
          <p:nvSpPr>
            <p:cNvPr id="26" name="Freeform 26"/>
            <p:cNvSpPr/>
            <p:nvPr/>
          </p:nvSpPr>
          <p:spPr>
            <a:xfrm>
              <a:off x="0" y="0"/>
              <a:ext cx="6671512" cy="152400"/>
            </a:xfrm>
            <a:custGeom>
              <a:avLst/>
              <a:gdLst/>
              <a:ahLst/>
              <a:cxnLst/>
              <a:rect l="l" t="t" r="r" b="b"/>
              <a:pathLst>
                <a:path w="6671512" h="152400">
                  <a:moveTo>
                    <a:pt x="0" y="0"/>
                  </a:moveTo>
                  <a:lnTo>
                    <a:pt x="6671512" y="0"/>
                  </a:lnTo>
                  <a:lnTo>
                    <a:pt x="6671512" y="152400"/>
                  </a:lnTo>
                  <a:lnTo>
                    <a:pt x="0" y="152400"/>
                  </a:lnTo>
                  <a:close/>
                </a:path>
              </a:pathLst>
            </a:custGeom>
            <a:solidFill>
              <a:srgbClr val="FFFFFF"/>
            </a:solidFill>
          </p:spPr>
        </p:sp>
      </p:grpSp>
      <p:pic>
        <p:nvPicPr>
          <p:cNvPr id="27" name="Picture 2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897589">
            <a:off x="11137522" y="913602"/>
            <a:ext cx="1909945" cy="1144596"/>
          </a:xfrm>
          <a:prstGeom prst="rect">
            <a:avLst/>
          </a:prstGeom>
        </p:spPr>
      </p:pic>
      <p:sp>
        <p:nvSpPr>
          <p:cNvPr id="28" name="TextBox 28"/>
          <p:cNvSpPr txBox="1"/>
          <p:nvPr/>
        </p:nvSpPr>
        <p:spPr>
          <a:xfrm>
            <a:off x="1221566" y="1815100"/>
            <a:ext cx="4320742" cy="2513509"/>
          </a:xfrm>
          <a:prstGeom prst="rect">
            <a:avLst/>
          </a:prstGeom>
        </p:spPr>
        <p:txBody>
          <a:bodyPr lIns="0" tIns="0" rIns="0" bIns="0" rtlCol="0" anchor="t">
            <a:spAutoFit/>
          </a:bodyPr>
          <a:lstStyle/>
          <a:p>
            <a:pPr algn="ctr">
              <a:lnSpc>
                <a:spcPts val="4900"/>
              </a:lnSpc>
              <a:spcBef>
                <a:spcPct val="0"/>
              </a:spcBef>
            </a:pPr>
            <a:r>
              <a:rPr lang="el-GR" sz="3500" spc="147" dirty="0" smtClean="0">
                <a:latin typeface="Montserrat Classic"/>
                <a:hlinkClick r:id="rId9"/>
              </a:rPr>
              <a:t>Μαθησιακά α</a:t>
            </a:r>
            <a:r>
              <a:rPr lang="el-GR" sz="3500" spc="147" dirty="0" smtClean="0">
                <a:latin typeface="Montserrat Classic"/>
                <a:hlinkClick r:id="rId9"/>
              </a:rPr>
              <a:t>ποτελέματα στο πεδίο της Μηχανικής </a:t>
            </a:r>
            <a:r>
              <a:rPr lang="el-GR" sz="3500" spc="147" dirty="0" smtClean="0">
                <a:latin typeface="Montserrat Classic"/>
                <a:hlinkClick r:id="rId9"/>
              </a:rPr>
              <a:t>Μάθησης</a:t>
            </a:r>
            <a:endParaRPr lang="en-US" sz="3500" spc="147" dirty="0">
              <a:latin typeface="Montserrat Classic"/>
            </a:endParaRPr>
          </a:p>
        </p:txBody>
      </p:sp>
      <p:sp>
        <p:nvSpPr>
          <p:cNvPr id="29" name="TextBox 29"/>
          <p:cNvSpPr txBox="1"/>
          <p:nvPr/>
        </p:nvSpPr>
        <p:spPr>
          <a:xfrm>
            <a:off x="1672533" y="457200"/>
            <a:ext cx="8819456" cy="1077218"/>
          </a:xfrm>
          <a:prstGeom prst="rect">
            <a:avLst/>
          </a:prstGeom>
        </p:spPr>
        <p:txBody>
          <a:bodyPr lIns="0" tIns="0" rIns="0" bIns="0" rtlCol="0" anchor="t">
            <a:spAutoFit/>
          </a:bodyPr>
          <a:lstStyle/>
          <a:p>
            <a:pPr algn="ctr">
              <a:lnSpc>
                <a:spcPts val="8400"/>
              </a:lnSpc>
              <a:spcBef>
                <a:spcPct val="0"/>
              </a:spcBef>
            </a:pPr>
            <a:r>
              <a:rPr lang="el-GR" sz="6000" b="1" spc="252" dirty="0" smtClean="0">
                <a:solidFill>
                  <a:srgbClr val="273755"/>
                </a:solidFill>
                <a:latin typeface="Montserrat Semi-Bold Bold"/>
              </a:rPr>
              <a:t>ΠΡΟΟΔΟΣ ΕΡΓΟΥ</a:t>
            </a:r>
            <a:endParaRPr lang="en-US" sz="6000" b="1" spc="252" dirty="0">
              <a:solidFill>
                <a:srgbClr val="273755"/>
              </a:solidFill>
              <a:latin typeface="Montserrat Semi-Bold Bold"/>
            </a:endParaRPr>
          </a:p>
        </p:txBody>
      </p:sp>
      <p:sp>
        <p:nvSpPr>
          <p:cNvPr id="30" name="TextBox 30"/>
          <p:cNvSpPr txBox="1"/>
          <p:nvPr/>
        </p:nvSpPr>
        <p:spPr>
          <a:xfrm>
            <a:off x="6964855" y="2460612"/>
            <a:ext cx="4358288" cy="1885131"/>
          </a:xfrm>
          <a:prstGeom prst="rect">
            <a:avLst/>
          </a:prstGeom>
        </p:spPr>
        <p:txBody>
          <a:bodyPr lIns="0" tIns="0" rIns="0" bIns="0" rtlCol="0" anchor="t">
            <a:spAutoFit/>
          </a:bodyPr>
          <a:lstStyle/>
          <a:p>
            <a:pPr algn="ctr">
              <a:lnSpc>
                <a:spcPts val="4900"/>
              </a:lnSpc>
              <a:spcBef>
                <a:spcPct val="0"/>
              </a:spcBef>
            </a:pPr>
            <a:r>
              <a:rPr lang="el-GR" sz="3500" u="sng" spc="147" dirty="0" smtClean="0">
                <a:solidFill>
                  <a:srgbClr val="000000"/>
                </a:solidFill>
                <a:latin typeface="Montserrat Classic"/>
                <a:hlinkClick r:id="rId9"/>
              </a:rPr>
              <a:t>Ανοιχτοί Εκπαιδευτικοί Πόροι</a:t>
            </a:r>
            <a:endParaRPr lang="en-US" sz="3500" u="sng" spc="147" dirty="0">
              <a:solidFill>
                <a:srgbClr val="000000"/>
              </a:solidFill>
              <a:latin typeface="Montserrat Classic"/>
            </a:endParaRPr>
          </a:p>
        </p:txBody>
      </p:sp>
      <p:sp>
        <p:nvSpPr>
          <p:cNvPr id="31" name="TextBox 31"/>
          <p:cNvSpPr txBox="1"/>
          <p:nvPr/>
        </p:nvSpPr>
        <p:spPr>
          <a:xfrm>
            <a:off x="12903172" y="2918497"/>
            <a:ext cx="3977375" cy="1198983"/>
          </a:xfrm>
          <a:prstGeom prst="rect">
            <a:avLst/>
          </a:prstGeom>
        </p:spPr>
        <p:txBody>
          <a:bodyPr lIns="0" tIns="0" rIns="0" bIns="0" rtlCol="0" anchor="t">
            <a:spAutoFit/>
          </a:bodyPr>
          <a:lstStyle/>
          <a:p>
            <a:pPr algn="ctr">
              <a:lnSpc>
                <a:spcPts val="4900"/>
              </a:lnSpc>
            </a:pPr>
            <a:r>
              <a:rPr lang="el-GR" sz="3500" u="sng" spc="147" dirty="0" smtClean="0">
                <a:solidFill>
                  <a:srgbClr val="000000"/>
                </a:solidFill>
                <a:latin typeface="Montserrat Classic"/>
                <a:hlinkClick r:id="rId9"/>
              </a:rPr>
              <a:t>Εγχειρίδιο Εκπαιδευτικού</a:t>
            </a:r>
            <a:endParaRPr lang="en-US" sz="3500" u="sng" spc="147" dirty="0">
              <a:solidFill>
                <a:srgbClr val="000000"/>
              </a:solidFill>
              <a:latin typeface="Montserrat Classic"/>
              <a:hlinkClick r:id="rId9"/>
            </a:endParaRPr>
          </a:p>
        </p:txBody>
      </p:sp>
    </p:spTree>
    <p:extLst>
      <p:ext uri="{BB962C8B-B14F-4D97-AF65-F5344CB8AC3E}">
        <p14:creationId xmlns:p14="http://schemas.microsoft.com/office/powerpoint/2010/main" val="3963902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390285" cy="2469535"/>
          </a:xfrm>
        </p:grpSpPr>
        <p:sp>
          <p:nvSpPr>
            <p:cNvPr id="3" name="Freeform 3"/>
            <p:cNvSpPr/>
            <p:nvPr/>
          </p:nvSpPr>
          <p:spPr>
            <a:xfrm>
              <a:off x="0" y="0"/>
              <a:ext cx="4390285" cy="2469536"/>
            </a:xfrm>
            <a:custGeom>
              <a:avLst/>
              <a:gdLst/>
              <a:ahLst/>
              <a:cxnLst/>
              <a:rect l="l" t="t" r="r" b="b"/>
              <a:pathLst>
                <a:path w="4390285" h="2469536">
                  <a:moveTo>
                    <a:pt x="0" y="0"/>
                  </a:moveTo>
                  <a:lnTo>
                    <a:pt x="4390285" y="0"/>
                  </a:lnTo>
                  <a:lnTo>
                    <a:pt x="4390285" y="2469536"/>
                  </a:lnTo>
                  <a:lnTo>
                    <a:pt x="0" y="2469536"/>
                  </a:lnTo>
                  <a:close/>
                </a:path>
              </a:pathLst>
            </a:custGeom>
            <a:solidFill>
              <a:srgbClr val="F6F6F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96357" y="-673120"/>
            <a:ext cx="13003244" cy="8874714"/>
          </a:xfrm>
          <a:prstGeom prst="rect">
            <a:avLst/>
          </a:prstGeom>
        </p:spPr>
      </p:pic>
      <p:pic>
        <p:nvPicPr>
          <p:cNvPr id="5" name="Picture 5"/>
          <p:cNvPicPr>
            <a:picLocks noChangeAspect="1"/>
          </p:cNvPicPr>
          <p:nvPr/>
        </p:nvPicPr>
        <p:blipFill>
          <a:blip r:embed="rId4"/>
          <a:srcRect/>
          <a:stretch>
            <a:fillRect/>
          </a:stretch>
        </p:blipFill>
        <p:spPr>
          <a:xfrm>
            <a:off x="10664881" y="4198474"/>
            <a:ext cx="6544747" cy="388772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r="59443" b="41568"/>
          <a:stretch>
            <a:fillRect/>
          </a:stretch>
        </p:blipFill>
        <p:spPr>
          <a:xfrm>
            <a:off x="10352147" y="3797351"/>
            <a:ext cx="2966782" cy="1942903"/>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l="74242" t="36440"/>
          <a:stretch>
            <a:fillRect/>
          </a:stretch>
        </p:blipFill>
        <p:spPr>
          <a:xfrm>
            <a:off x="15638149" y="6373912"/>
            <a:ext cx="1884213" cy="211341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296357" y="1943100"/>
            <a:ext cx="7315200" cy="1542842"/>
          </a:xfrm>
          <a:prstGeom prst="rect">
            <a:avLst/>
          </a:prstGeom>
        </p:spPr>
      </p:pic>
      <p:grpSp>
        <p:nvGrpSpPr>
          <p:cNvPr id="10" name="Group 10"/>
          <p:cNvGrpSpPr/>
          <p:nvPr/>
        </p:nvGrpSpPr>
        <p:grpSpPr>
          <a:xfrm>
            <a:off x="0" y="9811493"/>
            <a:ext cx="18288000" cy="475507"/>
            <a:chOff x="0" y="0"/>
            <a:chExt cx="6186311" cy="160850"/>
          </a:xfrm>
        </p:grpSpPr>
        <p:sp>
          <p:nvSpPr>
            <p:cNvPr id="11" name="Freeform 11"/>
            <p:cNvSpPr/>
            <p:nvPr/>
          </p:nvSpPr>
          <p:spPr>
            <a:xfrm>
              <a:off x="0" y="0"/>
              <a:ext cx="6186311" cy="160850"/>
            </a:xfrm>
            <a:custGeom>
              <a:avLst/>
              <a:gdLst/>
              <a:ahLst/>
              <a:cxnLst/>
              <a:rect l="l" t="t" r="r" b="b"/>
              <a:pathLst>
                <a:path w="6186311" h="160850">
                  <a:moveTo>
                    <a:pt x="0" y="0"/>
                  </a:moveTo>
                  <a:lnTo>
                    <a:pt x="6186311" y="0"/>
                  </a:lnTo>
                  <a:lnTo>
                    <a:pt x="6186311" y="160850"/>
                  </a:lnTo>
                  <a:lnTo>
                    <a:pt x="0" y="160850"/>
                  </a:lnTo>
                  <a:close/>
                </a:path>
              </a:pathLst>
            </a:custGeom>
            <a:solidFill>
              <a:srgbClr val="FFFFFF"/>
            </a:solidFill>
          </p:spPr>
        </p:sp>
      </p:grpSp>
      <p:sp>
        <p:nvSpPr>
          <p:cNvPr id="12" name="TextBox 12"/>
          <p:cNvSpPr txBox="1"/>
          <p:nvPr/>
        </p:nvSpPr>
        <p:spPr>
          <a:xfrm>
            <a:off x="457200" y="1082478"/>
            <a:ext cx="17373600" cy="1667123"/>
          </a:xfrm>
          <a:prstGeom prst="rect">
            <a:avLst/>
          </a:prstGeom>
        </p:spPr>
        <p:txBody>
          <a:bodyPr wrap="square" lIns="0" tIns="0" rIns="0" bIns="0" rtlCol="0" anchor="t">
            <a:spAutoFit/>
          </a:bodyPr>
          <a:lstStyle/>
          <a:p>
            <a:pPr lvl="0" algn="ctr">
              <a:lnSpc>
                <a:spcPts val="6500"/>
              </a:lnSpc>
              <a:spcBef>
                <a:spcPct val="0"/>
              </a:spcBef>
            </a:pPr>
            <a:r>
              <a:rPr lang="el-GR" sz="4800" b="1" spc="252" dirty="0">
                <a:solidFill>
                  <a:srgbClr val="273755"/>
                </a:solidFill>
                <a:latin typeface="Montserrat Semi-Bold Bold"/>
              </a:rPr>
              <a:t>ΧΑΡΑΚΤΗΡΙΣΤΙΚΑ ΤΟΥ ΠΡΟΓΡΑΜΜΑΤΟΣ ΣΠΟΥΔΩΝ MACHINA</a:t>
            </a:r>
            <a:endParaRPr lang="en-US" sz="4800" b="1" spc="252" dirty="0">
              <a:solidFill>
                <a:srgbClr val="273755"/>
              </a:solidFill>
              <a:latin typeface="Montserrat Semi-Bold Bold"/>
            </a:endParaRPr>
          </a:p>
        </p:txBody>
      </p:sp>
      <p:sp>
        <p:nvSpPr>
          <p:cNvPr id="13" name="TextBox 13"/>
          <p:cNvSpPr txBox="1"/>
          <p:nvPr/>
        </p:nvSpPr>
        <p:spPr>
          <a:xfrm>
            <a:off x="1652923" y="3268067"/>
            <a:ext cx="6665961" cy="5575309"/>
          </a:xfrm>
          <a:prstGeom prst="rect">
            <a:avLst/>
          </a:prstGeom>
        </p:spPr>
        <p:txBody>
          <a:bodyPr lIns="0" tIns="0" rIns="0" bIns="0" rtlCol="0" anchor="t">
            <a:spAutoFit/>
          </a:bodyPr>
          <a:lstStyle/>
          <a:p>
            <a:pPr marL="777240" lvl="1" indent="-388620">
              <a:lnSpc>
                <a:spcPts val="6300"/>
              </a:lnSpc>
              <a:buFont typeface="Arial"/>
              <a:buChar char="•"/>
            </a:pPr>
            <a:r>
              <a:rPr lang="en-US" sz="3600" dirty="0">
                <a:solidFill>
                  <a:srgbClr val="000000"/>
                </a:solidFill>
              </a:rPr>
              <a:t>EQF </a:t>
            </a:r>
            <a:r>
              <a:rPr lang="el-GR" sz="3600" dirty="0">
                <a:solidFill>
                  <a:srgbClr val="000000"/>
                </a:solidFill>
              </a:rPr>
              <a:t>ΕΠΙΠΕΔΟ </a:t>
            </a:r>
            <a:r>
              <a:rPr lang="en-US" sz="3600" dirty="0">
                <a:solidFill>
                  <a:srgbClr val="000000"/>
                </a:solidFill>
              </a:rPr>
              <a:t>5</a:t>
            </a:r>
            <a:r>
              <a:rPr lang="el-GR" sz="3600" dirty="0">
                <a:solidFill>
                  <a:srgbClr val="000000"/>
                </a:solidFill>
              </a:rPr>
              <a:t> </a:t>
            </a:r>
            <a:endParaRPr lang="en-US" sz="3600" dirty="0">
              <a:solidFill>
                <a:srgbClr val="000000"/>
              </a:solidFill>
            </a:endParaRPr>
          </a:p>
          <a:p>
            <a:pPr marL="777240" lvl="1" indent="-388620">
              <a:lnSpc>
                <a:spcPts val="6300"/>
              </a:lnSpc>
              <a:buFont typeface="Arial"/>
              <a:buChar char="•"/>
            </a:pPr>
            <a:r>
              <a:rPr lang="en-US" sz="3600" dirty="0">
                <a:solidFill>
                  <a:srgbClr val="000000"/>
                </a:solidFill>
              </a:rPr>
              <a:t>6 </a:t>
            </a:r>
            <a:r>
              <a:rPr lang="el-GR" sz="3600" dirty="0">
                <a:solidFill>
                  <a:srgbClr val="000000"/>
                </a:solidFill>
              </a:rPr>
              <a:t>ΜΑΘΗΣΙΑΚΕΣ ΕΝΟΤΗΤΕΣ</a:t>
            </a:r>
            <a:endParaRPr lang="en-US" sz="3600" dirty="0">
              <a:solidFill>
                <a:srgbClr val="000000"/>
              </a:solidFill>
            </a:endParaRPr>
          </a:p>
          <a:p>
            <a:pPr marL="777240" lvl="1" indent="-388620">
              <a:lnSpc>
                <a:spcPts val="6300"/>
              </a:lnSpc>
              <a:buFont typeface="Arial"/>
              <a:buChar char="•"/>
            </a:pPr>
            <a:r>
              <a:rPr lang="en-US" sz="3600" dirty="0">
                <a:solidFill>
                  <a:srgbClr val="000000"/>
                </a:solidFill>
              </a:rPr>
              <a:t>27 </a:t>
            </a:r>
            <a:r>
              <a:rPr lang="el-GR" sz="3600" dirty="0">
                <a:solidFill>
                  <a:srgbClr val="000000"/>
                </a:solidFill>
              </a:rPr>
              <a:t>ΜΑΘΗΜΑΤΑ</a:t>
            </a:r>
            <a:endParaRPr lang="en-US" sz="3600" dirty="0">
              <a:solidFill>
                <a:srgbClr val="000000"/>
              </a:solidFill>
            </a:endParaRPr>
          </a:p>
          <a:p>
            <a:pPr marL="777240" lvl="1" indent="-388620">
              <a:lnSpc>
                <a:spcPts val="6300"/>
              </a:lnSpc>
              <a:buFont typeface="Arial"/>
              <a:buChar char="•"/>
            </a:pPr>
            <a:r>
              <a:rPr lang="en-US" sz="3600" dirty="0">
                <a:solidFill>
                  <a:srgbClr val="000000"/>
                </a:solidFill>
              </a:rPr>
              <a:t>509 </a:t>
            </a:r>
            <a:r>
              <a:rPr lang="el-GR" sz="3600" dirty="0">
                <a:solidFill>
                  <a:srgbClr val="000000"/>
                </a:solidFill>
              </a:rPr>
              <a:t>ΩΡΕΣ ΔΙΑΡΚΕΙΑ</a:t>
            </a:r>
            <a:endParaRPr lang="en-US" sz="3600" dirty="0">
              <a:solidFill>
                <a:srgbClr val="000000"/>
              </a:solidFill>
            </a:endParaRPr>
          </a:p>
          <a:p>
            <a:pPr marL="777240" lvl="1" indent="-388620">
              <a:lnSpc>
                <a:spcPts val="6300"/>
              </a:lnSpc>
              <a:buFont typeface="Arial"/>
              <a:buChar char="•"/>
            </a:pPr>
            <a:r>
              <a:rPr lang="el-GR" sz="3600" dirty="0">
                <a:solidFill>
                  <a:srgbClr val="000000"/>
                </a:solidFill>
              </a:rPr>
              <a:t>ΥΛΙΚΑ ΣΕ 6 ΓΛΩΣΣΕΣ: ΑΓΓΛΙΚΑ, ΓΑΛΛΙΚΑ, ΓΕΡΜΑΝΙΚΑ, ΙΤΑΛΙΚΑ, ΕΛΛΗΝΙΚΑ, ΡΟΥΜΑΝΙΚΑ</a:t>
            </a:r>
            <a:endParaRPr lang="en-US" sz="3600" dirty="0">
              <a:solidFill>
                <a:srgbClr val="000000"/>
              </a:solidFill>
            </a:endParaRPr>
          </a:p>
        </p:txBody>
      </p:sp>
    </p:spTree>
    <p:extLst>
      <p:ext uri="{BB962C8B-B14F-4D97-AF65-F5344CB8AC3E}">
        <p14:creationId xmlns:p14="http://schemas.microsoft.com/office/powerpoint/2010/main" val="942823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390285" cy="2469535"/>
          </a:xfrm>
        </p:grpSpPr>
        <p:sp>
          <p:nvSpPr>
            <p:cNvPr id="3" name="Freeform 3"/>
            <p:cNvSpPr/>
            <p:nvPr/>
          </p:nvSpPr>
          <p:spPr>
            <a:xfrm>
              <a:off x="0" y="0"/>
              <a:ext cx="4390285" cy="2469536"/>
            </a:xfrm>
            <a:custGeom>
              <a:avLst/>
              <a:gdLst/>
              <a:ahLst/>
              <a:cxnLst/>
              <a:rect l="l" t="t" r="r" b="b"/>
              <a:pathLst>
                <a:path w="4390285" h="2469536">
                  <a:moveTo>
                    <a:pt x="0" y="0"/>
                  </a:moveTo>
                  <a:lnTo>
                    <a:pt x="4390285" y="0"/>
                  </a:lnTo>
                  <a:lnTo>
                    <a:pt x="4390285" y="2469536"/>
                  </a:lnTo>
                  <a:lnTo>
                    <a:pt x="0" y="2469536"/>
                  </a:lnTo>
                  <a:close/>
                </a:path>
              </a:pathLst>
            </a:custGeom>
            <a:solidFill>
              <a:srgbClr val="F6F6F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8454"/>
          <a:stretch>
            <a:fillRect/>
          </a:stretch>
        </p:blipFill>
        <p:spPr>
          <a:xfrm>
            <a:off x="14586582" y="2793209"/>
            <a:ext cx="3701418" cy="3729148"/>
          </a:xfrm>
          <a:prstGeom prst="rect">
            <a:avLst/>
          </a:prstGeom>
        </p:spPr>
      </p:pic>
      <p:grpSp>
        <p:nvGrpSpPr>
          <p:cNvPr id="5" name="Group 5"/>
          <p:cNvGrpSpPr/>
          <p:nvPr/>
        </p:nvGrpSpPr>
        <p:grpSpPr>
          <a:xfrm>
            <a:off x="0" y="15375"/>
            <a:ext cx="18288000" cy="2777834"/>
            <a:chOff x="0" y="0"/>
            <a:chExt cx="6186311" cy="939662"/>
          </a:xfrm>
        </p:grpSpPr>
        <p:sp>
          <p:nvSpPr>
            <p:cNvPr id="6" name="Freeform 6"/>
            <p:cNvSpPr/>
            <p:nvPr/>
          </p:nvSpPr>
          <p:spPr>
            <a:xfrm>
              <a:off x="0" y="0"/>
              <a:ext cx="6186311" cy="939662"/>
            </a:xfrm>
            <a:custGeom>
              <a:avLst/>
              <a:gdLst/>
              <a:ahLst/>
              <a:cxnLst/>
              <a:rect l="l" t="t" r="r" b="b"/>
              <a:pathLst>
                <a:path w="6186311" h="939662">
                  <a:moveTo>
                    <a:pt x="0" y="0"/>
                  </a:moveTo>
                  <a:lnTo>
                    <a:pt x="6186311" y="0"/>
                  </a:lnTo>
                  <a:lnTo>
                    <a:pt x="6186311" y="939662"/>
                  </a:lnTo>
                  <a:lnTo>
                    <a:pt x="0" y="939662"/>
                  </a:lnTo>
                  <a:close/>
                </a:path>
              </a:pathLst>
            </a:custGeom>
            <a:solidFill>
              <a:srgbClr val="20345E"/>
            </a:solidFill>
          </p:spPr>
        </p:sp>
      </p:grpSp>
      <p:sp>
        <p:nvSpPr>
          <p:cNvPr id="8" name="TextBox 8"/>
          <p:cNvSpPr txBox="1"/>
          <p:nvPr/>
        </p:nvSpPr>
        <p:spPr>
          <a:xfrm>
            <a:off x="1223796" y="676334"/>
            <a:ext cx="14930604" cy="1077218"/>
          </a:xfrm>
          <a:prstGeom prst="rect">
            <a:avLst/>
          </a:prstGeom>
        </p:spPr>
        <p:txBody>
          <a:bodyPr wrap="square" lIns="0" tIns="0" rIns="0" bIns="0" rtlCol="0" anchor="t">
            <a:spAutoFit/>
          </a:bodyPr>
          <a:lstStyle/>
          <a:p>
            <a:pPr algn="ctr">
              <a:lnSpc>
                <a:spcPts val="8400"/>
              </a:lnSpc>
              <a:spcBef>
                <a:spcPct val="0"/>
              </a:spcBef>
            </a:pPr>
            <a:r>
              <a:rPr lang="el-GR" sz="6000" spc="252" dirty="0">
                <a:solidFill>
                  <a:srgbClr val="FFFFFF"/>
                </a:solidFill>
                <a:latin typeface="Montserrat Semi-Bold Bold"/>
              </a:rPr>
              <a:t>ΔΟΜΗ ΠΡΟΓΡΑΜΜΑΤΟΣ ΣΠΟΥΔΩΝ</a:t>
            </a:r>
          </a:p>
        </p:txBody>
      </p:sp>
      <p:sp>
        <p:nvSpPr>
          <p:cNvPr id="9" name="TextBox 9"/>
          <p:cNvSpPr txBox="1"/>
          <p:nvPr/>
        </p:nvSpPr>
        <p:spPr>
          <a:xfrm>
            <a:off x="1624546" y="4652526"/>
            <a:ext cx="9925546" cy="563880"/>
          </a:xfrm>
          <a:prstGeom prst="rect">
            <a:avLst/>
          </a:prstGeom>
        </p:spPr>
        <p:txBody>
          <a:bodyPr lIns="0" tIns="0" rIns="0" bIns="0" rtlCol="0" anchor="t">
            <a:spAutoFit/>
          </a:bodyPr>
          <a:lstStyle/>
          <a:p>
            <a:pPr>
              <a:lnSpc>
                <a:spcPts val="4620"/>
              </a:lnSpc>
              <a:spcBef>
                <a:spcPct val="0"/>
              </a:spcBef>
            </a:pPr>
            <a:r>
              <a:rPr lang="el-GR" sz="3300" spc="138" dirty="0">
                <a:solidFill>
                  <a:srgbClr val="000000"/>
                </a:solidFill>
              </a:rPr>
              <a:t>ΕΝΟΤΗΤΑ 2</a:t>
            </a:r>
            <a:r>
              <a:rPr lang="en-US" sz="3300" spc="138" dirty="0">
                <a:solidFill>
                  <a:srgbClr val="000000"/>
                </a:solidFill>
              </a:rPr>
              <a:t>: </a:t>
            </a:r>
            <a:r>
              <a:rPr lang="el-GR" sz="3300" spc="138" dirty="0">
                <a:solidFill>
                  <a:srgbClr val="000000"/>
                </a:solidFill>
              </a:rPr>
              <a:t>Μαθηματικές Αρχές</a:t>
            </a:r>
          </a:p>
        </p:txBody>
      </p:sp>
      <p:sp>
        <p:nvSpPr>
          <p:cNvPr id="10" name="TextBox 10"/>
          <p:cNvSpPr txBox="1"/>
          <p:nvPr/>
        </p:nvSpPr>
        <p:spPr>
          <a:xfrm>
            <a:off x="1735224" y="5551598"/>
            <a:ext cx="14952576" cy="589905"/>
          </a:xfrm>
          <a:prstGeom prst="rect">
            <a:avLst/>
          </a:prstGeom>
        </p:spPr>
        <p:txBody>
          <a:bodyPr wrap="square" lIns="0" tIns="0" rIns="0" bIns="0" rtlCol="0" anchor="t">
            <a:spAutoFit/>
          </a:bodyPr>
          <a:lstStyle/>
          <a:p>
            <a:pPr>
              <a:lnSpc>
                <a:spcPts val="4620"/>
              </a:lnSpc>
              <a:spcBef>
                <a:spcPct val="0"/>
              </a:spcBef>
            </a:pPr>
            <a:r>
              <a:rPr lang="el-GR" sz="3300" spc="138" dirty="0">
                <a:solidFill>
                  <a:srgbClr val="000000"/>
                </a:solidFill>
              </a:rPr>
              <a:t>ΕΝΟΤΗΤΑ 3</a:t>
            </a:r>
            <a:r>
              <a:rPr lang="en-US" sz="3300" spc="138" dirty="0">
                <a:solidFill>
                  <a:srgbClr val="000000"/>
                </a:solidFill>
              </a:rPr>
              <a:t>: </a:t>
            </a:r>
            <a:r>
              <a:rPr lang="el-GR" sz="3300" spc="138" dirty="0">
                <a:solidFill>
                  <a:srgbClr val="000000"/>
                </a:solidFill>
              </a:rPr>
              <a:t>Αλγόριθμοι, Προγράμματα και Πρωτόκολλα Μηχανικής Μάθησης</a:t>
            </a:r>
            <a:endParaRPr lang="en-US" sz="3300" spc="138" dirty="0">
              <a:solidFill>
                <a:srgbClr val="000000"/>
              </a:solidFill>
            </a:endParaRPr>
          </a:p>
        </p:txBody>
      </p:sp>
      <p:sp>
        <p:nvSpPr>
          <p:cNvPr id="11" name="TextBox 11"/>
          <p:cNvSpPr txBox="1"/>
          <p:nvPr/>
        </p:nvSpPr>
        <p:spPr>
          <a:xfrm>
            <a:off x="1624546" y="6522356"/>
            <a:ext cx="9818688" cy="563880"/>
          </a:xfrm>
          <a:prstGeom prst="rect">
            <a:avLst/>
          </a:prstGeom>
        </p:spPr>
        <p:txBody>
          <a:bodyPr lIns="0" tIns="0" rIns="0" bIns="0" rtlCol="0" anchor="t">
            <a:spAutoFit/>
          </a:bodyPr>
          <a:lstStyle/>
          <a:p>
            <a:pPr>
              <a:lnSpc>
                <a:spcPts val="4620"/>
              </a:lnSpc>
              <a:spcBef>
                <a:spcPct val="0"/>
              </a:spcBef>
            </a:pPr>
            <a:r>
              <a:rPr lang="el-GR" sz="3300" spc="138" dirty="0">
                <a:solidFill>
                  <a:srgbClr val="000000"/>
                </a:solidFill>
              </a:rPr>
              <a:t>ΕΝΟΤΗΤΑ 4</a:t>
            </a:r>
            <a:r>
              <a:rPr lang="en-US" sz="3300" spc="138" dirty="0">
                <a:solidFill>
                  <a:srgbClr val="000000"/>
                </a:solidFill>
              </a:rPr>
              <a:t>: </a:t>
            </a:r>
            <a:r>
              <a:rPr lang="el-GR" sz="3300" spc="138" dirty="0">
                <a:solidFill>
                  <a:srgbClr val="000000"/>
                </a:solidFill>
              </a:rPr>
              <a:t>Βαθιά Μάθηση</a:t>
            </a:r>
            <a:endParaRPr lang="en-US" sz="3300" spc="138" dirty="0">
              <a:solidFill>
                <a:srgbClr val="000000"/>
              </a:solidFill>
            </a:endParaRPr>
          </a:p>
        </p:txBody>
      </p:sp>
      <p:sp>
        <p:nvSpPr>
          <p:cNvPr id="12" name="TextBox 12"/>
          <p:cNvSpPr txBox="1"/>
          <p:nvPr/>
        </p:nvSpPr>
        <p:spPr>
          <a:xfrm>
            <a:off x="1624546" y="7484832"/>
            <a:ext cx="7430294" cy="563880"/>
          </a:xfrm>
          <a:prstGeom prst="rect">
            <a:avLst/>
          </a:prstGeom>
        </p:spPr>
        <p:txBody>
          <a:bodyPr lIns="0" tIns="0" rIns="0" bIns="0" rtlCol="0" anchor="t">
            <a:spAutoFit/>
          </a:bodyPr>
          <a:lstStyle/>
          <a:p>
            <a:pPr>
              <a:lnSpc>
                <a:spcPts val="4620"/>
              </a:lnSpc>
              <a:spcBef>
                <a:spcPct val="0"/>
              </a:spcBef>
            </a:pPr>
            <a:r>
              <a:rPr lang="el-GR" sz="3300" spc="138" dirty="0">
                <a:solidFill>
                  <a:srgbClr val="000000"/>
                </a:solidFill>
              </a:rPr>
              <a:t>ΕΝΟΤΗΤΑ 5</a:t>
            </a:r>
            <a:r>
              <a:rPr lang="en-US" sz="3300" spc="138" dirty="0">
                <a:solidFill>
                  <a:srgbClr val="000000"/>
                </a:solidFill>
              </a:rPr>
              <a:t>: </a:t>
            </a:r>
            <a:r>
              <a:rPr lang="el-GR" sz="3300" spc="138" dirty="0">
                <a:solidFill>
                  <a:srgbClr val="000000"/>
                </a:solidFill>
              </a:rPr>
              <a:t>Επικοινωνία</a:t>
            </a:r>
            <a:endParaRPr lang="en-US" sz="3300" spc="138" dirty="0">
              <a:solidFill>
                <a:srgbClr val="000000"/>
              </a:solidFill>
            </a:endParaRPr>
          </a:p>
        </p:txBody>
      </p:sp>
      <p:sp>
        <p:nvSpPr>
          <p:cNvPr id="13" name="TextBox 13"/>
          <p:cNvSpPr txBox="1"/>
          <p:nvPr/>
        </p:nvSpPr>
        <p:spPr>
          <a:xfrm>
            <a:off x="1735224" y="8447308"/>
            <a:ext cx="15333576" cy="589905"/>
          </a:xfrm>
          <a:prstGeom prst="rect">
            <a:avLst/>
          </a:prstGeom>
        </p:spPr>
        <p:txBody>
          <a:bodyPr wrap="square" lIns="0" tIns="0" rIns="0" bIns="0" rtlCol="0" anchor="t">
            <a:spAutoFit/>
          </a:bodyPr>
          <a:lstStyle/>
          <a:p>
            <a:pPr algn="just">
              <a:lnSpc>
                <a:spcPts val="4620"/>
              </a:lnSpc>
              <a:spcBef>
                <a:spcPct val="0"/>
              </a:spcBef>
            </a:pPr>
            <a:r>
              <a:rPr lang="el-GR" sz="3300" spc="138" dirty="0">
                <a:solidFill>
                  <a:srgbClr val="000000"/>
                </a:solidFill>
              </a:rPr>
              <a:t>ΕΝΟΤΗΤΑ 6</a:t>
            </a:r>
            <a:r>
              <a:rPr lang="en-US" sz="3300" spc="138" dirty="0">
                <a:solidFill>
                  <a:srgbClr val="000000"/>
                </a:solidFill>
              </a:rPr>
              <a:t>: </a:t>
            </a:r>
            <a:r>
              <a:rPr lang="el-GR" sz="3300" spc="138" dirty="0">
                <a:solidFill>
                  <a:srgbClr val="000000"/>
                </a:solidFill>
              </a:rPr>
              <a:t>Νομοθεσία, Δεοντολογία και Διαχείριση έργων Μηχανικής Μάθησης </a:t>
            </a:r>
          </a:p>
        </p:txBody>
      </p:sp>
      <p:sp>
        <p:nvSpPr>
          <p:cNvPr id="14" name="TextBox 14"/>
          <p:cNvSpPr txBox="1"/>
          <p:nvPr/>
        </p:nvSpPr>
        <p:spPr>
          <a:xfrm>
            <a:off x="1624546" y="3681768"/>
            <a:ext cx="11555512" cy="563880"/>
          </a:xfrm>
          <a:prstGeom prst="rect">
            <a:avLst/>
          </a:prstGeom>
        </p:spPr>
        <p:txBody>
          <a:bodyPr lIns="0" tIns="0" rIns="0" bIns="0" rtlCol="0" anchor="t">
            <a:spAutoFit/>
          </a:bodyPr>
          <a:lstStyle/>
          <a:p>
            <a:pPr>
              <a:lnSpc>
                <a:spcPts val="4620"/>
              </a:lnSpc>
              <a:spcBef>
                <a:spcPct val="0"/>
              </a:spcBef>
            </a:pPr>
            <a:r>
              <a:rPr lang="el-GR" sz="3300" spc="138" dirty="0">
                <a:solidFill>
                  <a:srgbClr val="000000"/>
                </a:solidFill>
              </a:rPr>
              <a:t>ΕΝΟΤΗΤΑ 1</a:t>
            </a:r>
            <a:r>
              <a:rPr lang="en-US" sz="3300" spc="138" dirty="0">
                <a:solidFill>
                  <a:srgbClr val="000000"/>
                </a:solidFill>
              </a:rPr>
              <a:t>: </a:t>
            </a:r>
            <a:r>
              <a:rPr lang="el-GR" sz="3300" spc="138" dirty="0">
                <a:solidFill>
                  <a:srgbClr val="000000"/>
                </a:solidFill>
              </a:rPr>
              <a:t>Βασικές έννοιες της Μηχανικής Μάθησης </a:t>
            </a:r>
          </a:p>
        </p:txBody>
      </p:sp>
      <p:sp>
        <p:nvSpPr>
          <p:cNvPr id="15" name="AutoShape 15"/>
          <p:cNvSpPr/>
          <p:nvPr/>
        </p:nvSpPr>
        <p:spPr>
          <a:xfrm>
            <a:off x="-1826380" y="4000500"/>
            <a:ext cx="3050176" cy="0"/>
          </a:xfrm>
          <a:prstGeom prst="line">
            <a:avLst/>
          </a:prstGeom>
          <a:ln w="76200" cap="rnd">
            <a:solidFill>
              <a:srgbClr val="20345E"/>
            </a:solidFill>
            <a:prstDash val="solid"/>
            <a:headEnd type="oval" w="lg" len="lg"/>
            <a:tailEnd type="oval" w="lg" len="lg"/>
          </a:ln>
        </p:spPr>
      </p:sp>
      <p:sp>
        <p:nvSpPr>
          <p:cNvPr id="16" name="AutoShape 16"/>
          <p:cNvSpPr/>
          <p:nvPr/>
        </p:nvSpPr>
        <p:spPr>
          <a:xfrm>
            <a:off x="-1826380" y="6743700"/>
            <a:ext cx="3050176" cy="0"/>
          </a:xfrm>
          <a:prstGeom prst="line">
            <a:avLst/>
          </a:prstGeom>
          <a:ln w="76200" cap="rnd">
            <a:solidFill>
              <a:srgbClr val="20345E"/>
            </a:solidFill>
            <a:prstDash val="solid"/>
            <a:headEnd type="oval" w="lg" len="lg"/>
            <a:tailEnd type="oval" w="lg" len="lg"/>
          </a:ln>
        </p:spPr>
      </p:sp>
      <p:sp>
        <p:nvSpPr>
          <p:cNvPr id="17" name="AutoShape 17"/>
          <p:cNvSpPr/>
          <p:nvPr/>
        </p:nvSpPr>
        <p:spPr>
          <a:xfrm>
            <a:off x="-1826380" y="7734300"/>
            <a:ext cx="3050176" cy="0"/>
          </a:xfrm>
          <a:prstGeom prst="line">
            <a:avLst/>
          </a:prstGeom>
          <a:ln w="76200" cap="rnd">
            <a:solidFill>
              <a:srgbClr val="20345E"/>
            </a:solidFill>
            <a:prstDash val="solid"/>
            <a:headEnd type="oval" w="lg" len="lg"/>
            <a:tailEnd type="oval" w="lg" len="lg"/>
          </a:ln>
        </p:spPr>
      </p:sp>
      <p:sp>
        <p:nvSpPr>
          <p:cNvPr id="18" name="AutoShape 18"/>
          <p:cNvSpPr/>
          <p:nvPr/>
        </p:nvSpPr>
        <p:spPr>
          <a:xfrm>
            <a:off x="-1826380" y="8724900"/>
            <a:ext cx="3050176" cy="0"/>
          </a:xfrm>
          <a:prstGeom prst="line">
            <a:avLst/>
          </a:prstGeom>
          <a:ln w="76200" cap="rnd">
            <a:solidFill>
              <a:srgbClr val="20345E"/>
            </a:solidFill>
            <a:prstDash val="solid"/>
            <a:headEnd type="oval" w="lg" len="lg"/>
            <a:tailEnd type="oval" w="lg" len="lg"/>
          </a:ln>
        </p:spPr>
      </p:sp>
      <p:sp>
        <p:nvSpPr>
          <p:cNvPr id="19" name="AutoShape 19"/>
          <p:cNvSpPr/>
          <p:nvPr/>
        </p:nvSpPr>
        <p:spPr>
          <a:xfrm>
            <a:off x="-1826380" y="5829300"/>
            <a:ext cx="3050176" cy="0"/>
          </a:xfrm>
          <a:prstGeom prst="line">
            <a:avLst/>
          </a:prstGeom>
          <a:ln w="76200" cap="rnd">
            <a:solidFill>
              <a:srgbClr val="20345E"/>
            </a:solidFill>
            <a:prstDash val="solid"/>
            <a:headEnd type="oval" w="lg" len="lg"/>
            <a:tailEnd type="oval" w="lg" len="lg"/>
          </a:ln>
        </p:spPr>
      </p:sp>
      <p:sp>
        <p:nvSpPr>
          <p:cNvPr id="20" name="AutoShape 20"/>
          <p:cNvSpPr/>
          <p:nvPr/>
        </p:nvSpPr>
        <p:spPr>
          <a:xfrm>
            <a:off x="-1826380" y="4914900"/>
            <a:ext cx="3050176" cy="0"/>
          </a:xfrm>
          <a:prstGeom prst="line">
            <a:avLst/>
          </a:prstGeom>
          <a:ln w="76200" cap="rnd">
            <a:solidFill>
              <a:srgbClr val="20345E"/>
            </a:solidFill>
            <a:prstDash val="solid"/>
            <a:headEnd type="oval" w="lg" len="lg"/>
            <a:tailEnd type="oval" w="lg" len="lg"/>
          </a:ln>
        </p:spPr>
      </p:sp>
    </p:spTree>
    <p:extLst>
      <p:ext uri="{BB962C8B-B14F-4D97-AF65-F5344CB8AC3E}">
        <p14:creationId xmlns:p14="http://schemas.microsoft.com/office/powerpoint/2010/main" val="1041252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390285" cy="2469535"/>
          </a:xfrm>
        </p:grpSpPr>
        <p:sp>
          <p:nvSpPr>
            <p:cNvPr id="3" name="Freeform 3"/>
            <p:cNvSpPr/>
            <p:nvPr/>
          </p:nvSpPr>
          <p:spPr>
            <a:xfrm>
              <a:off x="0" y="0"/>
              <a:ext cx="4390285" cy="2469536"/>
            </a:xfrm>
            <a:custGeom>
              <a:avLst/>
              <a:gdLst/>
              <a:ahLst/>
              <a:cxnLst/>
              <a:rect l="l" t="t" r="r" b="b"/>
              <a:pathLst>
                <a:path w="4390285" h="2469536">
                  <a:moveTo>
                    <a:pt x="0" y="0"/>
                  </a:moveTo>
                  <a:lnTo>
                    <a:pt x="4390285" y="0"/>
                  </a:lnTo>
                  <a:lnTo>
                    <a:pt x="4390285" y="2469536"/>
                  </a:lnTo>
                  <a:lnTo>
                    <a:pt x="0" y="2469536"/>
                  </a:lnTo>
                  <a:close/>
                </a:path>
              </a:pathLst>
            </a:custGeom>
            <a:solidFill>
              <a:srgbClr val="F6F6F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505824">
            <a:off x="-1476898" y="-1107395"/>
            <a:ext cx="10154077" cy="878789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08543" y="996278"/>
            <a:ext cx="3006634" cy="260210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4825405">
            <a:off x="4074654" y="7418261"/>
            <a:ext cx="9508173" cy="8228892"/>
          </a:xfrm>
          <a:prstGeom prst="rect">
            <a:avLst/>
          </a:prstGeom>
        </p:spPr>
      </p:pic>
      <p:pic>
        <p:nvPicPr>
          <p:cNvPr id="7" name="Picture 7"/>
          <p:cNvPicPr>
            <a:picLocks noChangeAspect="1"/>
          </p:cNvPicPr>
          <p:nvPr/>
        </p:nvPicPr>
        <p:blipFill>
          <a:blip r:embed="rId6"/>
          <a:srcRect/>
          <a:stretch>
            <a:fillRect/>
          </a:stretch>
        </p:blipFill>
        <p:spPr>
          <a:xfrm>
            <a:off x="1360039" y="1889008"/>
            <a:ext cx="5241354" cy="7369292"/>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74242" t="36440"/>
          <a:stretch>
            <a:fillRect/>
          </a:stretch>
        </p:blipFill>
        <p:spPr>
          <a:xfrm flipH="1">
            <a:off x="1028700" y="7508645"/>
            <a:ext cx="1884213" cy="2113411"/>
          </a:xfrm>
          <a:prstGeom prst="rect">
            <a:avLst/>
          </a:prstGeom>
        </p:spPr>
      </p:pic>
      <p:sp>
        <p:nvSpPr>
          <p:cNvPr id="10" name="TextBox 10"/>
          <p:cNvSpPr txBox="1"/>
          <p:nvPr/>
        </p:nvSpPr>
        <p:spPr>
          <a:xfrm>
            <a:off x="8864203" y="914400"/>
            <a:ext cx="8819456" cy="2154436"/>
          </a:xfrm>
          <a:prstGeom prst="rect">
            <a:avLst/>
          </a:prstGeom>
        </p:spPr>
        <p:txBody>
          <a:bodyPr lIns="0" tIns="0" rIns="0" bIns="0" rtlCol="0" anchor="t">
            <a:spAutoFit/>
          </a:bodyPr>
          <a:lstStyle/>
          <a:p>
            <a:pPr algn="ctr">
              <a:lnSpc>
                <a:spcPts val="8400"/>
              </a:lnSpc>
              <a:spcBef>
                <a:spcPct val="0"/>
              </a:spcBef>
            </a:pPr>
            <a:r>
              <a:rPr lang="el-GR" sz="6000" spc="252" dirty="0" smtClean="0">
                <a:solidFill>
                  <a:srgbClr val="273755"/>
                </a:solidFill>
                <a:latin typeface="Montserrat Semi-Bold Bold"/>
              </a:rPr>
              <a:t>ΑΝΟΙΧΤΟΙ </a:t>
            </a:r>
            <a:r>
              <a:rPr lang="el-GR" sz="6000" spc="252" dirty="0">
                <a:solidFill>
                  <a:srgbClr val="273755"/>
                </a:solidFill>
                <a:latin typeface="Montserrat Semi-Bold Bold"/>
              </a:rPr>
              <a:t>ΕΚΠΑΙΔΕΥΤΙΚΟΙ ΠΟΡΟΙ </a:t>
            </a:r>
            <a:endParaRPr lang="en-US" sz="6000" spc="252" dirty="0">
              <a:solidFill>
                <a:srgbClr val="273755"/>
              </a:solidFill>
              <a:latin typeface="Montserrat Semi-Bold Bold"/>
            </a:endParaRPr>
          </a:p>
        </p:txBody>
      </p:sp>
      <p:sp>
        <p:nvSpPr>
          <p:cNvPr id="11" name="TextBox 11"/>
          <p:cNvSpPr txBox="1"/>
          <p:nvPr/>
        </p:nvSpPr>
        <p:spPr>
          <a:xfrm>
            <a:off x="9233272" y="4108004"/>
            <a:ext cx="8081318" cy="4539704"/>
          </a:xfrm>
          <a:prstGeom prst="rect">
            <a:avLst/>
          </a:prstGeom>
        </p:spPr>
        <p:txBody>
          <a:bodyPr wrap="square" lIns="0" tIns="0" rIns="0" bIns="0" rtlCol="0" anchor="t">
            <a:spAutoFit/>
          </a:bodyPr>
          <a:lstStyle/>
          <a:p>
            <a:pPr>
              <a:lnSpc>
                <a:spcPts val="5904"/>
              </a:lnSpc>
            </a:pPr>
            <a:r>
              <a:rPr lang="en-US" sz="3600" spc="151" dirty="0">
                <a:solidFill>
                  <a:srgbClr val="000000"/>
                </a:solidFill>
              </a:rPr>
              <a:t>• 122 </a:t>
            </a:r>
            <a:r>
              <a:rPr lang="el-GR" sz="3600" spc="151" dirty="0">
                <a:solidFill>
                  <a:srgbClr val="000000"/>
                </a:solidFill>
              </a:rPr>
              <a:t>ΣΕΛΙΔΕΣ ΜΕ ΣΗΜΕΙΩΣΕΙΣ</a:t>
            </a:r>
            <a:endParaRPr lang="en-US" sz="3600" spc="151" dirty="0">
              <a:solidFill>
                <a:srgbClr val="000000"/>
              </a:solidFill>
            </a:endParaRPr>
          </a:p>
          <a:p>
            <a:pPr>
              <a:lnSpc>
                <a:spcPts val="5904"/>
              </a:lnSpc>
            </a:pPr>
            <a:r>
              <a:rPr lang="en-US" sz="3600" spc="151" dirty="0">
                <a:solidFill>
                  <a:srgbClr val="000000"/>
                </a:solidFill>
              </a:rPr>
              <a:t>• 371 </a:t>
            </a:r>
            <a:r>
              <a:rPr lang="el-GR" sz="3600" spc="151" dirty="0">
                <a:solidFill>
                  <a:srgbClr val="000000"/>
                </a:solidFill>
              </a:rPr>
              <a:t>ΔΙΑΦΑΝΕΙΕΣ ΠΑΡΟΥΣΙΑΣΕΩΝ</a:t>
            </a:r>
            <a:endParaRPr lang="en-US" sz="3600" spc="151" dirty="0">
              <a:solidFill>
                <a:srgbClr val="000000"/>
              </a:solidFill>
            </a:endParaRPr>
          </a:p>
          <a:p>
            <a:pPr>
              <a:lnSpc>
                <a:spcPts val="5904"/>
              </a:lnSpc>
            </a:pPr>
            <a:r>
              <a:rPr lang="en-US" sz="3600" spc="151" dirty="0">
                <a:solidFill>
                  <a:srgbClr val="000000"/>
                </a:solidFill>
              </a:rPr>
              <a:t>• 76 </a:t>
            </a:r>
            <a:r>
              <a:rPr lang="el-GR" sz="3600" spc="151" dirty="0">
                <a:solidFill>
                  <a:srgbClr val="000000"/>
                </a:solidFill>
              </a:rPr>
              <a:t>ΕΡΩΤΗΣΕΙΣ ΚΑΙ ΑΠΑΝΤΗΣΕΙΣ</a:t>
            </a:r>
            <a:endParaRPr lang="en-US" sz="3600" spc="151" dirty="0">
              <a:solidFill>
                <a:srgbClr val="000000"/>
              </a:solidFill>
            </a:endParaRPr>
          </a:p>
          <a:p>
            <a:pPr>
              <a:lnSpc>
                <a:spcPts val="5904"/>
              </a:lnSpc>
            </a:pPr>
            <a:r>
              <a:rPr lang="en-US" sz="3600" spc="151" dirty="0">
                <a:solidFill>
                  <a:srgbClr val="000000"/>
                </a:solidFill>
              </a:rPr>
              <a:t>• 12 </a:t>
            </a:r>
            <a:r>
              <a:rPr lang="el-GR" sz="3600" spc="151" dirty="0">
                <a:solidFill>
                  <a:srgbClr val="000000"/>
                </a:solidFill>
              </a:rPr>
              <a:t>ΜΕΛΕΤΕΣ ΠΕΡΙΠΤΩΣΗΣ</a:t>
            </a:r>
            <a:endParaRPr lang="en-US" sz="3600" spc="151" dirty="0">
              <a:solidFill>
                <a:srgbClr val="000000"/>
              </a:solidFill>
            </a:endParaRPr>
          </a:p>
          <a:p>
            <a:pPr>
              <a:lnSpc>
                <a:spcPts val="5904"/>
              </a:lnSpc>
            </a:pPr>
            <a:r>
              <a:rPr lang="en-US" sz="3600" spc="151" dirty="0">
                <a:solidFill>
                  <a:srgbClr val="000000"/>
                </a:solidFill>
              </a:rPr>
              <a:t>• 13 </a:t>
            </a:r>
            <a:r>
              <a:rPr lang="el-GR" sz="3600" spc="151" dirty="0">
                <a:solidFill>
                  <a:srgbClr val="000000"/>
                </a:solidFill>
              </a:rPr>
              <a:t>ΠΡΑΚΤΙΚΕΣ ΑΣΚΗΣΕΙΣ</a:t>
            </a:r>
            <a:endParaRPr lang="en-US" sz="3600" spc="151" dirty="0">
              <a:solidFill>
                <a:srgbClr val="000000"/>
              </a:solidFill>
            </a:endParaRPr>
          </a:p>
          <a:p>
            <a:pPr>
              <a:lnSpc>
                <a:spcPts val="5904"/>
              </a:lnSpc>
            </a:pPr>
            <a:r>
              <a:rPr lang="en-US" sz="3600" spc="151" dirty="0">
                <a:solidFill>
                  <a:srgbClr val="000000"/>
                </a:solidFill>
              </a:rPr>
              <a:t>• 84 </a:t>
            </a:r>
            <a:r>
              <a:rPr lang="el-GR" sz="3600" spc="151" dirty="0">
                <a:solidFill>
                  <a:srgbClr val="000000"/>
                </a:solidFill>
              </a:rPr>
              <a:t>ΕΡΩΤΗΣΕΙΣ </a:t>
            </a:r>
            <a:r>
              <a:rPr lang="el-GR" sz="3600" spc="151" dirty="0" smtClean="0">
                <a:solidFill>
                  <a:srgbClr val="000000"/>
                </a:solidFill>
              </a:rPr>
              <a:t>ΠΟΛΛΑΠΛΗΣ </a:t>
            </a:r>
            <a:r>
              <a:rPr lang="el-GR" sz="3600" spc="151" dirty="0">
                <a:solidFill>
                  <a:srgbClr val="000000"/>
                </a:solidFill>
              </a:rPr>
              <a:t>ΕΠΙΛΟΓΗΣ</a:t>
            </a:r>
            <a:endParaRPr lang="en-US" sz="3600" spc="151" dirty="0">
              <a:solidFill>
                <a:srgbClr val="000000"/>
              </a:solidFill>
            </a:endParaRPr>
          </a:p>
        </p:txBody>
      </p:sp>
    </p:spTree>
    <p:extLst>
      <p:ext uri="{BB962C8B-B14F-4D97-AF65-F5344CB8AC3E}">
        <p14:creationId xmlns:p14="http://schemas.microsoft.com/office/powerpoint/2010/main" val="938200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689</Words>
  <Application>Microsoft Office PowerPoint</Application>
  <PresentationFormat>Custom</PresentationFormat>
  <Paragraphs>99</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Calibri</vt:lpstr>
      <vt:lpstr>Montserrat Classic</vt:lpstr>
      <vt:lpstr>Montserrat Semi-Bold</vt:lpstr>
      <vt:lpstr>Times New Roman</vt:lpstr>
      <vt:lpstr>Montserrat Semi-Bold Bold</vt:lpstr>
      <vt:lpstr>Montserrat Classic Bold</vt:lpstr>
      <vt:lpstr>Arial</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Outcomes</dc:title>
  <dc:creator>Nosyk Kateryna</dc:creator>
  <cp:lastModifiedBy>Dionysios Solomos</cp:lastModifiedBy>
  <cp:revision>58</cp:revision>
  <dcterms:created xsi:type="dcterms:W3CDTF">2006-08-16T00:00:00Z</dcterms:created>
  <dcterms:modified xsi:type="dcterms:W3CDTF">2022-08-04T13:24:13Z</dcterms:modified>
  <dc:identifier>DAFHy6iLeog</dc:identifier>
</cp:coreProperties>
</file>