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94" r:id="rId6"/>
    <p:sldId id="295" r:id="rId7"/>
    <p:sldId id="296" r:id="rId8"/>
    <p:sldId id="298" r:id="rId9"/>
    <p:sldId id="297" r:id="rId10"/>
    <p:sldId id="268" r:id="rId11"/>
    <p:sldId id="269" r:id="rId12"/>
    <p:sldId id="299" r:id="rId13"/>
    <p:sldId id="271" r:id="rId14"/>
    <p:sldId id="272" r:id="rId15"/>
  </p:sldIdLst>
  <p:sldSz cx="18288000" cy="10287000"/>
  <p:notesSz cx="6858000" cy="9144000"/>
  <p:embeddedFontLst>
    <p:embeddedFont>
      <p:font typeface="Aileron Heavy" pitchFamily="2" charset="7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Bold" pitchFamily="2" charset="77"/>
      <p:regular r:id="rId23"/>
      <p:bold r:id="rId24"/>
    </p:embeddedFont>
    <p:embeddedFont>
      <p:font typeface="Montserrat Classic" pitchFamily="2" charset="77"/>
      <p:regular r:id="rId25"/>
    </p:embeddedFont>
    <p:embeddedFont>
      <p:font typeface="Montserrat Classic Bold" pitchFamily="2" charset="77"/>
      <p:regular r:id="rId26"/>
      <p:bold r:id="rId27"/>
    </p:embeddedFont>
    <p:embeddedFont>
      <p:font typeface="Montserrat Semi-Bold" pitchFamily="2" charset="77"/>
      <p:regular r:id="rId28"/>
      <p:bold r:id="rId29"/>
    </p:embeddedFont>
    <p:embeddedFont>
      <p:font typeface="Montserrat Semi-Bold Bold" pitchFamily="2" charset="77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2810" autoAdjust="0"/>
  </p:normalViewPr>
  <p:slideViewPr>
    <p:cSldViewPr>
      <p:cViewPr varScale="1">
        <p:scale>
          <a:sx n="81" d="100"/>
          <a:sy n="81" d="100"/>
        </p:scale>
        <p:origin x="2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8080-81F0-42B8-A3FB-B247562D279D}" type="datetimeFigureOut">
              <a:rPr lang="de-DE" smtClean="0"/>
              <a:t>02.01.23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18175-3625-4539-A34E-8905F2937A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33283" y="0"/>
            <a:ext cx="12354717" cy="5687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64996"/>
            <a:ext cx="7232633" cy="2157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3606" y="9002922"/>
            <a:ext cx="4484394" cy="12840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9328" y="3918001"/>
            <a:ext cx="6836253" cy="122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2"/>
              </a:lnSpc>
              <a:spcBef>
                <a:spcPct val="0"/>
              </a:spcBef>
            </a:pPr>
            <a:r>
              <a:rPr lang="en-US" sz="3502" spc="49" dirty="0">
                <a:solidFill>
                  <a:srgbClr val="141414"/>
                </a:solidFill>
                <a:latin typeface="Montserrat Bold"/>
              </a:rPr>
              <a:t>Machine Learning Skills for ICT Professionals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6301" y="6471051"/>
            <a:ext cx="15135398" cy="200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 spc="243" dirty="0">
                <a:solidFill>
                  <a:srgbClr val="20345E"/>
                </a:solidFill>
                <a:latin typeface="Montserrat Semi-Bold Bold"/>
              </a:rPr>
              <a:t>STATO DEL PROGETTO E RISULTATI DEL TERZO SEMESTRE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2200" y="3619500"/>
            <a:ext cx="7569947" cy="2214927"/>
            <a:chOff x="0" y="0"/>
            <a:chExt cx="9183855" cy="2687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83855" cy="2687148"/>
            </a:xfrm>
            <a:custGeom>
              <a:avLst/>
              <a:gdLst/>
              <a:ahLst/>
              <a:cxnLst/>
              <a:rect l="l" t="t" r="r" b="b"/>
              <a:pathLst>
                <a:path w="9183855" h="2687148">
                  <a:moveTo>
                    <a:pt x="0" y="0"/>
                  </a:moveTo>
                  <a:lnTo>
                    <a:pt x="9183855" y="0"/>
                  </a:lnTo>
                  <a:lnTo>
                    <a:pt x="9183855" y="2687148"/>
                  </a:lnTo>
                  <a:lnTo>
                    <a:pt x="0" y="2687148"/>
                  </a:lnTo>
                  <a:close/>
                </a:path>
              </a:pathLst>
            </a:custGeom>
            <a:solidFill>
              <a:srgbClr val="20345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867759" y="3434573"/>
            <a:ext cx="2608881" cy="260888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417269" y="4133888"/>
            <a:ext cx="750986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>
                <a:solidFill>
                  <a:srgbClr val="FFFFFF"/>
                </a:solidFill>
                <a:latin typeface="Montserrat Classic Bold"/>
              </a:rPr>
              <a:t>O3-T3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62223" y="4088139"/>
            <a:ext cx="5572778" cy="1186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147" dirty="0" err="1">
                <a:solidFill>
                  <a:srgbClr val="FFFFFF"/>
                </a:solidFill>
                <a:latin typeface="Montserrat Classic Bold"/>
              </a:rPr>
              <a:t>Ottimizzazione</a:t>
            </a:r>
            <a:r>
              <a:rPr lang="en-US" sz="3500" spc="147" dirty="0">
                <a:solidFill>
                  <a:srgbClr val="FFFFFF"/>
                </a:solidFill>
                <a:latin typeface="Montserrat Classic Bold"/>
              </a:rPr>
              <a:t> del MACHINA VOOC.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76640" y="6352128"/>
            <a:ext cx="6334430" cy="181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Report di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valutazione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. 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Infrastrutture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 VOOC </a:t>
            </a:r>
            <a:r>
              <a:rPr lang="en-US" sz="3500" spc="147" dirty="0" err="1">
                <a:solidFill>
                  <a:srgbClr val="000000"/>
                </a:solidFill>
                <a:latin typeface="Montserrat Classic"/>
              </a:rPr>
              <a:t>migliorate</a:t>
            </a:r>
            <a:r>
              <a:rPr lang="en-US" sz="3500" spc="147" dirty="0">
                <a:solidFill>
                  <a:srgbClr val="000000"/>
                </a:solidFill>
                <a:latin typeface="Montserrat Classic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60822" y="628843"/>
            <a:ext cx="15598478" cy="99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273755"/>
                </a:solidFill>
                <a:latin typeface="Montserrat Semi-Bold Bold"/>
              </a:rPr>
              <a:t>I PRINCIPALI PROSSIMI INCARICHI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660822" y="628843"/>
            <a:ext cx="15598478" cy="99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dirty="0">
                <a:solidFill>
                  <a:srgbClr val="273755"/>
                </a:solidFill>
                <a:latin typeface="Montserrat Semi-Bold Bold"/>
              </a:rPr>
              <a:t>I PRINCIPALI PROSSIMI INCARICHI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794C0B89-EDC5-7248-E7E5-96B40DCEBB60}"/>
              </a:ext>
            </a:extLst>
          </p:cNvPr>
          <p:cNvSpPr/>
          <p:nvPr/>
        </p:nvSpPr>
        <p:spPr>
          <a:xfrm>
            <a:off x="12649200" y="8660072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03EFAA57-81FF-CBC5-842B-5C2F3DAC9FCE}"/>
              </a:ext>
            </a:extLst>
          </p:cNvPr>
          <p:cNvSpPr/>
          <p:nvPr/>
        </p:nvSpPr>
        <p:spPr>
          <a:xfrm>
            <a:off x="12496800" y="3364842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DFDA569-87C4-0DBA-DF75-60D67AB3B75B}"/>
              </a:ext>
            </a:extLst>
          </p:cNvPr>
          <p:cNvGrpSpPr/>
          <p:nvPr/>
        </p:nvGrpSpPr>
        <p:grpSpPr>
          <a:xfrm>
            <a:off x="5753213" y="2557606"/>
            <a:ext cx="7111673" cy="1799433"/>
            <a:chOff x="0" y="0"/>
            <a:chExt cx="8951801" cy="2265031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B8A32C52-2CC4-700F-8C4E-B72264EB875A}"/>
                </a:ext>
              </a:extLst>
            </p:cNvPr>
            <p:cNvSpPr/>
            <p:nvPr/>
          </p:nvSpPr>
          <p:spPr>
            <a:xfrm>
              <a:off x="0" y="0"/>
              <a:ext cx="8951801" cy="2265032"/>
            </a:xfrm>
            <a:custGeom>
              <a:avLst/>
              <a:gdLst/>
              <a:ahLst/>
              <a:cxnLst/>
              <a:rect l="l" t="t" r="r" b="b"/>
              <a:pathLst>
                <a:path w="8951801" h="2265032">
                  <a:moveTo>
                    <a:pt x="0" y="0"/>
                  </a:moveTo>
                  <a:lnTo>
                    <a:pt x="8951801" y="0"/>
                  </a:lnTo>
                  <a:lnTo>
                    <a:pt x="8951801" y="2265032"/>
                  </a:lnTo>
                  <a:lnTo>
                    <a:pt x="0" y="2265032"/>
                  </a:lnTo>
                  <a:close/>
                </a:path>
              </a:pathLst>
            </a:custGeom>
            <a:solidFill>
              <a:srgbClr val="C86464"/>
            </a:solidFill>
          </p:spPr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8A4E3B67-DDDA-C70C-F870-4D2355ACCE39}"/>
              </a:ext>
            </a:extLst>
          </p:cNvPr>
          <p:cNvGrpSpPr/>
          <p:nvPr/>
        </p:nvGrpSpPr>
        <p:grpSpPr>
          <a:xfrm>
            <a:off x="3908564" y="5245381"/>
            <a:ext cx="1938374" cy="1663733"/>
            <a:chOff x="0" y="0"/>
            <a:chExt cx="1738401" cy="149209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5EE025D0-E331-A6C3-E687-49C4CBD5CB37}"/>
                </a:ext>
              </a:extLst>
            </p:cNvPr>
            <p:cNvSpPr/>
            <p:nvPr/>
          </p:nvSpPr>
          <p:spPr>
            <a:xfrm>
              <a:off x="0" y="0"/>
              <a:ext cx="1738401" cy="1492093"/>
            </a:xfrm>
            <a:custGeom>
              <a:avLst/>
              <a:gdLst/>
              <a:ahLst/>
              <a:cxnLst/>
              <a:rect l="l" t="t" r="r" b="b"/>
              <a:pathLst>
                <a:path w="1738401" h="1492093">
                  <a:moveTo>
                    <a:pt x="0" y="0"/>
                  </a:moveTo>
                  <a:lnTo>
                    <a:pt x="1738401" y="0"/>
                  </a:lnTo>
                  <a:lnTo>
                    <a:pt x="1738401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32" name="AutoShape 7">
            <a:extLst>
              <a:ext uri="{FF2B5EF4-FFF2-40B4-BE49-F238E27FC236}">
                <a16:creationId xmlns:a16="http://schemas.microsoft.com/office/drawing/2014/main" id="{FD1EA21D-C740-E8E2-72C5-5326642490A7}"/>
              </a:ext>
            </a:extLst>
          </p:cNvPr>
          <p:cNvSpPr/>
          <p:nvPr/>
        </p:nvSpPr>
        <p:spPr>
          <a:xfrm>
            <a:off x="12496800" y="6029623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8D96560B-2A64-B894-2BAC-7CFDD956CD5B}"/>
              </a:ext>
            </a:extLst>
          </p:cNvPr>
          <p:cNvGrpSpPr/>
          <p:nvPr/>
        </p:nvGrpSpPr>
        <p:grpSpPr>
          <a:xfrm>
            <a:off x="5804261" y="5166451"/>
            <a:ext cx="7243019" cy="1799433"/>
            <a:chOff x="0" y="0"/>
            <a:chExt cx="7838110" cy="194727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F1B9F2D-EC55-8961-198A-56FE390E1CC9}"/>
                </a:ext>
              </a:extLst>
            </p:cNvPr>
            <p:cNvSpPr/>
            <p:nvPr/>
          </p:nvSpPr>
          <p:spPr>
            <a:xfrm>
              <a:off x="0" y="0"/>
              <a:ext cx="7838111" cy="1947275"/>
            </a:xfrm>
            <a:custGeom>
              <a:avLst/>
              <a:gdLst/>
              <a:ahLst/>
              <a:cxnLst/>
              <a:rect l="l" t="t" r="r" b="b"/>
              <a:pathLst>
                <a:path w="7838111" h="1947275">
                  <a:moveTo>
                    <a:pt x="0" y="0"/>
                  </a:moveTo>
                  <a:lnTo>
                    <a:pt x="7838111" y="0"/>
                  </a:lnTo>
                  <a:lnTo>
                    <a:pt x="7838111" y="1947275"/>
                  </a:lnTo>
                  <a:lnTo>
                    <a:pt x="0" y="1947275"/>
                  </a:lnTo>
                  <a:close/>
                </a:path>
              </a:pathLst>
            </a:custGeom>
            <a:solidFill>
              <a:srgbClr val="F1AC44"/>
            </a:solidFill>
          </p:spPr>
        </p:sp>
      </p:grpSp>
      <p:sp>
        <p:nvSpPr>
          <p:cNvPr id="35" name="AutoShape 11">
            <a:extLst>
              <a:ext uri="{FF2B5EF4-FFF2-40B4-BE49-F238E27FC236}">
                <a16:creationId xmlns:a16="http://schemas.microsoft.com/office/drawing/2014/main" id="{6B4ABDFA-CE59-8013-9CD3-9FC3A9A8C289}"/>
              </a:ext>
            </a:extLst>
          </p:cNvPr>
          <p:cNvSpPr/>
          <p:nvPr/>
        </p:nvSpPr>
        <p:spPr>
          <a:xfrm rot="5369310">
            <a:off x="2024362" y="4767391"/>
            <a:ext cx="2667444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12">
            <a:extLst>
              <a:ext uri="{FF2B5EF4-FFF2-40B4-BE49-F238E27FC236}">
                <a16:creationId xmlns:a16="http://schemas.microsoft.com/office/drawing/2014/main" id="{9697E02B-A0F5-6D7C-4F54-EB78F8FBA6E4}"/>
              </a:ext>
            </a:extLst>
          </p:cNvPr>
          <p:cNvSpPr/>
          <p:nvPr/>
        </p:nvSpPr>
        <p:spPr>
          <a:xfrm>
            <a:off x="2231835" y="6082461"/>
            <a:ext cx="1151538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2BA7BC21-2087-349C-86F5-B6389DCB151E}"/>
              </a:ext>
            </a:extLst>
          </p:cNvPr>
          <p:cNvSpPr/>
          <p:nvPr/>
        </p:nvSpPr>
        <p:spPr>
          <a:xfrm>
            <a:off x="3346177" y="3447357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14">
            <a:extLst>
              <a:ext uri="{FF2B5EF4-FFF2-40B4-BE49-F238E27FC236}">
                <a16:creationId xmlns:a16="http://schemas.microsoft.com/office/drawing/2014/main" id="{6B89E23D-CCEE-2475-322A-B526CEC38231}"/>
              </a:ext>
            </a:extLst>
          </p:cNvPr>
          <p:cNvSpPr/>
          <p:nvPr/>
        </p:nvSpPr>
        <p:spPr>
          <a:xfrm>
            <a:off x="3369991" y="6072171"/>
            <a:ext cx="1029522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706A39D1-1907-A9CB-D499-B5B7275F578E}"/>
              </a:ext>
            </a:extLst>
          </p:cNvPr>
          <p:cNvGrpSpPr/>
          <p:nvPr/>
        </p:nvGrpSpPr>
        <p:grpSpPr>
          <a:xfrm>
            <a:off x="576741" y="5298220"/>
            <a:ext cx="1655094" cy="1663733"/>
            <a:chOff x="0" y="0"/>
            <a:chExt cx="1484345" cy="1492093"/>
          </a:xfrm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563C9EF-72A6-5D12-2A35-F32D0573F0A8}"/>
                </a:ext>
              </a:extLst>
            </p:cNvPr>
            <p:cNvSpPr/>
            <p:nvPr/>
          </p:nvSpPr>
          <p:spPr>
            <a:xfrm>
              <a:off x="0" y="0"/>
              <a:ext cx="1484345" cy="1492093"/>
            </a:xfrm>
            <a:custGeom>
              <a:avLst/>
              <a:gdLst/>
              <a:ahLst/>
              <a:cxnLst/>
              <a:rect l="l" t="t" r="r" b="b"/>
              <a:pathLst>
                <a:path w="1484345" h="1492093">
                  <a:moveTo>
                    <a:pt x="0" y="0"/>
                  </a:moveTo>
                  <a:lnTo>
                    <a:pt x="1484345" y="0"/>
                  </a:lnTo>
                  <a:lnTo>
                    <a:pt x="148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41" name="TextBox 17">
            <a:extLst>
              <a:ext uri="{FF2B5EF4-FFF2-40B4-BE49-F238E27FC236}">
                <a16:creationId xmlns:a16="http://schemas.microsoft.com/office/drawing/2014/main" id="{F879FD2B-1C54-043A-1BCA-D65076E218B5}"/>
              </a:ext>
            </a:extLst>
          </p:cNvPr>
          <p:cNvSpPr txBox="1"/>
          <p:nvPr/>
        </p:nvSpPr>
        <p:spPr>
          <a:xfrm>
            <a:off x="902092" y="5624626"/>
            <a:ext cx="1004391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Montserrat Semi-Bold"/>
              </a:rPr>
              <a:t>O4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DAAE0440-80B4-3189-A63B-2BF2AC1DED33}"/>
              </a:ext>
            </a:extLst>
          </p:cNvPr>
          <p:cNvSpPr txBox="1"/>
          <p:nvPr/>
        </p:nvSpPr>
        <p:spPr>
          <a:xfrm>
            <a:off x="6043533" y="2615280"/>
            <a:ext cx="6626750" cy="1540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Dichiarazione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di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sostegno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al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riconoscimento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sociale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dei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risultati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dell'apprendimento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di MACHINA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4D6D187E-5FE5-3491-791E-5D1913B0FEE1}"/>
              </a:ext>
            </a:extLst>
          </p:cNvPr>
          <p:cNvSpPr txBox="1"/>
          <p:nvPr/>
        </p:nvSpPr>
        <p:spPr>
          <a:xfrm>
            <a:off x="5846938" y="5237493"/>
            <a:ext cx="7076998" cy="154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Specifiche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per una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qualifica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professionale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in Machine Learning a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livello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Europeo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per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lavoratori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ICT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9CE396AB-5F33-B512-287A-5583F12B89C3}"/>
              </a:ext>
            </a:extLst>
          </p:cNvPr>
          <p:cNvSpPr txBox="1"/>
          <p:nvPr/>
        </p:nvSpPr>
        <p:spPr>
          <a:xfrm>
            <a:off x="13836446" y="5516257"/>
            <a:ext cx="4567928" cy="108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Schema per la </a:t>
            </a:r>
            <a:r>
              <a:rPr lang="en-US" sz="3200" spc="134" dirty="0" err="1">
                <a:solidFill>
                  <a:srgbClr val="000342"/>
                </a:solidFill>
                <a:latin typeface="Montserrat Classic"/>
              </a:rPr>
              <a:t>qualifica</a:t>
            </a:r>
            <a:endParaRPr lang="en-US" sz="3200" spc="134" dirty="0">
              <a:solidFill>
                <a:srgbClr val="000342"/>
              </a:solidFill>
              <a:latin typeface="Montserrat Classic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D145893D-2563-E6BE-8E64-42B59DF7DE51}"/>
              </a:ext>
            </a:extLst>
          </p:cNvPr>
          <p:cNvSpPr txBox="1"/>
          <p:nvPr/>
        </p:nvSpPr>
        <p:spPr>
          <a:xfrm>
            <a:off x="13836446" y="2335472"/>
            <a:ext cx="3773914" cy="223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000" spc="134" dirty="0" err="1">
                <a:solidFill>
                  <a:srgbClr val="000342"/>
                </a:solidFill>
                <a:latin typeface="Montserrat Classic"/>
              </a:rPr>
              <a:t>Dichiarazione</a:t>
            </a:r>
            <a:r>
              <a:rPr lang="en-US" sz="3000" spc="134" dirty="0">
                <a:solidFill>
                  <a:srgbClr val="000342"/>
                </a:solidFill>
                <a:latin typeface="Montserrat Classic"/>
              </a:rPr>
              <a:t> di </a:t>
            </a:r>
            <a:r>
              <a:rPr lang="en-US" sz="3000" spc="134" dirty="0" err="1">
                <a:solidFill>
                  <a:srgbClr val="000342"/>
                </a:solidFill>
                <a:latin typeface="Montserrat Classic"/>
              </a:rPr>
              <a:t>sostegno</a:t>
            </a:r>
            <a:r>
              <a:rPr lang="en-US" sz="3000" spc="134" dirty="0">
                <a:solidFill>
                  <a:srgbClr val="000342"/>
                </a:solidFill>
                <a:latin typeface="Montserrat Classic"/>
              </a:rPr>
              <a:t> (</a:t>
            </a:r>
            <a:r>
              <a:rPr lang="en-US" sz="3000" spc="134" dirty="0" err="1">
                <a:solidFill>
                  <a:srgbClr val="000342"/>
                </a:solidFill>
                <a:latin typeface="Montserrat Classic"/>
              </a:rPr>
              <a:t>firmata</a:t>
            </a:r>
            <a:r>
              <a:rPr lang="en-US" sz="3000" spc="134" dirty="0">
                <a:solidFill>
                  <a:srgbClr val="000342"/>
                </a:solidFill>
                <a:latin typeface="Montserrat Classic"/>
              </a:rPr>
              <a:t> da </a:t>
            </a:r>
            <a:r>
              <a:rPr lang="en-US" sz="3000" spc="134" dirty="0" err="1">
                <a:solidFill>
                  <a:srgbClr val="000342"/>
                </a:solidFill>
                <a:latin typeface="Montserrat Classic"/>
              </a:rPr>
              <a:t>almeno</a:t>
            </a:r>
            <a:r>
              <a:rPr lang="en-US" sz="3000" spc="134" dirty="0">
                <a:solidFill>
                  <a:srgbClr val="000342"/>
                </a:solidFill>
                <a:latin typeface="Montserrat Classic"/>
              </a:rPr>
              <a:t> 30 parti </a:t>
            </a:r>
            <a:r>
              <a:rPr lang="en-US" sz="3000" spc="134" dirty="0" err="1">
                <a:solidFill>
                  <a:srgbClr val="000342"/>
                </a:solidFill>
                <a:latin typeface="Montserrat Classic"/>
              </a:rPr>
              <a:t>interessate</a:t>
            </a:r>
            <a:r>
              <a:rPr lang="en-US" sz="3000" spc="134" dirty="0">
                <a:solidFill>
                  <a:srgbClr val="000342"/>
                </a:solidFill>
                <a:latin typeface="Montserrat Classic"/>
              </a:rPr>
              <a:t>)</a:t>
            </a: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7A6E16CC-E60E-D60E-EB3B-A1CBD5E4A8A9}"/>
              </a:ext>
            </a:extLst>
          </p:cNvPr>
          <p:cNvGrpSpPr/>
          <p:nvPr/>
        </p:nvGrpSpPr>
        <p:grpSpPr>
          <a:xfrm>
            <a:off x="3908564" y="2625668"/>
            <a:ext cx="1844649" cy="1663733"/>
            <a:chOff x="0" y="0"/>
            <a:chExt cx="1654345" cy="1492093"/>
          </a:xfrm>
        </p:grpSpPr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D80F97F8-B49E-0186-AC7C-CA8B87C3D5EA}"/>
                </a:ext>
              </a:extLst>
            </p:cNvPr>
            <p:cNvSpPr/>
            <p:nvPr/>
          </p:nvSpPr>
          <p:spPr>
            <a:xfrm>
              <a:off x="0" y="0"/>
              <a:ext cx="1654345" cy="1492093"/>
            </a:xfrm>
            <a:custGeom>
              <a:avLst/>
              <a:gdLst/>
              <a:ahLst/>
              <a:cxnLst/>
              <a:rect l="l" t="t" r="r" b="b"/>
              <a:pathLst>
                <a:path w="1654345" h="1492093">
                  <a:moveTo>
                    <a:pt x="0" y="0"/>
                  </a:moveTo>
                  <a:lnTo>
                    <a:pt x="1654345" y="0"/>
                  </a:lnTo>
                  <a:lnTo>
                    <a:pt x="165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48" name="TextBox 24">
            <a:extLst>
              <a:ext uri="{FF2B5EF4-FFF2-40B4-BE49-F238E27FC236}">
                <a16:creationId xmlns:a16="http://schemas.microsoft.com/office/drawing/2014/main" id="{B542696B-19CF-1DBB-934D-CC819378F7A0}"/>
              </a:ext>
            </a:extLst>
          </p:cNvPr>
          <p:cNvSpPr txBox="1"/>
          <p:nvPr/>
        </p:nvSpPr>
        <p:spPr>
          <a:xfrm>
            <a:off x="4143929" y="3079710"/>
            <a:ext cx="1467644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Montserrat Semi-Bold"/>
              </a:rPr>
              <a:t>O4-T1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3D5D6C84-DB18-FE46-C8FC-9BCEB6766CF6}"/>
              </a:ext>
            </a:extLst>
          </p:cNvPr>
          <p:cNvSpPr txBox="1"/>
          <p:nvPr/>
        </p:nvSpPr>
        <p:spPr>
          <a:xfrm>
            <a:off x="4089748" y="5747048"/>
            <a:ext cx="1569740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O4-T2</a:t>
            </a:r>
          </a:p>
        </p:txBody>
      </p:sp>
      <p:grpSp>
        <p:nvGrpSpPr>
          <p:cNvPr id="50" name="Group 5">
            <a:extLst>
              <a:ext uri="{FF2B5EF4-FFF2-40B4-BE49-F238E27FC236}">
                <a16:creationId xmlns:a16="http://schemas.microsoft.com/office/drawing/2014/main" id="{C97CAEDD-8F06-4F15-D5C7-C18C50EE0EB0}"/>
              </a:ext>
            </a:extLst>
          </p:cNvPr>
          <p:cNvGrpSpPr/>
          <p:nvPr/>
        </p:nvGrpSpPr>
        <p:grpSpPr>
          <a:xfrm>
            <a:off x="3908564" y="7882651"/>
            <a:ext cx="1938374" cy="1663733"/>
            <a:chOff x="0" y="0"/>
            <a:chExt cx="1738401" cy="149209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84657243-742E-D957-20A2-22572D1F4ED1}"/>
                </a:ext>
              </a:extLst>
            </p:cNvPr>
            <p:cNvSpPr/>
            <p:nvPr/>
          </p:nvSpPr>
          <p:spPr>
            <a:xfrm>
              <a:off x="0" y="0"/>
              <a:ext cx="1738401" cy="1492093"/>
            </a:xfrm>
            <a:custGeom>
              <a:avLst/>
              <a:gdLst/>
              <a:ahLst/>
              <a:cxnLst/>
              <a:rect l="l" t="t" r="r" b="b"/>
              <a:pathLst>
                <a:path w="1738401" h="1492093">
                  <a:moveTo>
                    <a:pt x="0" y="0"/>
                  </a:moveTo>
                  <a:lnTo>
                    <a:pt x="1738401" y="0"/>
                  </a:lnTo>
                  <a:lnTo>
                    <a:pt x="1738401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52F91822-6A71-6EC4-B493-B925DCE44ADE}"/>
              </a:ext>
            </a:extLst>
          </p:cNvPr>
          <p:cNvGrpSpPr/>
          <p:nvPr/>
        </p:nvGrpSpPr>
        <p:grpSpPr>
          <a:xfrm>
            <a:off x="5804260" y="7799696"/>
            <a:ext cx="7243019" cy="1799433"/>
            <a:chOff x="0" y="0"/>
            <a:chExt cx="7838110" cy="1947275"/>
          </a:xfrm>
          <a:solidFill>
            <a:schemeClr val="accent5">
              <a:lumMod val="75000"/>
            </a:schemeClr>
          </a:solidFill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0A11F1C-4649-0A98-0BDD-D6DF34D56118}"/>
                </a:ext>
              </a:extLst>
            </p:cNvPr>
            <p:cNvSpPr/>
            <p:nvPr/>
          </p:nvSpPr>
          <p:spPr>
            <a:xfrm>
              <a:off x="0" y="0"/>
              <a:ext cx="7838111" cy="1947275"/>
            </a:xfrm>
            <a:custGeom>
              <a:avLst/>
              <a:gdLst/>
              <a:ahLst/>
              <a:cxnLst/>
              <a:rect l="l" t="t" r="r" b="b"/>
              <a:pathLst>
                <a:path w="7838111" h="1947275">
                  <a:moveTo>
                    <a:pt x="0" y="0"/>
                  </a:moveTo>
                  <a:lnTo>
                    <a:pt x="7838111" y="0"/>
                  </a:lnTo>
                  <a:lnTo>
                    <a:pt x="7838111" y="1947275"/>
                  </a:lnTo>
                  <a:lnTo>
                    <a:pt x="0" y="1947275"/>
                  </a:lnTo>
                  <a:close/>
                </a:path>
              </a:pathLst>
            </a:custGeom>
            <a:grpFill/>
          </p:spPr>
        </p:sp>
      </p:grpSp>
      <p:sp>
        <p:nvSpPr>
          <p:cNvPr id="54" name="TextBox 25">
            <a:extLst>
              <a:ext uri="{FF2B5EF4-FFF2-40B4-BE49-F238E27FC236}">
                <a16:creationId xmlns:a16="http://schemas.microsoft.com/office/drawing/2014/main" id="{C91236AF-6ABB-5EA0-9852-C2A96197B170}"/>
              </a:ext>
            </a:extLst>
          </p:cNvPr>
          <p:cNvSpPr txBox="1"/>
          <p:nvPr/>
        </p:nvSpPr>
        <p:spPr>
          <a:xfrm>
            <a:off x="4089748" y="8384318"/>
            <a:ext cx="1569740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O4-T3</a:t>
            </a:r>
          </a:p>
        </p:txBody>
      </p:sp>
      <p:sp>
        <p:nvSpPr>
          <p:cNvPr id="55" name="AutoShape 11">
            <a:extLst>
              <a:ext uri="{FF2B5EF4-FFF2-40B4-BE49-F238E27FC236}">
                <a16:creationId xmlns:a16="http://schemas.microsoft.com/office/drawing/2014/main" id="{EA142883-A351-1760-E297-20326E6B8BF1}"/>
              </a:ext>
            </a:extLst>
          </p:cNvPr>
          <p:cNvSpPr/>
          <p:nvPr/>
        </p:nvSpPr>
        <p:spPr>
          <a:xfrm rot="5369310">
            <a:off x="2051417" y="7402603"/>
            <a:ext cx="2667444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14">
            <a:extLst>
              <a:ext uri="{FF2B5EF4-FFF2-40B4-BE49-F238E27FC236}">
                <a16:creationId xmlns:a16="http://schemas.microsoft.com/office/drawing/2014/main" id="{35FA4235-DDED-BE4F-FAD7-181F7BE57A50}"/>
              </a:ext>
            </a:extLst>
          </p:cNvPr>
          <p:cNvSpPr/>
          <p:nvPr/>
        </p:nvSpPr>
        <p:spPr>
          <a:xfrm>
            <a:off x="3369991" y="8727218"/>
            <a:ext cx="1029522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76CF3D2A-98AE-7F78-ACA4-9BCCB7B657C7}"/>
              </a:ext>
            </a:extLst>
          </p:cNvPr>
          <p:cNvSpPr txBox="1"/>
          <p:nvPr/>
        </p:nvSpPr>
        <p:spPr>
          <a:xfrm>
            <a:off x="5800841" y="7794180"/>
            <a:ext cx="7246438" cy="160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Progetto per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l'integrazione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dei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requisiti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delle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competenze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ML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nei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quadri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di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competenze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settoriali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e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nei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sistemi</a:t>
            </a:r>
            <a:r>
              <a:rPr lang="en-US" sz="2600" spc="126" dirty="0">
                <a:solidFill>
                  <a:srgbClr val="FFFFFF"/>
                </a:solidFill>
                <a:latin typeface="Montserrat Classic Bold"/>
              </a:rPr>
              <a:t> di </a:t>
            </a:r>
            <a:r>
              <a:rPr lang="en-US" sz="2600" spc="126" dirty="0" err="1">
                <a:solidFill>
                  <a:srgbClr val="FFFFFF"/>
                </a:solidFill>
                <a:latin typeface="Montserrat Classic Bold"/>
              </a:rPr>
              <a:t>classificazione</a:t>
            </a:r>
            <a:endParaRPr lang="en-US" sz="2600" spc="126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9964D3B4-4EF1-AE33-6FD3-6C68DAC85AEB}"/>
              </a:ext>
            </a:extLst>
          </p:cNvPr>
          <p:cNvSpPr txBox="1"/>
          <p:nvPr/>
        </p:nvSpPr>
        <p:spPr>
          <a:xfrm>
            <a:off x="13992918" y="8384318"/>
            <a:ext cx="4567928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200" spc="134" dirty="0">
                <a:solidFill>
                  <a:srgbClr val="000342"/>
                </a:solidFill>
                <a:latin typeface="Montserrat Classic"/>
              </a:rPr>
              <a:t>Progetto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D7318-9FC8-DC1F-47A8-E7AADBF4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294" y="5905500"/>
            <a:ext cx="9194035" cy="19456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Quinto meeting del </a:t>
            </a:r>
            <a:r>
              <a:rPr lang="en-US" sz="6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progetto</a:t>
            </a:r>
            <a:b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Il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prossimo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meeting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tra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i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partner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si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terrà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a </a:t>
            </a:r>
            <a:r>
              <a:rPr lang="en-US" sz="4900" kern="1200" dirty="0" err="1">
                <a:latin typeface="+mj-lt"/>
                <a:ea typeface="+mj-ea"/>
                <a:cs typeface="+mj-cs"/>
              </a:rPr>
              <a:t>Settembre</a:t>
            </a:r>
            <a:r>
              <a:rPr lang="en-US" sz="4900" kern="1200" dirty="0">
                <a:latin typeface="+mj-lt"/>
                <a:ea typeface="+mj-ea"/>
                <a:cs typeface="+mj-cs"/>
              </a:rPr>
              <a:t> 2022 a Roma, Italia.</a:t>
            </a:r>
            <a:endParaRPr lang="en-US" sz="6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22327E34-4284-779C-7D8E-25C34BA2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379" y="-8965"/>
            <a:ext cx="9358011" cy="1029596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3778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6000"/>
          </a:blip>
          <a:srcRect l="27766" r="28914"/>
          <a:stretch>
            <a:fillRect/>
          </a:stretch>
        </p:blipFill>
        <p:spPr>
          <a:xfrm>
            <a:off x="0" y="0"/>
            <a:ext cx="6893621" cy="106023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25001" y="457200"/>
            <a:ext cx="560775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>
                <a:solidFill>
                  <a:srgbClr val="000342"/>
                </a:solidFill>
                <a:latin typeface="Montserrat Semi-Bold Bold"/>
              </a:rPr>
              <a:t>PARTNERS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1" r="-2867"/>
          <a:stretch/>
        </p:blipFill>
        <p:spPr>
          <a:xfrm>
            <a:off x="7962238" y="1621335"/>
            <a:ext cx="3010562" cy="21242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17946" y="8953500"/>
            <a:ext cx="5660231" cy="49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L3S - Hannover, Germania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47036" y="4098933"/>
            <a:ext cx="4270277" cy="8468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7409" y="5284992"/>
            <a:ext cx="3389530" cy="14107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3363" y="7145175"/>
            <a:ext cx="2297622" cy="834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97168" y="8218817"/>
            <a:ext cx="1822336" cy="17135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217946" y="2384707"/>
            <a:ext cx="4850854" cy="51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UCBL - </a:t>
            </a:r>
            <a:r>
              <a:rPr lang="en-US" sz="3099" spc="130" dirty="0" err="1">
                <a:solidFill>
                  <a:srgbClr val="000000"/>
                </a:solidFill>
                <a:latin typeface="Montserrat Semi-Bold Bold"/>
              </a:rPr>
              <a:t>Lione</a:t>
            </a: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, Francia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17946" y="7276889"/>
            <a:ext cx="519995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EXELIA - Atene, Grecia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17946" y="4032258"/>
            <a:ext cx="5460454" cy="511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ACADEMY - Roma, Italia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17946" y="5704606"/>
            <a:ext cx="566023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ANC - </a:t>
            </a:r>
            <a:r>
              <a:rPr lang="en-US" sz="3000" spc="126" dirty="0" err="1">
                <a:solidFill>
                  <a:srgbClr val="000000"/>
                </a:solidFill>
                <a:latin typeface="Montserrat Semi-Bold Bold"/>
              </a:rPr>
              <a:t>Bucarest</a:t>
            </a: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, Romania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528714"/>
            <a:ext cx="1273763" cy="12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44512" y="6528714"/>
            <a:ext cx="1273763" cy="12737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93959" y="6528714"/>
            <a:ext cx="1273763" cy="12737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b="3105"/>
          <a:stretch>
            <a:fillRect/>
          </a:stretch>
        </p:blipFill>
        <p:spPr>
          <a:xfrm>
            <a:off x="9569132" y="633164"/>
            <a:ext cx="8445068" cy="2440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416322" y="6914885"/>
            <a:ext cx="4269263" cy="12275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2698" y="824701"/>
            <a:ext cx="4091814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 err="1">
                <a:solidFill>
                  <a:srgbClr val="273755"/>
                </a:solidFill>
                <a:latin typeface="Montserrat Semi-Bold Bold"/>
              </a:rPr>
              <a:t>Contatti</a:t>
            </a:r>
            <a:endParaRPr lang="en-US" sz="6000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650048"/>
            <a:ext cx="1202760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SEGUICI: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70676"/>
            <a:ext cx="81153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Parisa</a:t>
            </a: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Ghodous</a:t>
            </a:r>
            <a:endParaRPr lang="en-US" sz="3000" spc="126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Professor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SOC, LIRIS UMR 5205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University of Lyon I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Email: parisa.ghodous@univ-lyon1.fr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9701" y="8420100"/>
            <a:ext cx="16656885" cy="174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Il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supporto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della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Commissione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Europea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per la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produzione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di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questa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pubblicazione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non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costituisce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un'approvazione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dei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contenuti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che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riflettono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solo il punto di vista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degli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autori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, e la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Commissione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non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può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essere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ritenuta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responsabile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per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qualsiasi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uso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che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possa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essere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fatto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informazioni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in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essa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>
                <a:solidFill>
                  <a:srgbClr val="000000"/>
                </a:solidFill>
                <a:latin typeface="Montserrat Classic"/>
              </a:rPr>
              <a:t>contenute</a:t>
            </a:r>
            <a:r>
              <a:rPr lang="en-US" sz="2500" spc="105" dirty="0">
                <a:solidFill>
                  <a:srgbClr val="000000"/>
                </a:solidFill>
                <a:latin typeface="Montserrat Classic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11265159" y="0"/>
            <a:ext cx="7022841" cy="105408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36003" y="809423"/>
            <a:ext cx="12353828" cy="8855430"/>
          </a:xfrm>
          <a:prstGeom prst="rect">
            <a:avLst/>
          </a:prstGeom>
          <a:solidFill>
            <a:srgbClr val="FFFFFF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731826" y="4324239"/>
            <a:ext cx="5619750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spc="175" dirty="0">
                <a:solidFill>
                  <a:srgbClr val="191919"/>
                </a:solidFill>
                <a:latin typeface="Montserrat Classic Bold"/>
              </a:rPr>
              <a:t>BUDGET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31826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spc="145">
                <a:solidFill>
                  <a:srgbClr val="191919"/>
                </a:solidFill>
                <a:latin typeface="Montserrat Classic"/>
              </a:rPr>
              <a:t>300K €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31826" y="3265113"/>
            <a:ext cx="737290" cy="7372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731826" y="6193410"/>
            <a:ext cx="5755574" cy="2366963"/>
            <a:chOff x="0" y="0"/>
            <a:chExt cx="7674099" cy="315595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23670" cy="10236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0" y="1140120"/>
              <a:ext cx="7674099" cy="1313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200" spc="174" dirty="0">
                  <a:solidFill>
                    <a:srgbClr val="191919"/>
                  </a:solidFill>
                  <a:latin typeface="Montserrat Classic Bold"/>
                </a:rPr>
                <a:t>PROGRAMMA DI FINANZIAMENTO</a:t>
              </a:r>
              <a:endParaRPr lang="en-US" sz="3200" spc="174" dirty="0">
                <a:solidFill>
                  <a:srgbClr val="191919"/>
                </a:solidFill>
                <a:latin typeface="Aileron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11214"/>
              <a:ext cx="7493000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ERASMUS+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5083" y="6193410"/>
            <a:ext cx="5619750" cy="3284167"/>
            <a:chOff x="0" y="0"/>
            <a:chExt cx="7493000" cy="437888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424868"/>
              <a:ext cx="7493000" cy="683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200" spc="174" dirty="0">
                  <a:solidFill>
                    <a:srgbClr val="191919"/>
                  </a:solidFill>
                  <a:latin typeface="Montserrat Classic Bold"/>
                </a:rPr>
                <a:t>DURATA DEL PROGETTO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362552"/>
              <a:ext cx="7493000" cy="201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28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mesi</a:t>
              </a:r>
              <a:endParaRPr lang="en-US" sz="2899" spc="144" dirty="0">
                <a:solidFill>
                  <a:srgbClr val="191919"/>
                </a:solidFill>
                <a:latin typeface="Montserrat Classic"/>
              </a:endParaRPr>
            </a:p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Data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d’inizio</a:t>
              </a: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: 01.09.2020</a:t>
              </a:r>
            </a:p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Data </a:t>
              </a:r>
              <a:r>
                <a:rPr lang="en-US" sz="2899" spc="144" dirty="0" err="1">
                  <a:solidFill>
                    <a:srgbClr val="191919"/>
                  </a:solidFill>
                  <a:latin typeface="Montserrat Classic"/>
                </a:rPr>
                <a:t>della</a:t>
              </a: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 fine: 31.12.2022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31668" cy="1131668"/>
            </a:xfrm>
            <a:prstGeom prst="rect">
              <a:avLst/>
            </a:prstGeom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58883" y="3153616"/>
            <a:ext cx="896857" cy="839041"/>
            <a:chOff x="0" y="0"/>
            <a:chExt cx="1615440" cy="1511300"/>
          </a:xfrm>
        </p:grpSpPr>
        <p:sp>
          <p:nvSpPr>
            <p:cNvPr id="16" name="Freeform 16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20345E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35083" y="4324239"/>
            <a:ext cx="5619750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300" spc="174" dirty="0">
                <a:solidFill>
                  <a:srgbClr val="191919"/>
                </a:solidFill>
                <a:latin typeface="Montserrat Classic Bold"/>
              </a:rPr>
              <a:t>CODICE DEL PROGETTO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5083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spc="144" dirty="0">
                <a:solidFill>
                  <a:srgbClr val="191919"/>
                </a:solidFill>
                <a:latin typeface="Montserrat Classic"/>
              </a:rPr>
              <a:t>2020-1-FR01-KA202-080386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9288" y="120453"/>
            <a:ext cx="10615871" cy="2065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5700" spc="252" dirty="0">
                <a:solidFill>
                  <a:srgbClr val="273755"/>
                </a:solidFill>
                <a:latin typeface="Montserrat Semi-Bold Bold"/>
              </a:rPr>
              <a:t>DETTAGLI PRINCIPALI DEL PROGETTO MACHINA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1007" y="2593274"/>
            <a:ext cx="11984142" cy="7693726"/>
            <a:chOff x="0" y="0"/>
            <a:chExt cx="4053895" cy="2602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3895" cy="2602569"/>
            </a:xfrm>
            <a:custGeom>
              <a:avLst/>
              <a:gdLst/>
              <a:ahLst/>
              <a:cxnLst/>
              <a:rect l="l" t="t" r="r" b="b"/>
              <a:pathLst>
                <a:path w="4053895" h="2602569">
                  <a:moveTo>
                    <a:pt x="0" y="0"/>
                  </a:moveTo>
                  <a:lnTo>
                    <a:pt x="4053895" y="0"/>
                  </a:lnTo>
                  <a:lnTo>
                    <a:pt x="4053895" y="2602569"/>
                  </a:lnTo>
                  <a:lnTo>
                    <a:pt x="0" y="2602569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41007" y="2839514"/>
            <a:ext cx="11712307" cy="748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Progettare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un curriculum VET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congiunto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in ML, per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conferire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ai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lavoratori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ICT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ricercate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competenze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tecniche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, non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tecniche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e meta (soft).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Introdurre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metodi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flessibili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di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erogazione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della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formazione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risorse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pedagogiche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innovative ad accesso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aperto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per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supportare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l'offerta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VET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l'acquisizione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di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competenze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Promuovere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il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riconoscimento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l'integrazione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requisiti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delle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competenze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nei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quadri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di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competenze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settoriali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nei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sistemi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di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certificazione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Migliorare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il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mercato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del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lavoro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ML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l'intelligence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sulle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competenze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livello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Europeo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. 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Il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progetta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inizia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Settembre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2020 e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finirà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>
                <a:solidFill>
                  <a:srgbClr val="141414"/>
                </a:solidFill>
                <a:latin typeface="Montserrat Classic"/>
              </a:rPr>
              <a:t>Dicembre</a:t>
            </a:r>
            <a:r>
              <a:rPr lang="en-US" sz="3000" spc="126" dirty="0">
                <a:solidFill>
                  <a:srgbClr val="141414"/>
                </a:solidFill>
                <a:latin typeface="Montserrat Classic"/>
              </a:rPr>
              <a:t> 2022.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791"/>
          <a:stretch>
            <a:fillRect/>
          </a:stretch>
        </p:blipFill>
        <p:spPr>
          <a:xfrm>
            <a:off x="0" y="0"/>
            <a:ext cx="6503019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92509" y="394906"/>
            <a:ext cx="12228413" cy="207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5400" spc="252" dirty="0">
                <a:solidFill>
                  <a:srgbClr val="273755"/>
                </a:solidFill>
                <a:latin typeface="Montserrat Semi-Bold Bold"/>
              </a:rPr>
              <a:t>OBIETTIVI DEL PROGETTO MACHINA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7979" y="266700"/>
            <a:ext cx="9480021" cy="102944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263994"/>
            <a:ext cx="10248899" cy="6969766"/>
            <a:chOff x="0" y="-209551"/>
            <a:chExt cx="13665199" cy="9293020"/>
          </a:xfrm>
        </p:grpSpPr>
        <p:sp>
          <p:nvSpPr>
            <p:cNvPr id="4" name="TextBox 4"/>
            <p:cNvSpPr txBox="1"/>
            <p:nvPr/>
          </p:nvSpPr>
          <p:spPr>
            <a:xfrm>
              <a:off x="0" y="3265467"/>
              <a:ext cx="13665199" cy="5818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Autorità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pubbliche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educative</a:t>
              </a:r>
              <a:br>
                <a:rPr lang="en-US" sz="3999" spc="167" dirty="0">
                  <a:solidFill>
                    <a:srgbClr val="000000"/>
                  </a:solidFill>
                  <a:latin typeface="Montserrat Classic"/>
                </a:rPr>
              </a:b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e di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accreditamento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.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Lavoratori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ICT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che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necessitano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di C-VET.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Fornitori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di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istruzione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/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formazione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9551"/>
              <a:ext cx="10240666" cy="3424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Studenti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I-VET.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Rappresentanti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di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settore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 e parti </a:t>
              </a:r>
              <a:r>
                <a:rPr lang="en-US" sz="3999" spc="167" dirty="0" err="1">
                  <a:solidFill>
                    <a:srgbClr val="000000"/>
                  </a:solidFill>
                  <a:latin typeface="Montserrat Classic"/>
                </a:rPr>
                <a:t>sociali</a:t>
              </a:r>
              <a:r>
                <a:rPr lang="en-US" sz="3999" spc="167" dirty="0">
                  <a:solidFill>
                    <a:srgbClr val="000000"/>
                  </a:solidFill>
                  <a:latin typeface="Montserrat Classic"/>
                </a:rPr>
                <a:t>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6584" y="1943100"/>
            <a:ext cx="7315200" cy="4522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6200" y="865882"/>
            <a:ext cx="8361395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>
                <a:solidFill>
                  <a:srgbClr val="20345E"/>
                </a:solidFill>
                <a:latin typeface="Montserrat Semi-Bold Bold"/>
              </a:rPr>
              <a:t>TARGET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262998-EB7E-304B-9895-7C8DE8D64F35}"/>
              </a:ext>
            </a:extLst>
          </p:cNvPr>
          <p:cNvSpPr/>
          <p:nvPr/>
        </p:nvSpPr>
        <p:spPr>
          <a:xfrm>
            <a:off x="8991600" y="1943100"/>
            <a:ext cx="8229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Risultati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di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apprendimento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del Machine Learning (ML)</a:t>
            </a:r>
            <a:endParaRPr lang="en-IT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C0B42-4DFE-C045-AC23-3F3E7A1E1B5E}"/>
              </a:ext>
            </a:extLst>
          </p:cNvPr>
          <p:cNvSpPr/>
          <p:nvPr/>
        </p:nvSpPr>
        <p:spPr>
          <a:xfrm>
            <a:off x="8991600" y="3314700"/>
            <a:ext cx="8229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Struttura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del curriculum MACHINA e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risorse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educative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aperte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(OER)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B6618-3ED5-7147-A694-BD2AD01F44B8}"/>
              </a:ext>
            </a:extLst>
          </p:cNvPr>
          <p:cNvSpPr/>
          <p:nvPr/>
        </p:nvSpPr>
        <p:spPr>
          <a:xfrm>
            <a:off x="8991600" y="4909645"/>
            <a:ext cx="838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Infrastrutture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per Vocational Open Online Course (VOOC)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5DC33-83BF-BB4F-A82C-D65970C10B3E}"/>
              </a:ext>
            </a:extLst>
          </p:cNvPr>
          <p:cNvSpPr/>
          <p:nvPr/>
        </p:nvSpPr>
        <p:spPr>
          <a:xfrm>
            <a:off x="8991600" y="6128845"/>
            <a:ext cx="8382000" cy="242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Quadro per il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riconoscimento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e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l'integrazione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dei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requisiti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competenze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ML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nei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sistemi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di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certificazione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e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standardizzazione</a:t>
            </a:r>
            <a:endParaRPr lang="en-US" sz="3200" spc="167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6070B-CCB6-834B-9E7F-D8153F75F5B4}"/>
              </a:ext>
            </a:extLst>
          </p:cNvPr>
          <p:cNvSpPr/>
          <p:nvPr/>
        </p:nvSpPr>
        <p:spPr>
          <a:xfrm>
            <a:off x="9937531" y="8558050"/>
            <a:ext cx="7283669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Giornate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informative </a:t>
            </a:r>
            <a:r>
              <a:rPr lang="en-US" sz="3200" spc="167" dirty="0" err="1">
                <a:solidFill>
                  <a:srgbClr val="000000"/>
                </a:solidFill>
                <a:latin typeface="Montserrat Classic"/>
              </a:rPr>
              <a:t>nazionali</a:t>
            </a:r>
            <a:r>
              <a:rPr lang="en-US" sz="3200" spc="167" dirty="0">
                <a:solidFill>
                  <a:srgbClr val="000000"/>
                </a:solidFill>
                <a:latin typeface="Montserrat Classic"/>
              </a:rPr>
              <a:t> MACHINA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517D1B-E0AF-6545-A131-D3B72D73FD09}"/>
              </a:ext>
            </a:extLst>
          </p:cNvPr>
          <p:cNvSpPr/>
          <p:nvPr/>
        </p:nvSpPr>
        <p:spPr>
          <a:xfrm>
            <a:off x="1043152" y="1714500"/>
            <a:ext cx="53340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pc="167" dirty="0">
                <a:solidFill>
                  <a:srgbClr val="000000"/>
                </a:solidFill>
                <a:latin typeface="Montserrat Classic"/>
              </a:rPr>
              <a:t>I PRINCIPALI OUTPUT</a:t>
            </a:r>
            <a:endParaRPr lang="en-IT" sz="4800" dirty="0"/>
          </a:p>
        </p:txBody>
      </p:sp>
    </p:spTree>
    <p:extLst>
      <p:ext uri="{BB962C8B-B14F-4D97-AF65-F5344CB8AC3E}">
        <p14:creationId xmlns:p14="http://schemas.microsoft.com/office/powerpoint/2010/main" val="142957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18288000" cy="1028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C4572A-55DE-6D45-B80F-B70359808255}"/>
              </a:ext>
            </a:extLst>
          </p:cNvPr>
          <p:cNvSpPr/>
          <p:nvPr/>
        </p:nvSpPr>
        <p:spPr>
          <a:xfrm>
            <a:off x="0" y="571500"/>
            <a:ext cx="1828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spc="167" dirty="0">
                <a:solidFill>
                  <a:srgbClr val="000000"/>
                </a:solidFill>
                <a:latin typeface="Montserrat Classic"/>
              </a:rPr>
              <a:t>	PROGRESSO DELLE ATTIVITA’</a:t>
            </a:r>
            <a:endParaRPr lang="en-IT" sz="5400" dirty="0"/>
          </a:p>
        </p:txBody>
      </p:sp>
    </p:spTree>
    <p:extLst>
      <p:ext uri="{BB962C8B-B14F-4D97-AF65-F5344CB8AC3E}">
        <p14:creationId xmlns:p14="http://schemas.microsoft.com/office/powerpoint/2010/main" val="34789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" y="419100"/>
            <a:ext cx="18288000" cy="1028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5B8F30-E866-E64C-898B-AE40CDBB18D0}"/>
              </a:ext>
            </a:extLst>
          </p:cNvPr>
          <p:cNvSpPr/>
          <p:nvPr/>
        </p:nvSpPr>
        <p:spPr>
          <a:xfrm>
            <a:off x="0" y="952500"/>
            <a:ext cx="1828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spc="167" dirty="0">
                <a:solidFill>
                  <a:srgbClr val="000000"/>
                </a:solidFill>
                <a:latin typeface="Montserrat Classic"/>
              </a:rPr>
              <a:t>	PROGRESSO DELLE ATTIVITA’</a:t>
            </a:r>
            <a:endParaRPr lang="en-IT" sz="5400" dirty="0"/>
          </a:p>
        </p:txBody>
      </p:sp>
    </p:spTree>
    <p:extLst>
      <p:ext uri="{BB962C8B-B14F-4D97-AF65-F5344CB8AC3E}">
        <p14:creationId xmlns:p14="http://schemas.microsoft.com/office/powerpoint/2010/main" val="26452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" y="419100"/>
            <a:ext cx="18285714" cy="10285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4326A-1FAC-2646-8439-FDC468DF3FD3}"/>
              </a:ext>
            </a:extLst>
          </p:cNvPr>
          <p:cNvSpPr/>
          <p:nvPr/>
        </p:nvSpPr>
        <p:spPr>
          <a:xfrm>
            <a:off x="-25934" y="1562100"/>
            <a:ext cx="18288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spc="167" dirty="0">
                <a:solidFill>
                  <a:srgbClr val="000000"/>
                </a:solidFill>
                <a:latin typeface="Montserrat Classic"/>
              </a:rPr>
              <a:t>		CORSO PILOTA ONLINE</a:t>
            </a:r>
            <a:endParaRPr lang="en-IT" sz="5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87FD13-9911-BA45-B15F-15A566DF4DA0}"/>
              </a:ext>
            </a:extLst>
          </p:cNvPr>
          <p:cNvSpPr/>
          <p:nvPr/>
        </p:nvSpPr>
        <p:spPr>
          <a:xfrm>
            <a:off x="12420600" y="3619500"/>
            <a:ext cx="5334000" cy="434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spc="167" dirty="0">
                <a:solidFill>
                  <a:srgbClr val="000000"/>
                </a:solidFill>
                <a:latin typeface="Montserrat Classic"/>
              </a:rPr>
              <a:t>Disponibile dal 9/5/22 al 3/6/22 sulla piattaforma </a:t>
            </a:r>
            <a:r>
              <a:rPr lang="it-IT" sz="3600" spc="167" dirty="0" err="1">
                <a:solidFill>
                  <a:srgbClr val="000000"/>
                </a:solidFill>
                <a:latin typeface="Montserrat Classic"/>
              </a:rPr>
              <a:t>OpenLearning</a:t>
            </a:r>
            <a:endParaRPr lang="en-IT" sz="3600" dirty="0"/>
          </a:p>
          <a:p>
            <a:pPr algn="ctr"/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5969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EDBACC-4A49-EC40-8F3A-9C91B6B7878F}"/>
              </a:ext>
            </a:extLst>
          </p:cNvPr>
          <p:cNvSpPr/>
          <p:nvPr/>
        </p:nvSpPr>
        <p:spPr>
          <a:xfrm>
            <a:off x="-1143" y="342900"/>
            <a:ext cx="18288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spc="167" dirty="0">
                <a:solidFill>
                  <a:srgbClr val="000000"/>
                </a:solidFill>
                <a:latin typeface="Montserrat Classic"/>
              </a:rPr>
              <a:t>IL QUARTO MEETING DEL PROGETTO</a:t>
            </a:r>
            <a:endParaRPr lang="en-IT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957A6D-246D-DC47-B324-435CE08BA465}"/>
              </a:ext>
            </a:extLst>
          </p:cNvPr>
          <p:cNvSpPr/>
          <p:nvPr/>
        </p:nvSpPr>
        <p:spPr>
          <a:xfrm>
            <a:off x="228600" y="1980557"/>
            <a:ext cx="17068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A causa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restrizioni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per il coronavirus, il quarto meeting del Progetto MACHINA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è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stato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organizzato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virtualmente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tramite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la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piattaforma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Zoom il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giorno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7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Aprile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2002.</a:t>
            </a:r>
            <a:endParaRPr lang="en-IT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6757E-ABAC-004B-81A9-B96A2C9CB423}"/>
              </a:ext>
            </a:extLst>
          </p:cNvPr>
          <p:cNvSpPr/>
          <p:nvPr/>
        </p:nvSpPr>
        <p:spPr>
          <a:xfrm>
            <a:off x="228600" y="3162300"/>
            <a:ext cx="9906000" cy="624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Durante lo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svolgimento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del meeting,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partner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hanno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discusso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attività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completate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nel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terzo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semestre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e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attività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da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svolgere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durante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il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prossimo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. Il piano di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lavoro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è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stato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discusso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e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approvato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da tutti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partner e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inoltre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è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parlato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dello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stato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delle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infrastutture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VOOC. I partner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hanno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inoltre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affrontato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I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punti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più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importanti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inerenti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le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specifiche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tecniche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richieste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per la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potenziale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800" spc="167" dirty="0" err="1">
                <a:solidFill>
                  <a:srgbClr val="000000"/>
                </a:solidFill>
                <a:latin typeface="Montserrat Classic"/>
              </a:rPr>
              <a:t>piattaforma</a:t>
            </a:r>
            <a:r>
              <a:rPr lang="en-US" sz="2800" spc="167" dirty="0">
                <a:solidFill>
                  <a:srgbClr val="000000"/>
                </a:solidFill>
                <a:latin typeface="Montserrat Classic"/>
              </a:rPr>
              <a:t> online.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2048998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559</Words>
  <Application>Microsoft Macintosh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 Semi-Bold Bold</vt:lpstr>
      <vt:lpstr>Montserrat Semi-Bold</vt:lpstr>
      <vt:lpstr>Montserrat Bold</vt:lpstr>
      <vt:lpstr>Montserrat Classic</vt:lpstr>
      <vt:lpstr>Calibri</vt:lpstr>
      <vt:lpstr>Arial</vt:lpstr>
      <vt:lpstr>Montserrat Classic Bold</vt:lpstr>
      <vt:lpstr>Aileron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Quinto meeting del progetto - Il prossimo meeting tra i partner si terrà a Settembre 2022 a Roma, Italia.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Skills for ICT Professionals</dc:title>
  <cp:lastModifiedBy>Microsoft Office User</cp:lastModifiedBy>
  <cp:revision>45</cp:revision>
  <dcterms:created xsi:type="dcterms:W3CDTF">2006-08-16T00:00:00Z</dcterms:created>
  <dcterms:modified xsi:type="dcterms:W3CDTF">2023-01-02T15:09:16Z</dcterms:modified>
  <dc:identifier>DAE2crDd-no</dc:identifier>
</cp:coreProperties>
</file>