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4"/>
  </p:sldMasterIdLst>
  <p:notesMasterIdLst>
    <p:notesMasterId r:id="rId28"/>
  </p:notesMasterIdLst>
  <p:sldIdLst>
    <p:sldId id="256" r:id="rId5"/>
    <p:sldId id="464" r:id="rId6"/>
    <p:sldId id="463" r:id="rId7"/>
    <p:sldId id="462" r:id="rId8"/>
    <p:sldId id="466" r:id="rId9"/>
    <p:sldId id="258" r:id="rId10"/>
    <p:sldId id="270" r:id="rId11"/>
    <p:sldId id="478" r:id="rId12"/>
    <p:sldId id="467" r:id="rId13"/>
    <p:sldId id="340" r:id="rId14"/>
    <p:sldId id="476" r:id="rId15"/>
    <p:sldId id="468" r:id="rId16"/>
    <p:sldId id="457" r:id="rId17"/>
    <p:sldId id="448" r:id="rId18"/>
    <p:sldId id="470" r:id="rId19"/>
    <p:sldId id="471" r:id="rId20"/>
    <p:sldId id="454" r:id="rId21"/>
    <p:sldId id="479" r:id="rId22"/>
    <p:sldId id="473" r:id="rId23"/>
    <p:sldId id="458" r:id="rId24"/>
    <p:sldId id="477" r:id="rId25"/>
    <p:sldId id="474" r:id="rId26"/>
    <p:sldId id="27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090"/>
    <a:srgbClr val="547391"/>
    <a:srgbClr val="D7D7D7"/>
    <a:srgbClr val="F2F2F2"/>
    <a:srgbClr val="1D3573"/>
    <a:srgbClr val="162163"/>
    <a:srgbClr val="0C17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92980" autoAdjust="0"/>
  </p:normalViewPr>
  <p:slideViewPr>
    <p:cSldViewPr snapToGrid="0">
      <p:cViewPr>
        <p:scale>
          <a:sx n="66" d="100"/>
          <a:sy n="66" d="100"/>
        </p:scale>
        <p:origin x="2016"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14798-D394-45DE-A720-8BA469A03B66}" type="doc">
      <dgm:prSet loTypeId="urn:microsoft.com/office/officeart/2008/layout/LinedList" loCatId="list" qsTypeId="urn:microsoft.com/office/officeart/2005/8/quickstyle/simple3" qsCatId="simple" csTypeId="urn:microsoft.com/office/officeart/2005/8/colors/accent5_5" csCatId="accent5" phldr="1"/>
      <dgm:spPr/>
      <dgm:t>
        <a:bodyPr/>
        <a:lstStyle/>
        <a:p>
          <a:endParaRPr lang="en-US"/>
        </a:p>
      </dgm:t>
    </dgm:pt>
    <dgm:pt modelId="{180AB470-72F5-46DE-BBBB-C970EDFFD86F}">
      <dgm:prSet phldrT="[Κείμενο]" custT="1"/>
      <dgm:spPr/>
      <dgm:t>
        <a:bodyPr/>
        <a:lstStyle/>
        <a:p>
          <a:r>
            <a:rPr lang="el-GR" sz="1800" dirty="0"/>
            <a:t>154 συμμετέχοντες από 10 Ευρωπαϊκές χώρες στην έρευνα πεδίου </a:t>
          </a:r>
          <a:endParaRPr lang="en-US" sz="1800" dirty="0"/>
        </a:p>
      </dgm:t>
    </dgm:pt>
    <dgm:pt modelId="{DE80AD8C-3F6C-4F67-B3D1-DB0CBAA3CC08}" type="parTrans" cxnId="{4B63B6D7-BD80-40BD-A023-C0B1B702FFEB}">
      <dgm:prSet/>
      <dgm:spPr/>
      <dgm:t>
        <a:bodyPr/>
        <a:lstStyle/>
        <a:p>
          <a:endParaRPr lang="en-US"/>
        </a:p>
      </dgm:t>
    </dgm:pt>
    <dgm:pt modelId="{9744407E-B69C-474F-9AD5-9300AC771A39}" type="sibTrans" cxnId="{4B63B6D7-BD80-40BD-A023-C0B1B702FFEB}">
      <dgm:prSet/>
      <dgm:spPr/>
      <dgm:t>
        <a:bodyPr/>
        <a:lstStyle/>
        <a:p>
          <a:endParaRPr lang="en-US"/>
        </a:p>
      </dgm:t>
    </dgm:pt>
    <dgm:pt modelId="{B3E89B3A-B1A9-467B-AD1A-DDEEEB63B7DC}">
      <dgm:prSet phldrT="[Κείμενο]" custT="1"/>
      <dgm:spPr/>
      <dgm:t>
        <a:bodyPr/>
        <a:lstStyle/>
        <a:p>
          <a:r>
            <a:rPr lang="el-GR" sz="1800" dirty="0"/>
            <a:t>55 προγράμματα σπουδών </a:t>
          </a:r>
          <a:endParaRPr lang="en-US" sz="1800" dirty="0"/>
        </a:p>
      </dgm:t>
    </dgm:pt>
    <dgm:pt modelId="{6793D284-3C96-4CC4-A2E4-6B8B59D0B740}" type="parTrans" cxnId="{67DA0BF1-B34B-40D4-B32E-A429BCB80BDD}">
      <dgm:prSet/>
      <dgm:spPr/>
      <dgm:t>
        <a:bodyPr/>
        <a:lstStyle/>
        <a:p>
          <a:endParaRPr lang="en-US"/>
        </a:p>
      </dgm:t>
    </dgm:pt>
    <dgm:pt modelId="{8FCBCD60-97A0-4D51-8EE6-5B24CAB768EA}" type="sibTrans" cxnId="{67DA0BF1-B34B-40D4-B32E-A429BCB80BDD}">
      <dgm:prSet/>
      <dgm:spPr/>
      <dgm:t>
        <a:bodyPr/>
        <a:lstStyle/>
        <a:p>
          <a:endParaRPr lang="en-US"/>
        </a:p>
      </dgm:t>
    </dgm:pt>
    <dgm:pt modelId="{2D92503B-ACBE-4D9A-968B-7D0647330F31}">
      <dgm:prSet phldrT="[Κείμενο]" custT="1"/>
      <dgm:spPr/>
      <dgm:t>
        <a:bodyPr/>
        <a:lstStyle/>
        <a:p>
          <a:r>
            <a:rPr lang="el-GR" sz="1800" dirty="0"/>
            <a:t>15 ακαδημαϊκές δημοσιεύσεις </a:t>
          </a:r>
          <a:endParaRPr lang="en-US" sz="1800" dirty="0"/>
        </a:p>
      </dgm:t>
    </dgm:pt>
    <dgm:pt modelId="{AF9CBCD4-D925-4D45-AA7D-19C2B87A8A1B}" type="parTrans" cxnId="{678CFEB0-10A2-4235-B1BF-EBC1AB09EF38}">
      <dgm:prSet/>
      <dgm:spPr/>
      <dgm:t>
        <a:bodyPr/>
        <a:lstStyle/>
        <a:p>
          <a:endParaRPr lang="en-US"/>
        </a:p>
      </dgm:t>
    </dgm:pt>
    <dgm:pt modelId="{4ADA4C90-34C9-4BB3-9459-56451A5074CC}" type="sibTrans" cxnId="{678CFEB0-10A2-4235-B1BF-EBC1AB09EF38}">
      <dgm:prSet/>
      <dgm:spPr/>
      <dgm:t>
        <a:bodyPr/>
        <a:lstStyle/>
        <a:p>
          <a:endParaRPr lang="en-US"/>
        </a:p>
      </dgm:t>
    </dgm:pt>
    <dgm:pt modelId="{5219AAA4-0B81-47A3-A5C5-734FC0BD5D49}">
      <dgm:prSet phldrT="[Κείμενο]" custT="1"/>
      <dgm:spPr/>
      <dgm:t>
        <a:bodyPr/>
        <a:lstStyle/>
        <a:p>
          <a:r>
            <a:rPr lang="el-GR" sz="1800" dirty="0"/>
            <a:t>28 παραδείγματα χρήσης (</a:t>
          </a:r>
          <a:r>
            <a:rPr lang="en-US" sz="1800" dirty="0"/>
            <a:t>use cases)</a:t>
          </a:r>
        </a:p>
      </dgm:t>
    </dgm:pt>
    <dgm:pt modelId="{0E0E593D-6129-4031-A2E9-2D67B2EA4F83}" type="parTrans" cxnId="{AEE74515-02C1-43DB-8736-6D67B063617F}">
      <dgm:prSet/>
      <dgm:spPr/>
      <dgm:t>
        <a:bodyPr/>
        <a:lstStyle/>
        <a:p>
          <a:endParaRPr lang="en-US"/>
        </a:p>
      </dgm:t>
    </dgm:pt>
    <dgm:pt modelId="{BC50EF39-C4D7-4C3C-BA99-A326F3E4CD0C}" type="sibTrans" cxnId="{AEE74515-02C1-43DB-8736-6D67B063617F}">
      <dgm:prSet/>
      <dgm:spPr/>
      <dgm:t>
        <a:bodyPr/>
        <a:lstStyle/>
        <a:p>
          <a:endParaRPr lang="en-US"/>
        </a:p>
      </dgm:t>
    </dgm:pt>
    <dgm:pt modelId="{5C027737-B024-4141-A13A-6ECFC2304416}">
      <dgm:prSet phldrT="[Κείμενο]" custT="1"/>
      <dgm:spPr/>
      <dgm:t>
        <a:bodyPr/>
        <a:lstStyle/>
        <a:p>
          <a:r>
            <a:rPr lang="en-US" sz="1800" dirty="0"/>
            <a:t>14 </a:t>
          </a:r>
          <a:r>
            <a:rPr lang="el-GR" sz="1800" dirty="0"/>
            <a:t>Ευρωπαϊκά έργα στο πεδίο της Μηχανικής Μάθησης</a:t>
          </a:r>
          <a:endParaRPr lang="en-US" sz="1800" dirty="0"/>
        </a:p>
      </dgm:t>
    </dgm:pt>
    <dgm:pt modelId="{68DE90AE-1AEE-420F-8862-14625C64BF34}" type="parTrans" cxnId="{A4B5D506-FA80-4EBC-89E3-44C9FF8F50A6}">
      <dgm:prSet/>
      <dgm:spPr/>
      <dgm:t>
        <a:bodyPr/>
        <a:lstStyle/>
        <a:p>
          <a:endParaRPr lang="en-US"/>
        </a:p>
      </dgm:t>
    </dgm:pt>
    <dgm:pt modelId="{E2FDDA3F-3247-442B-AB25-3308A683B995}" type="sibTrans" cxnId="{A4B5D506-FA80-4EBC-89E3-44C9FF8F50A6}">
      <dgm:prSet/>
      <dgm:spPr/>
      <dgm:t>
        <a:bodyPr/>
        <a:lstStyle/>
        <a:p>
          <a:endParaRPr lang="en-US"/>
        </a:p>
      </dgm:t>
    </dgm:pt>
    <dgm:pt modelId="{1B5A66CC-3220-4E20-8750-457183329549}">
      <dgm:prSet phldrT="[Κείμενο]" custT="1"/>
      <dgm:spPr/>
      <dgm:t>
        <a:bodyPr/>
        <a:lstStyle/>
        <a:p>
          <a:r>
            <a:rPr lang="el-GR" sz="1800" dirty="0"/>
            <a:t>59 αγγελίες εργασίας από τις χώρες της κοινοπραξίας</a:t>
          </a:r>
          <a:endParaRPr lang="en-US" sz="1800" dirty="0"/>
        </a:p>
      </dgm:t>
    </dgm:pt>
    <dgm:pt modelId="{A3F09CB5-D567-4AFF-92E8-05B7C1621A40}" type="parTrans" cxnId="{C64F5FAD-A55F-4A9C-89E0-130FEB523F64}">
      <dgm:prSet/>
      <dgm:spPr/>
      <dgm:t>
        <a:bodyPr/>
        <a:lstStyle/>
        <a:p>
          <a:endParaRPr lang="en-US"/>
        </a:p>
      </dgm:t>
    </dgm:pt>
    <dgm:pt modelId="{2E819CC1-960B-40DE-B95E-A3CDF87F663B}" type="sibTrans" cxnId="{C64F5FAD-A55F-4A9C-89E0-130FEB523F64}">
      <dgm:prSet/>
      <dgm:spPr/>
      <dgm:t>
        <a:bodyPr/>
        <a:lstStyle/>
        <a:p>
          <a:endParaRPr lang="en-US"/>
        </a:p>
      </dgm:t>
    </dgm:pt>
    <dgm:pt modelId="{17CC2E6B-7955-4E08-B6FF-792E13C8C40A}" type="pres">
      <dgm:prSet presAssocID="{BC814798-D394-45DE-A720-8BA469A03B66}" presName="vert0" presStyleCnt="0">
        <dgm:presLayoutVars>
          <dgm:dir/>
          <dgm:animOne val="branch"/>
          <dgm:animLvl val="lvl"/>
        </dgm:presLayoutVars>
      </dgm:prSet>
      <dgm:spPr/>
      <dgm:t>
        <a:bodyPr/>
        <a:lstStyle/>
        <a:p>
          <a:endParaRPr lang="en-US"/>
        </a:p>
      </dgm:t>
    </dgm:pt>
    <dgm:pt modelId="{A24A2F66-B13A-4A86-9A17-3D0ACF3D31F9}" type="pres">
      <dgm:prSet presAssocID="{180AB470-72F5-46DE-BBBB-C970EDFFD86F}" presName="thickLine" presStyleLbl="alignNode1" presStyleIdx="0" presStyleCnt="6"/>
      <dgm:spPr/>
    </dgm:pt>
    <dgm:pt modelId="{3E1241ED-33DC-40FB-89CE-7CCEBC40887A}" type="pres">
      <dgm:prSet presAssocID="{180AB470-72F5-46DE-BBBB-C970EDFFD86F}" presName="horz1" presStyleCnt="0"/>
      <dgm:spPr/>
    </dgm:pt>
    <dgm:pt modelId="{8A80640E-B190-4D75-AAAB-5460223E71F8}" type="pres">
      <dgm:prSet presAssocID="{180AB470-72F5-46DE-BBBB-C970EDFFD86F}" presName="tx1" presStyleLbl="revTx" presStyleIdx="0" presStyleCnt="6"/>
      <dgm:spPr/>
      <dgm:t>
        <a:bodyPr/>
        <a:lstStyle/>
        <a:p>
          <a:endParaRPr lang="en-US"/>
        </a:p>
      </dgm:t>
    </dgm:pt>
    <dgm:pt modelId="{2BD09552-0BFC-47EA-8BA5-BE4D92D289BD}" type="pres">
      <dgm:prSet presAssocID="{180AB470-72F5-46DE-BBBB-C970EDFFD86F}" presName="vert1" presStyleCnt="0"/>
      <dgm:spPr/>
    </dgm:pt>
    <dgm:pt modelId="{F823587F-AA71-4044-9A79-042BDCEFA3FC}" type="pres">
      <dgm:prSet presAssocID="{B3E89B3A-B1A9-467B-AD1A-DDEEEB63B7DC}" presName="thickLine" presStyleLbl="alignNode1" presStyleIdx="1" presStyleCnt="6"/>
      <dgm:spPr/>
    </dgm:pt>
    <dgm:pt modelId="{AAB55B7D-B6B9-4971-9189-8F6A872F8DAF}" type="pres">
      <dgm:prSet presAssocID="{B3E89B3A-B1A9-467B-AD1A-DDEEEB63B7DC}" presName="horz1" presStyleCnt="0"/>
      <dgm:spPr/>
    </dgm:pt>
    <dgm:pt modelId="{3D1B8FD5-8188-453D-A1FA-1FD61D29461F}" type="pres">
      <dgm:prSet presAssocID="{B3E89B3A-B1A9-467B-AD1A-DDEEEB63B7DC}" presName="tx1" presStyleLbl="revTx" presStyleIdx="1" presStyleCnt="6"/>
      <dgm:spPr/>
      <dgm:t>
        <a:bodyPr/>
        <a:lstStyle/>
        <a:p>
          <a:endParaRPr lang="en-US"/>
        </a:p>
      </dgm:t>
    </dgm:pt>
    <dgm:pt modelId="{27E0369A-BD01-4AF2-8C7F-8C598DF40714}" type="pres">
      <dgm:prSet presAssocID="{B3E89B3A-B1A9-467B-AD1A-DDEEEB63B7DC}" presName="vert1" presStyleCnt="0"/>
      <dgm:spPr/>
    </dgm:pt>
    <dgm:pt modelId="{CA79EE76-AE7A-4DC9-86BE-E1E291CC70B1}" type="pres">
      <dgm:prSet presAssocID="{2D92503B-ACBE-4D9A-968B-7D0647330F31}" presName="thickLine" presStyleLbl="alignNode1" presStyleIdx="2" presStyleCnt="6"/>
      <dgm:spPr/>
    </dgm:pt>
    <dgm:pt modelId="{9DF5CD63-5A50-4525-833B-ECFF5D249BA6}" type="pres">
      <dgm:prSet presAssocID="{2D92503B-ACBE-4D9A-968B-7D0647330F31}" presName="horz1" presStyleCnt="0"/>
      <dgm:spPr/>
    </dgm:pt>
    <dgm:pt modelId="{8ECCFD37-CE54-4EDE-9997-15B531685604}" type="pres">
      <dgm:prSet presAssocID="{2D92503B-ACBE-4D9A-968B-7D0647330F31}" presName="tx1" presStyleLbl="revTx" presStyleIdx="2" presStyleCnt="6"/>
      <dgm:spPr/>
      <dgm:t>
        <a:bodyPr/>
        <a:lstStyle/>
        <a:p>
          <a:endParaRPr lang="en-US"/>
        </a:p>
      </dgm:t>
    </dgm:pt>
    <dgm:pt modelId="{DC677FF7-3ED9-40F6-9B51-0B7660A4D2B9}" type="pres">
      <dgm:prSet presAssocID="{2D92503B-ACBE-4D9A-968B-7D0647330F31}" presName="vert1" presStyleCnt="0"/>
      <dgm:spPr/>
    </dgm:pt>
    <dgm:pt modelId="{06116030-A86D-40C6-B20D-2263E8D027BA}" type="pres">
      <dgm:prSet presAssocID="{1B5A66CC-3220-4E20-8750-457183329549}" presName="thickLine" presStyleLbl="alignNode1" presStyleIdx="3" presStyleCnt="6"/>
      <dgm:spPr/>
    </dgm:pt>
    <dgm:pt modelId="{858B89BE-DF84-4B02-9672-CCC3CFC4C39F}" type="pres">
      <dgm:prSet presAssocID="{1B5A66CC-3220-4E20-8750-457183329549}" presName="horz1" presStyleCnt="0"/>
      <dgm:spPr/>
    </dgm:pt>
    <dgm:pt modelId="{4D59D3B4-FC70-4B18-9AF9-A37CF5E8EC29}" type="pres">
      <dgm:prSet presAssocID="{1B5A66CC-3220-4E20-8750-457183329549}" presName="tx1" presStyleLbl="revTx" presStyleIdx="3" presStyleCnt="6"/>
      <dgm:spPr/>
      <dgm:t>
        <a:bodyPr/>
        <a:lstStyle/>
        <a:p>
          <a:endParaRPr lang="en-US"/>
        </a:p>
      </dgm:t>
    </dgm:pt>
    <dgm:pt modelId="{7EE12E25-9546-4381-BF27-33C6CC85C8B8}" type="pres">
      <dgm:prSet presAssocID="{1B5A66CC-3220-4E20-8750-457183329549}" presName="vert1" presStyleCnt="0"/>
      <dgm:spPr/>
    </dgm:pt>
    <dgm:pt modelId="{7C23BA11-E79E-40EA-BC3D-61B4CD440031}" type="pres">
      <dgm:prSet presAssocID="{5219AAA4-0B81-47A3-A5C5-734FC0BD5D49}" presName="thickLine" presStyleLbl="alignNode1" presStyleIdx="4" presStyleCnt="6"/>
      <dgm:spPr/>
    </dgm:pt>
    <dgm:pt modelId="{B0C685DB-B74F-499C-B1C2-99324DD69F09}" type="pres">
      <dgm:prSet presAssocID="{5219AAA4-0B81-47A3-A5C5-734FC0BD5D49}" presName="horz1" presStyleCnt="0"/>
      <dgm:spPr/>
    </dgm:pt>
    <dgm:pt modelId="{1CC66EFC-6BBE-43F8-95FB-6CDFC4E7E0F2}" type="pres">
      <dgm:prSet presAssocID="{5219AAA4-0B81-47A3-A5C5-734FC0BD5D49}" presName="tx1" presStyleLbl="revTx" presStyleIdx="4" presStyleCnt="6"/>
      <dgm:spPr/>
      <dgm:t>
        <a:bodyPr/>
        <a:lstStyle/>
        <a:p>
          <a:endParaRPr lang="en-US"/>
        </a:p>
      </dgm:t>
    </dgm:pt>
    <dgm:pt modelId="{0F3ADE0E-71CB-4DF6-8654-BEA4CAB6AFD3}" type="pres">
      <dgm:prSet presAssocID="{5219AAA4-0B81-47A3-A5C5-734FC0BD5D49}" presName="vert1" presStyleCnt="0"/>
      <dgm:spPr/>
    </dgm:pt>
    <dgm:pt modelId="{7C1EC713-D620-4A24-92C8-77BBFEB609C8}" type="pres">
      <dgm:prSet presAssocID="{5C027737-B024-4141-A13A-6ECFC2304416}" presName="thickLine" presStyleLbl="alignNode1" presStyleIdx="5" presStyleCnt="6"/>
      <dgm:spPr/>
    </dgm:pt>
    <dgm:pt modelId="{08257FD0-1442-41C5-9EE6-EDD5A9B7BE92}" type="pres">
      <dgm:prSet presAssocID="{5C027737-B024-4141-A13A-6ECFC2304416}" presName="horz1" presStyleCnt="0"/>
      <dgm:spPr/>
    </dgm:pt>
    <dgm:pt modelId="{BCD40366-6CFE-4FDD-869D-6DBB8BBAC07A}" type="pres">
      <dgm:prSet presAssocID="{5C027737-B024-4141-A13A-6ECFC2304416}" presName="tx1" presStyleLbl="revTx" presStyleIdx="5" presStyleCnt="6"/>
      <dgm:spPr/>
      <dgm:t>
        <a:bodyPr/>
        <a:lstStyle/>
        <a:p>
          <a:endParaRPr lang="en-US"/>
        </a:p>
      </dgm:t>
    </dgm:pt>
    <dgm:pt modelId="{247EBAA9-A4AF-4D6B-AFFF-71459FADBE48}" type="pres">
      <dgm:prSet presAssocID="{5C027737-B024-4141-A13A-6ECFC2304416}" presName="vert1" presStyleCnt="0"/>
      <dgm:spPr/>
    </dgm:pt>
  </dgm:ptLst>
  <dgm:cxnLst>
    <dgm:cxn modelId="{A1119896-2A8D-451B-87AD-805C4D9D4E38}" type="presOf" srcId="{BC814798-D394-45DE-A720-8BA469A03B66}" destId="{17CC2E6B-7955-4E08-B6FF-792E13C8C40A}" srcOrd="0" destOrd="0" presId="urn:microsoft.com/office/officeart/2008/layout/LinedList"/>
    <dgm:cxn modelId="{C64F5FAD-A55F-4A9C-89E0-130FEB523F64}" srcId="{BC814798-D394-45DE-A720-8BA469A03B66}" destId="{1B5A66CC-3220-4E20-8750-457183329549}" srcOrd="3" destOrd="0" parTransId="{A3F09CB5-D567-4AFF-92E8-05B7C1621A40}" sibTransId="{2E819CC1-960B-40DE-B95E-A3CDF87F663B}"/>
    <dgm:cxn modelId="{678CFEB0-10A2-4235-B1BF-EBC1AB09EF38}" srcId="{BC814798-D394-45DE-A720-8BA469A03B66}" destId="{2D92503B-ACBE-4D9A-968B-7D0647330F31}" srcOrd="2" destOrd="0" parTransId="{AF9CBCD4-D925-4D45-AA7D-19C2B87A8A1B}" sibTransId="{4ADA4C90-34C9-4BB3-9459-56451A5074CC}"/>
    <dgm:cxn modelId="{B02AB5C0-921D-4AC1-9A80-846F05B5648C}" type="presOf" srcId="{B3E89B3A-B1A9-467B-AD1A-DDEEEB63B7DC}" destId="{3D1B8FD5-8188-453D-A1FA-1FD61D29461F}" srcOrd="0" destOrd="0" presId="urn:microsoft.com/office/officeart/2008/layout/LinedList"/>
    <dgm:cxn modelId="{67DA0BF1-B34B-40D4-B32E-A429BCB80BDD}" srcId="{BC814798-D394-45DE-A720-8BA469A03B66}" destId="{B3E89B3A-B1A9-467B-AD1A-DDEEEB63B7DC}" srcOrd="1" destOrd="0" parTransId="{6793D284-3C96-4CC4-A2E4-6B8B59D0B740}" sibTransId="{8FCBCD60-97A0-4D51-8EE6-5B24CAB768EA}"/>
    <dgm:cxn modelId="{AEE74515-02C1-43DB-8736-6D67B063617F}" srcId="{BC814798-D394-45DE-A720-8BA469A03B66}" destId="{5219AAA4-0B81-47A3-A5C5-734FC0BD5D49}" srcOrd="4" destOrd="0" parTransId="{0E0E593D-6129-4031-A2E9-2D67B2EA4F83}" sibTransId="{BC50EF39-C4D7-4C3C-BA99-A326F3E4CD0C}"/>
    <dgm:cxn modelId="{31FC8ECA-8A83-40E1-AD0A-C5384BBB15B6}" type="presOf" srcId="{5219AAA4-0B81-47A3-A5C5-734FC0BD5D49}" destId="{1CC66EFC-6BBE-43F8-95FB-6CDFC4E7E0F2}" srcOrd="0" destOrd="0" presId="urn:microsoft.com/office/officeart/2008/layout/LinedList"/>
    <dgm:cxn modelId="{4E0B8DEC-56A8-419A-B4BB-4AC4089D84A3}" type="presOf" srcId="{2D92503B-ACBE-4D9A-968B-7D0647330F31}" destId="{8ECCFD37-CE54-4EDE-9997-15B531685604}" srcOrd="0" destOrd="0" presId="urn:microsoft.com/office/officeart/2008/layout/LinedList"/>
    <dgm:cxn modelId="{A4B5D506-FA80-4EBC-89E3-44C9FF8F50A6}" srcId="{BC814798-D394-45DE-A720-8BA469A03B66}" destId="{5C027737-B024-4141-A13A-6ECFC2304416}" srcOrd="5" destOrd="0" parTransId="{68DE90AE-1AEE-420F-8862-14625C64BF34}" sibTransId="{E2FDDA3F-3247-442B-AB25-3308A683B995}"/>
    <dgm:cxn modelId="{622556E8-5583-46CA-AE5A-AE3F0099A172}" type="presOf" srcId="{5C027737-B024-4141-A13A-6ECFC2304416}" destId="{BCD40366-6CFE-4FDD-869D-6DBB8BBAC07A}" srcOrd="0" destOrd="0" presId="urn:microsoft.com/office/officeart/2008/layout/LinedList"/>
    <dgm:cxn modelId="{F31CC53D-4901-4AC2-A380-9926691B9EE6}" type="presOf" srcId="{1B5A66CC-3220-4E20-8750-457183329549}" destId="{4D59D3B4-FC70-4B18-9AF9-A37CF5E8EC29}" srcOrd="0" destOrd="0" presId="urn:microsoft.com/office/officeart/2008/layout/LinedList"/>
    <dgm:cxn modelId="{4B63B6D7-BD80-40BD-A023-C0B1B702FFEB}" srcId="{BC814798-D394-45DE-A720-8BA469A03B66}" destId="{180AB470-72F5-46DE-BBBB-C970EDFFD86F}" srcOrd="0" destOrd="0" parTransId="{DE80AD8C-3F6C-4F67-B3D1-DB0CBAA3CC08}" sibTransId="{9744407E-B69C-474F-9AD5-9300AC771A39}"/>
    <dgm:cxn modelId="{1DF1F259-3B13-4A32-87E9-24A295C3DEE5}" type="presOf" srcId="{180AB470-72F5-46DE-BBBB-C970EDFFD86F}" destId="{8A80640E-B190-4D75-AAAB-5460223E71F8}" srcOrd="0" destOrd="0" presId="urn:microsoft.com/office/officeart/2008/layout/LinedList"/>
    <dgm:cxn modelId="{7775D058-95A2-4CB6-BE90-6D694A6875FC}" type="presParOf" srcId="{17CC2E6B-7955-4E08-B6FF-792E13C8C40A}" destId="{A24A2F66-B13A-4A86-9A17-3D0ACF3D31F9}" srcOrd="0" destOrd="0" presId="urn:microsoft.com/office/officeart/2008/layout/LinedList"/>
    <dgm:cxn modelId="{2AB7A2DE-BA7E-43E1-A036-0EE9052D3D4B}" type="presParOf" srcId="{17CC2E6B-7955-4E08-B6FF-792E13C8C40A}" destId="{3E1241ED-33DC-40FB-89CE-7CCEBC40887A}" srcOrd="1" destOrd="0" presId="urn:microsoft.com/office/officeart/2008/layout/LinedList"/>
    <dgm:cxn modelId="{DAA0B28C-35E9-4E6E-809D-E30933EB406A}" type="presParOf" srcId="{3E1241ED-33DC-40FB-89CE-7CCEBC40887A}" destId="{8A80640E-B190-4D75-AAAB-5460223E71F8}" srcOrd="0" destOrd="0" presId="urn:microsoft.com/office/officeart/2008/layout/LinedList"/>
    <dgm:cxn modelId="{D31049C4-FE2B-4B91-A89A-3D299319B62B}" type="presParOf" srcId="{3E1241ED-33DC-40FB-89CE-7CCEBC40887A}" destId="{2BD09552-0BFC-47EA-8BA5-BE4D92D289BD}" srcOrd="1" destOrd="0" presId="urn:microsoft.com/office/officeart/2008/layout/LinedList"/>
    <dgm:cxn modelId="{6249451D-6246-43FC-A480-40A3F9AFC257}" type="presParOf" srcId="{17CC2E6B-7955-4E08-B6FF-792E13C8C40A}" destId="{F823587F-AA71-4044-9A79-042BDCEFA3FC}" srcOrd="2" destOrd="0" presId="urn:microsoft.com/office/officeart/2008/layout/LinedList"/>
    <dgm:cxn modelId="{0D445424-5EBA-4311-9471-AD10EEB41148}" type="presParOf" srcId="{17CC2E6B-7955-4E08-B6FF-792E13C8C40A}" destId="{AAB55B7D-B6B9-4971-9189-8F6A872F8DAF}" srcOrd="3" destOrd="0" presId="urn:microsoft.com/office/officeart/2008/layout/LinedList"/>
    <dgm:cxn modelId="{FF0F5D70-8390-4202-8F60-FF49B07F77CA}" type="presParOf" srcId="{AAB55B7D-B6B9-4971-9189-8F6A872F8DAF}" destId="{3D1B8FD5-8188-453D-A1FA-1FD61D29461F}" srcOrd="0" destOrd="0" presId="urn:microsoft.com/office/officeart/2008/layout/LinedList"/>
    <dgm:cxn modelId="{BE28B76E-A3F2-4328-9B1B-6A7FC1C9117E}" type="presParOf" srcId="{AAB55B7D-B6B9-4971-9189-8F6A872F8DAF}" destId="{27E0369A-BD01-4AF2-8C7F-8C598DF40714}" srcOrd="1" destOrd="0" presId="urn:microsoft.com/office/officeart/2008/layout/LinedList"/>
    <dgm:cxn modelId="{CE2B845A-7F7F-4A1C-83F5-71CBBC8F40E9}" type="presParOf" srcId="{17CC2E6B-7955-4E08-B6FF-792E13C8C40A}" destId="{CA79EE76-AE7A-4DC9-86BE-E1E291CC70B1}" srcOrd="4" destOrd="0" presId="urn:microsoft.com/office/officeart/2008/layout/LinedList"/>
    <dgm:cxn modelId="{CD1E89DF-B1EF-4695-9A93-3C836EC3AD19}" type="presParOf" srcId="{17CC2E6B-7955-4E08-B6FF-792E13C8C40A}" destId="{9DF5CD63-5A50-4525-833B-ECFF5D249BA6}" srcOrd="5" destOrd="0" presId="urn:microsoft.com/office/officeart/2008/layout/LinedList"/>
    <dgm:cxn modelId="{FAEED187-3F03-482D-88BE-0A500035F75B}" type="presParOf" srcId="{9DF5CD63-5A50-4525-833B-ECFF5D249BA6}" destId="{8ECCFD37-CE54-4EDE-9997-15B531685604}" srcOrd="0" destOrd="0" presId="urn:microsoft.com/office/officeart/2008/layout/LinedList"/>
    <dgm:cxn modelId="{CB40DBC8-F846-46E4-9D54-B8EA93DC54E8}" type="presParOf" srcId="{9DF5CD63-5A50-4525-833B-ECFF5D249BA6}" destId="{DC677FF7-3ED9-40F6-9B51-0B7660A4D2B9}" srcOrd="1" destOrd="0" presId="urn:microsoft.com/office/officeart/2008/layout/LinedList"/>
    <dgm:cxn modelId="{4CF6CDB2-358B-4536-AB8E-B68B6F2FA2BF}" type="presParOf" srcId="{17CC2E6B-7955-4E08-B6FF-792E13C8C40A}" destId="{06116030-A86D-40C6-B20D-2263E8D027BA}" srcOrd="6" destOrd="0" presId="urn:microsoft.com/office/officeart/2008/layout/LinedList"/>
    <dgm:cxn modelId="{AC416067-0FD7-453C-85FE-C66E061538AC}" type="presParOf" srcId="{17CC2E6B-7955-4E08-B6FF-792E13C8C40A}" destId="{858B89BE-DF84-4B02-9672-CCC3CFC4C39F}" srcOrd="7" destOrd="0" presId="urn:microsoft.com/office/officeart/2008/layout/LinedList"/>
    <dgm:cxn modelId="{C10628C4-412C-4161-9438-EA8156120DA3}" type="presParOf" srcId="{858B89BE-DF84-4B02-9672-CCC3CFC4C39F}" destId="{4D59D3B4-FC70-4B18-9AF9-A37CF5E8EC29}" srcOrd="0" destOrd="0" presId="urn:microsoft.com/office/officeart/2008/layout/LinedList"/>
    <dgm:cxn modelId="{403758ED-97C9-470D-97B4-5A40AD648013}" type="presParOf" srcId="{858B89BE-DF84-4B02-9672-CCC3CFC4C39F}" destId="{7EE12E25-9546-4381-BF27-33C6CC85C8B8}" srcOrd="1" destOrd="0" presId="urn:microsoft.com/office/officeart/2008/layout/LinedList"/>
    <dgm:cxn modelId="{8703AA71-BEF3-408D-807E-433F246824EB}" type="presParOf" srcId="{17CC2E6B-7955-4E08-B6FF-792E13C8C40A}" destId="{7C23BA11-E79E-40EA-BC3D-61B4CD440031}" srcOrd="8" destOrd="0" presId="urn:microsoft.com/office/officeart/2008/layout/LinedList"/>
    <dgm:cxn modelId="{E8F200AA-416E-4D5E-BB25-27982002D41A}" type="presParOf" srcId="{17CC2E6B-7955-4E08-B6FF-792E13C8C40A}" destId="{B0C685DB-B74F-499C-B1C2-99324DD69F09}" srcOrd="9" destOrd="0" presId="urn:microsoft.com/office/officeart/2008/layout/LinedList"/>
    <dgm:cxn modelId="{E3D5DBDB-077E-4EC7-8989-8064AD3DE533}" type="presParOf" srcId="{B0C685DB-B74F-499C-B1C2-99324DD69F09}" destId="{1CC66EFC-6BBE-43F8-95FB-6CDFC4E7E0F2}" srcOrd="0" destOrd="0" presId="urn:microsoft.com/office/officeart/2008/layout/LinedList"/>
    <dgm:cxn modelId="{3298B003-1F27-4CB1-86BB-5EED43456FB1}" type="presParOf" srcId="{B0C685DB-B74F-499C-B1C2-99324DD69F09}" destId="{0F3ADE0E-71CB-4DF6-8654-BEA4CAB6AFD3}" srcOrd="1" destOrd="0" presId="urn:microsoft.com/office/officeart/2008/layout/LinedList"/>
    <dgm:cxn modelId="{23539144-C640-4CE1-9AAD-598B61678646}" type="presParOf" srcId="{17CC2E6B-7955-4E08-B6FF-792E13C8C40A}" destId="{7C1EC713-D620-4A24-92C8-77BBFEB609C8}" srcOrd="10" destOrd="0" presId="urn:microsoft.com/office/officeart/2008/layout/LinedList"/>
    <dgm:cxn modelId="{56974D79-E421-4104-9A99-681AD6E00CB3}" type="presParOf" srcId="{17CC2E6B-7955-4E08-B6FF-792E13C8C40A}" destId="{08257FD0-1442-41C5-9EE6-EDD5A9B7BE92}" srcOrd="11" destOrd="0" presId="urn:microsoft.com/office/officeart/2008/layout/LinedList"/>
    <dgm:cxn modelId="{5DE6796D-CA91-4425-A0A0-FA92F3DA7FCE}" type="presParOf" srcId="{08257FD0-1442-41C5-9EE6-EDD5A9B7BE92}" destId="{BCD40366-6CFE-4FDD-869D-6DBB8BBAC07A}" srcOrd="0" destOrd="0" presId="urn:microsoft.com/office/officeart/2008/layout/LinedList"/>
    <dgm:cxn modelId="{1A2A1235-1058-40B1-95F8-EC7393158328}" type="presParOf" srcId="{08257FD0-1442-41C5-9EE6-EDD5A9B7BE92}" destId="{247EBAA9-A4AF-4D6B-AFFF-71459FADBE4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77975-0173-417E-B946-82FF6EB15EC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49949364-051E-4217-8D93-0EC5972264C7}">
      <dgm:prSet phldrT="[Κείμενο]" custT="1"/>
      <dgm:spPr/>
      <dgm:t>
        <a:bodyPr/>
        <a:lstStyle/>
        <a:p>
          <a:r>
            <a:rPr lang="en-US" sz="1600" b="0" dirty="0">
              <a:latin typeface="Arial" panose="020B0604020202020204" pitchFamily="34" charset="0"/>
              <a:cs typeface="Arial" panose="020B0604020202020204" pitchFamily="34" charset="0"/>
            </a:rPr>
            <a:t>1. </a:t>
          </a:r>
          <a:r>
            <a:rPr lang="el-GR" sz="1600" b="0" dirty="0">
              <a:latin typeface="Arial" panose="020B0604020202020204" pitchFamily="34" charset="0"/>
              <a:cs typeface="Arial" panose="020B0604020202020204" pitchFamily="34" charset="0"/>
            </a:rPr>
            <a:t>Αλγόριθμοι Μηχανικής Μάθησης</a:t>
          </a:r>
          <a:r>
            <a:rPr lang="en-US" sz="1600" b="0" dirty="0">
              <a:latin typeface="Arial" panose="020B0604020202020204" pitchFamily="34" charset="0"/>
              <a:cs typeface="Arial" panose="020B0604020202020204" pitchFamily="34" charset="0"/>
            </a:rPr>
            <a:t> (Machine Learning)</a:t>
          </a:r>
        </a:p>
      </dgm:t>
    </dgm:pt>
    <dgm:pt modelId="{385539E1-3223-4428-B49C-C357F829E427}" type="parTrans" cxnId="{2C96AE47-2E75-49D7-9C50-91F5BD629CCF}">
      <dgm:prSet/>
      <dgm:spPr/>
      <dgm:t>
        <a:bodyPr/>
        <a:lstStyle/>
        <a:p>
          <a:endParaRPr lang="en-US"/>
        </a:p>
      </dgm:t>
    </dgm:pt>
    <dgm:pt modelId="{229E22CB-644B-4A7F-8664-8C6F9FF294E6}" type="sibTrans" cxnId="{2C96AE47-2E75-49D7-9C50-91F5BD629CCF}">
      <dgm:prSet/>
      <dgm:spPr/>
      <dgm:t>
        <a:bodyPr/>
        <a:lstStyle/>
        <a:p>
          <a:endParaRPr lang="en-US"/>
        </a:p>
      </dgm:t>
    </dgm:pt>
    <dgm:pt modelId="{6E9E2C2F-129C-4DB6-A5EE-AED99823D997}">
      <dgm:prSet phldrT="[Κείμενο]" custT="1"/>
      <dgm:spPr/>
      <dgm:t>
        <a:bodyPr/>
        <a:lstStyle/>
        <a:p>
          <a:r>
            <a:rPr lang="en-US" sz="1600" b="0" dirty="0">
              <a:latin typeface="Arial" panose="020B0604020202020204" pitchFamily="34" charset="0"/>
              <a:cs typeface="Arial" panose="020B0604020202020204" pitchFamily="34" charset="0"/>
            </a:rPr>
            <a:t>2. </a:t>
          </a:r>
          <a:r>
            <a:rPr lang="el-GR" sz="1600" b="0" dirty="0">
              <a:latin typeface="Arial" panose="020B0604020202020204" pitchFamily="34" charset="0"/>
              <a:cs typeface="Arial" panose="020B0604020202020204" pitchFamily="34" charset="0"/>
            </a:rPr>
            <a:t>Πιθανότητες Και Στατιστική Γλώσσες Προγραμματισμού Για Τεχνητή Νοημοσύνη</a:t>
          </a:r>
          <a:endParaRPr lang="en-US" sz="1600" b="0" dirty="0">
            <a:latin typeface="Arial" panose="020B0604020202020204" pitchFamily="34" charset="0"/>
            <a:cs typeface="Arial" panose="020B0604020202020204" pitchFamily="34" charset="0"/>
          </a:endParaRPr>
        </a:p>
      </dgm:t>
    </dgm:pt>
    <dgm:pt modelId="{F639F069-7C43-47D5-B2AA-6F1039CBEA80}" type="parTrans" cxnId="{FC1CB20A-9B10-4182-BFE8-287B69CFD01D}">
      <dgm:prSet/>
      <dgm:spPr/>
      <dgm:t>
        <a:bodyPr/>
        <a:lstStyle/>
        <a:p>
          <a:endParaRPr lang="en-US"/>
        </a:p>
      </dgm:t>
    </dgm:pt>
    <dgm:pt modelId="{D13AA9FB-EF7D-4AA5-9EF7-9874DD2542FC}" type="sibTrans" cxnId="{FC1CB20A-9B10-4182-BFE8-287B69CFD01D}">
      <dgm:prSet/>
      <dgm:spPr/>
      <dgm:t>
        <a:bodyPr/>
        <a:lstStyle/>
        <a:p>
          <a:endParaRPr lang="en-US"/>
        </a:p>
      </dgm:t>
    </dgm:pt>
    <dgm:pt modelId="{0F1F43E0-B957-48D9-8EF8-44653D78F334}">
      <dgm:prSet phldrT="[Κείμενο]" custT="1"/>
      <dgm:spPr/>
      <dgm:t>
        <a:bodyPr/>
        <a:lstStyle/>
        <a:p>
          <a:r>
            <a:rPr lang="en-US" sz="1600" b="0" dirty="0">
              <a:latin typeface="Arial" panose="020B0604020202020204" pitchFamily="34" charset="0"/>
              <a:cs typeface="Arial" panose="020B0604020202020204" pitchFamily="34" charset="0"/>
            </a:rPr>
            <a:t>3. </a:t>
          </a:r>
          <a:r>
            <a:rPr lang="el-GR" sz="1600" b="0" dirty="0">
              <a:latin typeface="Arial" panose="020B0604020202020204" pitchFamily="34" charset="0"/>
              <a:cs typeface="Arial" panose="020B0604020202020204" pitchFamily="34" charset="0"/>
            </a:rPr>
            <a:t>Γλώσσες Προγραμματισμού Μηχανικής Μάθησης</a:t>
          </a:r>
          <a:endParaRPr lang="en-US" sz="1600" b="0" dirty="0">
            <a:latin typeface="Arial" panose="020B0604020202020204" pitchFamily="34" charset="0"/>
            <a:cs typeface="Arial" panose="020B0604020202020204" pitchFamily="34" charset="0"/>
          </a:endParaRPr>
        </a:p>
      </dgm:t>
    </dgm:pt>
    <dgm:pt modelId="{FF26C5B3-1FFF-4F63-B2D6-E02DDCB2BD74}" type="parTrans" cxnId="{68CCB50C-60E8-4979-95AF-077E875847D5}">
      <dgm:prSet/>
      <dgm:spPr/>
      <dgm:t>
        <a:bodyPr/>
        <a:lstStyle/>
        <a:p>
          <a:endParaRPr lang="en-US"/>
        </a:p>
      </dgm:t>
    </dgm:pt>
    <dgm:pt modelId="{EEE11829-5D54-43D0-A379-80E68CFF4085}" type="sibTrans" cxnId="{68CCB50C-60E8-4979-95AF-077E875847D5}">
      <dgm:prSet/>
      <dgm:spPr/>
      <dgm:t>
        <a:bodyPr/>
        <a:lstStyle/>
        <a:p>
          <a:endParaRPr lang="en-US"/>
        </a:p>
      </dgm:t>
    </dgm:pt>
    <dgm:pt modelId="{4E0F51C8-494B-4E33-9997-95C84C1C6F97}">
      <dgm:prSet phldrT="[Κείμενο]" custT="1"/>
      <dgm:spPr/>
      <dgm:t>
        <a:bodyPr/>
        <a:lstStyle/>
        <a:p>
          <a:r>
            <a:rPr lang="en-US" sz="1600" b="0" dirty="0">
              <a:latin typeface="Arial" panose="020B0604020202020204" pitchFamily="34" charset="0"/>
              <a:cs typeface="Arial" panose="020B0604020202020204" pitchFamily="34" charset="0"/>
            </a:rPr>
            <a:t>5. </a:t>
          </a:r>
          <a:r>
            <a:rPr lang="el-GR" sz="1600" b="0" dirty="0">
              <a:latin typeface="Arial" panose="020B0604020202020204" pitchFamily="34" charset="0"/>
              <a:cs typeface="Arial" panose="020B0604020202020204" pitchFamily="34" charset="0"/>
            </a:rPr>
            <a:t>Μοντέλα Βαθιάς Μηχανικής Μάθησης (</a:t>
          </a:r>
          <a:r>
            <a:rPr lang="en-US" sz="1600" b="0" dirty="0">
              <a:latin typeface="Arial" panose="020B0604020202020204" pitchFamily="34" charset="0"/>
              <a:cs typeface="Arial" panose="020B0604020202020204" pitchFamily="34" charset="0"/>
            </a:rPr>
            <a:t>Deep Learning)</a:t>
          </a:r>
        </a:p>
      </dgm:t>
    </dgm:pt>
    <dgm:pt modelId="{FB36D3FC-55F0-4B2A-B9EB-920260F721E1}" type="parTrans" cxnId="{85EAB9E0-A566-45F9-8850-0B78DA72103F}">
      <dgm:prSet/>
      <dgm:spPr/>
      <dgm:t>
        <a:bodyPr/>
        <a:lstStyle/>
        <a:p>
          <a:endParaRPr lang="en-US"/>
        </a:p>
      </dgm:t>
    </dgm:pt>
    <dgm:pt modelId="{03EAFF0D-0457-4C0B-AED9-8003415AF8B3}" type="sibTrans" cxnId="{85EAB9E0-A566-45F9-8850-0B78DA72103F}">
      <dgm:prSet/>
      <dgm:spPr/>
      <dgm:t>
        <a:bodyPr/>
        <a:lstStyle/>
        <a:p>
          <a:endParaRPr lang="en-US"/>
        </a:p>
      </dgm:t>
    </dgm:pt>
    <dgm:pt modelId="{8637C73B-166A-46A9-9EFC-66989DFE305F}">
      <dgm:prSet phldrT="[Κείμενο]" custT="1"/>
      <dgm:spPr/>
      <dgm:t>
        <a:bodyPr/>
        <a:lstStyle/>
        <a:p>
          <a:r>
            <a:rPr lang="en-US" sz="1600" b="0" dirty="0">
              <a:latin typeface="Arial" panose="020B0604020202020204" pitchFamily="34" charset="0"/>
              <a:cs typeface="Arial" panose="020B0604020202020204" pitchFamily="34" charset="0"/>
            </a:rPr>
            <a:t>4. </a:t>
          </a:r>
          <a:r>
            <a:rPr lang="el-GR" sz="1600" b="0" dirty="0">
              <a:latin typeface="Arial" panose="020B0604020202020204" pitchFamily="34" charset="0"/>
              <a:cs typeface="Arial" panose="020B0604020202020204" pitchFamily="34" charset="0"/>
            </a:rPr>
            <a:t>Αρχιτεκτονική Νευρωνικών Δικτύων (</a:t>
          </a:r>
          <a:r>
            <a:rPr lang="en-US" sz="1600" b="0" dirty="0">
              <a:latin typeface="Arial" panose="020B0604020202020204" pitchFamily="34" charset="0"/>
              <a:cs typeface="Arial" panose="020B0604020202020204" pitchFamily="34" charset="0"/>
            </a:rPr>
            <a:t>Neural Networks)</a:t>
          </a:r>
        </a:p>
      </dgm:t>
    </dgm:pt>
    <dgm:pt modelId="{5A983B58-31D9-4AAE-ACD8-CF0E68EFD9C1}" type="parTrans" cxnId="{FF50D5A3-D605-4060-8560-BEDC72737FF4}">
      <dgm:prSet/>
      <dgm:spPr/>
      <dgm:t>
        <a:bodyPr/>
        <a:lstStyle/>
        <a:p>
          <a:endParaRPr lang="en-US"/>
        </a:p>
      </dgm:t>
    </dgm:pt>
    <dgm:pt modelId="{7368AC99-59BA-4A97-B00F-6454867894C9}" type="sibTrans" cxnId="{FF50D5A3-D605-4060-8560-BEDC72737FF4}">
      <dgm:prSet/>
      <dgm:spPr/>
      <dgm:t>
        <a:bodyPr/>
        <a:lstStyle/>
        <a:p>
          <a:endParaRPr lang="en-US"/>
        </a:p>
      </dgm:t>
    </dgm:pt>
    <dgm:pt modelId="{C0FE41F8-15B0-43F4-B997-EF682C556735}" type="pres">
      <dgm:prSet presAssocID="{FAE77975-0173-417E-B946-82FF6EB15EC8}" presName="linear" presStyleCnt="0">
        <dgm:presLayoutVars>
          <dgm:animLvl val="lvl"/>
          <dgm:resizeHandles val="exact"/>
        </dgm:presLayoutVars>
      </dgm:prSet>
      <dgm:spPr/>
      <dgm:t>
        <a:bodyPr/>
        <a:lstStyle/>
        <a:p>
          <a:endParaRPr lang="en-US"/>
        </a:p>
      </dgm:t>
    </dgm:pt>
    <dgm:pt modelId="{E8DF075C-50D8-46C6-8A0C-1093CCDA5BE5}" type="pres">
      <dgm:prSet presAssocID="{49949364-051E-4217-8D93-0EC5972264C7}" presName="parentText" presStyleLbl="node1" presStyleIdx="0" presStyleCnt="5">
        <dgm:presLayoutVars>
          <dgm:chMax val="0"/>
          <dgm:bulletEnabled val="1"/>
        </dgm:presLayoutVars>
      </dgm:prSet>
      <dgm:spPr/>
      <dgm:t>
        <a:bodyPr/>
        <a:lstStyle/>
        <a:p>
          <a:endParaRPr lang="en-US"/>
        </a:p>
      </dgm:t>
    </dgm:pt>
    <dgm:pt modelId="{97E45270-F83D-4796-83CA-63CF446E526B}" type="pres">
      <dgm:prSet presAssocID="{229E22CB-644B-4A7F-8664-8C6F9FF294E6}" presName="spacer" presStyleCnt="0"/>
      <dgm:spPr/>
    </dgm:pt>
    <dgm:pt modelId="{F354C262-1500-4D4B-B35A-847637BE08BC}" type="pres">
      <dgm:prSet presAssocID="{6E9E2C2F-129C-4DB6-A5EE-AED99823D997}" presName="parentText" presStyleLbl="node1" presStyleIdx="1" presStyleCnt="5">
        <dgm:presLayoutVars>
          <dgm:chMax val="0"/>
          <dgm:bulletEnabled val="1"/>
        </dgm:presLayoutVars>
      </dgm:prSet>
      <dgm:spPr/>
      <dgm:t>
        <a:bodyPr/>
        <a:lstStyle/>
        <a:p>
          <a:endParaRPr lang="en-US"/>
        </a:p>
      </dgm:t>
    </dgm:pt>
    <dgm:pt modelId="{6E3B8F66-BF36-4BBA-B6AD-543D003C5605}" type="pres">
      <dgm:prSet presAssocID="{D13AA9FB-EF7D-4AA5-9EF7-9874DD2542FC}" presName="spacer" presStyleCnt="0"/>
      <dgm:spPr/>
    </dgm:pt>
    <dgm:pt modelId="{0E935BD1-7071-426C-A0DE-59BC2A903DB8}" type="pres">
      <dgm:prSet presAssocID="{0F1F43E0-B957-48D9-8EF8-44653D78F334}" presName="parentText" presStyleLbl="node1" presStyleIdx="2" presStyleCnt="5">
        <dgm:presLayoutVars>
          <dgm:chMax val="0"/>
          <dgm:bulletEnabled val="1"/>
        </dgm:presLayoutVars>
      </dgm:prSet>
      <dgm:spPr/>
      <dgm:t>
        <a:bodyPr/>
        <a:lstStyle/>
        <a:p>
          <a:endParaRPr lang="en-US"/>
        </a:p>
      </dgm:t>
    </dgm:pt>
    <dgm:pt modelId="{F60A1062-5AC3-4C0D-82DA-349590F58644}" type="pres">
      <dgm:prSet presAssocID="{EEE11829-5D54-43D0-A379-80E68CFF4085}" presName="spacer" presStyleCnt="0"/>
      <dgm:spPr/>
    </dgm:pt>
    <dgm:pt modelId="{1A8B338A-0FB2-4F2A-8DF3-73917E85010B}" type="pres">
      <dgm:prSet presAssocID="{8637C73B-166A-46A9-9EFC-66989DFE305F}" presName="parentText" presStyleLbl="node1" presStyleIdx="3" presStyleCnt="5">
        <dgm:presLayoutVars>
          <dgm:chMax val="0"/>
          <dgm:bulletEnabled val="1"/>
        </dgm:presLayoutVars>
      </dgm:prSet>
      <dgm:spPr/>
      <dgm:t>
        <a:bodyPr/>
        <a:lstStyle/>
        <a:p>
          <a:endParaRPr lang="en-US"/>
        </a:p>
      </dgm:t>
    </dgm:pt>
    <dgm:pt modelId="{8371F578-0185-434D-B332-06028FA1847F}" type="pres">
      <dgm:prSet presAssocID="{7368AC99-59BA-4A97-B00F-6454867894C9}" presName="spacer" presStyleCnt="0"/>
      <dgm:spPr/>
    </dgm:pt>
    <dgm:pt modelId="{1F35F708-F2F7-4C42-B632-AE46A740B1AC}" type="pres">
      <dgm:prSet presAssocID="{4E0F51C8-494B-4E33-9997-95C84C1C6F97}" presName="parentText" presStyleLbl="node1" presStyleIdx="4" presStyleCnt="5">
        <dgm:presLayoutVars>
          <dgm:chMax val="0"/>
          <dgm:bulletEnabled val="1"/>
        </dgm:presLayoutVars>
      </dgm:prSet>
      <dgm:spPr/>
      <dgm:t>
        <a:bodyPr/>
        <a:lstStyle/>
        <a:p>
          <a:endParaRPr lang="en-US"/>
        </a:p>
      </dgm:t>
    </dgm:pt>
  </dgm:ptLst>
  <dgm:cxnLst>
    <dgm:cxn modelId="{B016B3C0-4D08-42EF-8BB9-39453E4A6CFB}" type="presOf" srcId="{6E9E2C2F-129C-4DB6-A5EE-AED99823D997}" destId="{F354C262-1500-4D4B-B35A-847637BE08BC}" srcOrd="0" destOrd="0" presId="urn:microsoft.com/office/officeart/2005/8/layout/vList2"/>
    <dgm:cxn modelId="{2C96AE47-2E75-49D7-9C50-91F5BD629CCF}" srcId="{FAE77975-0173-417E-B946-82FF6EB15EC8}" destId="{49949364-051E-4217-8D93-0EC5972264C7}" srcOrd="0" destOrd="0" parTransId="{385539E1-3223-4428-B49C-C357F829E427}" sibTransId="{229E22CB-644B-4A7F-8664-8C6F9FF294E6}"/>
    <dgm:cxn modelId="{85EAB9E0-A566-45F9-8850-0B78DA72103F}" srcId="{FAE77975-0173-417E-B946-82FF6EB15EC8}" destId="{4E0F51C8-494B-4E33-9997-95C84C1C6F97}" srcOrd="4" destOrd="0" parTransId="{FB36D3FC-55F0-4B2A-B9EB-920260F721E1}" sibTransId="{03EAFF0D-0457-4C0B-AED9-8003415AF8B3}"/>
    <dgm:cxn modelId="{F5EB57FD-C15B-4EB9-875C-85049689A65D}" type="presOf" srcId="{8637C73B-166A-46A9-9EFC-66989DFE305F}" destId="{1A8B338A-0FB2-4F2A-8DF3-73917E85010B}" srcOrd="0" destOrd="0" presId="urn:microsoft.com/office/officeart/2005/8/layout/vList2"/>
    <dgm:cxn modelId="{0BBF2B85-DBBC-4473-AF30-0E8726A2C35B}" type="presOf" srcId="{0F1F43E0-B957-48D9-8EF8-44653D78F334}" destId="{0E935BD1-7071-426C-A0DE-59BC2A903DB8}" srcOrd="0" destOrd="0" presId="urn:microsoft.com/office/officeart/2005/8/layout/vList2"/>
    <dgm:cxn modelId="{85AFB1F7-661C-4BD5-B18D-C02B039360C0}" type="presOf" srcId="{FAE77975-0173-417E-B946-82FF6EB15EC8}" destId="{C0FE41F8-15B0-43F4-B997-EF682C556735}" srcOrd="0" destOrd="0" presId="urn:microsoft.com/office/officeart/2005/8/layout/vList2"/>
    <dgm:cxn modelId="{FC1CB20A-9B10-4182-BFE8-287B69CFD01D}" srcId="{FAE77975-0173-417E-B946-82FF6EB15EC8}" destId="{6E9E2C2F-129C-4DB6-A5EE-AED99823D997}" srcOrd="1" destOrd="0" parTransId="{F639F069-7C43-47D5-B2AA-6F1039CBEA80}" sibTransId="{D13AA9FB-EF7D-4AA5-9EF7-9874DD2542FC}"/>
    <dgm:cxn modelId="{3EF87C2A-CDF9-46F4-9157-487C069A0EBC}" type="presOf" srcId="{49949364-051E-4217-8D93-0EC5972264C7}" destId="{E8DF075C-50D8-46C6-8A0C-1093CCDA5BE5}" srcOrd="0" destOrd="0" presId="urn:microsoft.com/office/officeart/2005/8/layout/vList2"/>
    <dgm:cxn modelId="{FF50D5A3-D605-4060-8560-BEDC72737FF4}" srcId="{FAE77975-0173-417E-B946-82FF6EB15EC8}" destId="{8637C73B-166A-46A9-9EFC-66989DFE305F}" srcOrd="3" destOrd="0" parTransId="{5A983B58-31D9-4AAE-ACD8-CF0E68EFD9C1}" sibTransId="{7368AC99-59BA-4A97-B00F-6454867894C9}"/>
    <dgm:cxn modelId="{68CCB50C-60E8-4979-95AF-077E875847D5}" srcId="{FAE77975-0173-417E-B946-82FF6EB15EC8}" destId="{0F1F43E0-B957-48D9-8EF8-44653D78F334}" srcOrd="2" destOrd="0" parTransId="{FF26C5B3-1FFF-4F63-B2D6-E02DDCB2BD74}" sibTransId="{EEE11829-5D54-43D0-A379-80E68CFF4085}"/>
    <dgm:cxn modelId="{70FB9414-5D4F-4E46-AAAA-A98F7783212B}" type="presOf" srcId="{4E0F51C8-494B-4E33-9997-95C84C1C6F97}" destId="{1F35F708-F2F7-4C42-B632-AE46A740B1AC}" srcOrd="0" destOrd="0" presId="urn:microsoft.com/office/officeart/2005/8/layout/vList2"/>
    <dgm:cxn modelId="{5EE99DD3-A2B8-4469-9DD0-596E0D9135C4}" type="presParOf" srcId="{C0FE41F8-15B0-43F4-B997-EF682C556735}" destId="{E8DF075C-50D8-46C6-8A0C-1093CCDA5BE5}" srcOrd="0" destOrd="0" presId="urn:microsoft.com/office/officeart/2005/8/layout/vList2"/>
    <dgm:cxn modelId="{30C6DF4D-DB37-4F3E-AF33-E28BF0922589}" type="presParOf" srcId="{C0FE41F8-15B0-43F4-B997-EF682C556735}" destId="{97E45270-F83D-4796-83CA-63CF446E526B}" srcOrd="1" destOrd="0" presId="urn:microsoft.com/office/officeart/2005/8/layout/vList2"/>
    <dgm:cxn modelId="{9903E264-5AD4-48D2-8ED4-2FE87BE31490}" type="presParOf" srcId="{C0FE41F8-15B0-43F4-B997-EF682C556735}" destId="{F354C262-1500-4D4B-B35A-847637BE08BC}" srcOrd="2" destOrd="0" presId="urn:microsoft.com/office/officeart/2005/8/layout/vList2"/>
    <dgm:cxn modelId="{83C27022-B924-4AFF-925A-CCAA435CB1B5}" type="presParOf" srcId="{C0FE41F8-15B0-43F4-B997-EF682C556735}" destId="{6E3B8F66-BF36-4BBA-B6AD-543D003C5605}" srcOrd="3" destOrd="0" presId="urn:microsoft.com/office/officeart/2005/8/layout/vList2"/>
    <dgm:cxn modelId="{A46885BA-D910-46C2-99A9-D5ABAE913D9F}" type="presParOf" srcId="{C0FE41F8-15B0-43F4-B997-EF682C556735}" destId="{0E935BD1-7071-426C-A0DE-59BC2A903DB8}" srcOrd="4" destOrd="0" presId="urn:microsoft.com/office/officeart/2005/8/layout/vList2"/>
    <dgm:cxn modelId="{4682015A-379A-44B9-AE72-7D622B7504E0}" type="presParOf" srcId="{C0FE41F8-15B0-43F4-B997-EF682C556735}" destId="{F60A1062-5AC3-4C0D-82DA-349590F58644}" srcOrd="5" destOrd="0" presId="urn:microsoft.com/office/officeart/2005/8/layout/vList2"/>
    <dgm:cxn modelId="{842FB09F-DA48-4702-8A24-3287E3B83553}" type="presParOf" srcId="{C0FE41F8-15B0-43F4-B997-EF682C556735}" destId="{1A8B338A-0FB2-4F2A-8DF3-73917E85010B}" srcOrd="6" destOrd="0" presId="urn:microsoft.com/office/officeart/2005/8/layout/vList2"/>
    <dgm:cxn modelId="{B85BD762-5919-48A3-8558-E69E90A333DA}" type="presParOf" srcId="{C0FE41F8-15B0-43F4-B997-EF682C556735}" destId="{8371F578-0185-434D-B332-06028FA1847F}" srcOrd="7" destOrd="0" presId="urn:microsoft.com/office/officeart/2005/8/layout/vList2"/>
    <dgm:cxn modelId="{FCF8C98A-D708-4E6B-BA34-611070D890AB}" type="presParOf" srcId="{C0FE41F8-15B0-43F4-B997-EF682C556735}" destId="{1F35F708-F2F7-4C42-B632-AE46A740B1AC}"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E77975-0173-417E-B946-82FF6EB15EC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49949364-051E-4217-8D93-0EC5972264C7}">
      <dgm:prSet phldrT="[Κείμενο]" custT="1"/>
      <dgm:spPr/>
      <dgm:t>
        <a:bodyPr/>
        <a:lstStyle/>
        <a:p>
          <a:pPr algn="l">
            <a:lnSpc>
              <a:spcPct val="114000"/>
            </a:lnSpc>
          </a:pPr>
          <a:r>
            <a:rPr lang="en-US" sz="1600" b="0" dirty="0">
              <a:latin typeface="+mj-lt"/>
              <a:cs typeface="Arial" panose="020B0604020202020204" pitchFamily="34" charset="0"/>
            </a:rPr>
            <a:t>1. </a:t>
          </a:r>
          <a:r>
            <a:rPr lang="el-GR" sz="1600" b="0" dirty="0">
              <a:latin typeface="+mj-lt"/>
            </a:rPr>
            <a:t>Αναγνώριση επιχειρησιακών αναγκών και ανάπτυξη εξατομικευμένων λύσεων στη βάση της ανάλυσης δεδομένων</a:t>
          </a:r>
          <a:endParaRPr lang="en-US" sz="1600" b="0" dirty="0">
            <a:latin typeface="+mj-lt"/>
            <a:cs typeface="Arial" panose="020B0604020202020204" pitchFamily="34" charset="0"/>
          </a:endParaRPr>
        </a:p>
      </dgm:t>
    </dgm:pt>
    <dgm:pt modelId="{385539E1-3223-4428-B49C-C357F829E427}" type="parTrans" cxnId="{2C96AE47-2E75-49D7-9C50-91F5BD629CCF}">
      <dgm:prSet/>
      <dgm:spPr/>
      <dgm:t>
        <a:bodyPr/>
        <a:lstStyle/>
        <a:p>
          <a:endParaRPr lang="en-US"/>
        </a:p>
      </dgm:t>
    </dgm:pt>
    <dgm:pt modelId="{229E22CB-644B-4A7F-8664-8C6F9FF294E6}" type="sibTrans" cxnId="{2C96AE47-2E75-49D7-9C50-91F5BD629CCF}">
      <dgm:prSet/>
      <dgm:spPr/>
      <dgm:t>
        <a:bodyPr/>
        <a:lstStyle/>
        <a:p>
          <a:endParaRPr lang="en-US"/>
        </a:p>
      </dgm:t>
    </dgm:pt>
    <dgm:pt modelId="{6E9E2C2F-129C-4DB6-A5EE-AED99823D997}">
      <dgm:prSet phldrT="[Κείμενο]" custT="1"/>
      <dgm:spPr/>
      <dgm:t>
        <a:bodyPr/>
        <a:lstStyle/>
        <a:p>
          <a:pPr algn="l">
            <a:lnSpc>
              <a:spcPct val="114000"/>
            </a:lnSpc>
          </a:pPr>
          <a:r>
            <a:rPr lang="en-US" sz="1600" b="0" dirty="0">
              <a:latin typeface="+mj-lt"/>
              <a:cs typeface="Arial" panose="020B0604020202020204" pitchFamily="34" charset="0"/>
            </a:rPr>
            <a:t>2. </a:t>
          </a:r>
          <a:r>
            <a:rPr lang="el-GR" sz="1600" b="0" dirty="0">
              <a:latin typeface="+mj-lt"/>
            </a:rPr>
            <a:t>Διαχείριση της Αλλαγής (</a:t>
          </a:r>
          <a:r>
            <a:rPr lang="en-US" sz="1600" b="0" dirty="0">
              <a:latin typeface="+mj-lt"/>
            </a:rPr>
            <a:t>Change Management</a:t>
          </a:r>
          <a:r>
            <a:rPr lang="el-GR" sz="1600" b="0" dirty="0">
              <a:latin typeface="+mj-lt"/>
            </a:rPr>
            <a:t>)</a:t>
          </a:r>
          <a:endParaRPr lang="en-US" sz="1600" b="0" dirty="0">
            <a:latin typeface="+mj-lt"/>
            <a:cs typeface="Arial" panose="020B0604020202020204" pitchFamily="34" charset="0"/>
          </a:endParaRPr>
        </a:p>
      </dgm:t>
    </dgm:pt>
    <dgm:pt modelId="{F639F069-7C43-47D5-B2AA-6F1039CBEA80}" type="parTrans" cxnId="{FC1CB20A-9B10-4182-BFE8-287B69CFD01D}">
      <dgm:prSet/>
      <dgm:spPr/>
      <dgm:t>
        <a:bodyPr/>
        <a:lstStyle/>
        <a:p>
          <a:endParaRPr lang="en-US"/>
        </a:p>
      </dgm:t>
    </dgm:pt>
    <dgm:pt modelId="{D13AA9FB-EF7D-4AA5-9EF7-9874DD2542FC}" type="sibTrans" cxnId="{FC1CB20A-9B10-4182-BFE8-287B69CFD01D}">
      <dgm:prSet/>
      <dgm:spPr/>
      <dgm:t>
        <a:bodyPr/>
        <a:lstStyle/>
        <a:p>
          <a:endParaRPr lang="en-US"/>
        </a:p>
      </dgm:t>
    </dgm:pt>
    <dgm:pt modelId="{0F1F43E0-B957-48D9-8EF8-44653D78F334}">
      <dgm:prSet phldrT="[Κείμενο]" custT="1"/>
      <dgm:spPr/>
      <dgm:t>
        <a:bodyPr/>
        <a:lstStyle/>
        <a:p>
          <a:pPr algn="l">
            <a:lnSpc>
              <a:spcPct val="114000"/>
            </a:lnSpc>
          </a:pPr>
          <a:r>
            <a:rPr lang="en-US" sz="1600" b="0" i="0" dirty="0">
              <a:latin typeface="+mj-lt"/>
              <a:cs typeface="Arial" panose="020B0604020202020204" pitchFamily="34" charset="0"/>
            </a:rPr>
            <a:t>3.</a:t>
          </a:r>
          <a:r>
            <a:rPr lang="el-GR" sz="1600" b="0" dirty="0">
              <a:latin typeface="+mj-lt"/>
              <a:cs typeface="Arial" panose="020B0604020202020204" pitchFamily="34" charset="0"/>
            </a:rPr>
            <a:t> Επικοινωνία και εξυπηρέτηση πελατών</a:t>
          </a:r>
          <a:r>
            <a:rPr lang="el-GR" sz="1600" b="0" dirty="0">
              <a:latin typeface="+mj-lt"/>
            </a:rPr>
            <a:t> </a:t>
          </a:r>
          <a:endParaRPr lang="en-US" sz="1600" b="0" dirty="0">
            <a:latin typeface="+mj-lt"/>
            <a:cs typeface="Arial" panose="020B0604020202020204" pitchFamily="34" charset="0"/>
          </a:endParaRPr>
        </a:p>
      </dgm:t>
    </dgm:pt>
    <dgm:pt modelId="{FF26C5B3-1FFF-4F63-B2D6-E02DDCB2BD74}" type="parTrans" cxnId="{68CCB50C-60E8-4979-95AF-077E875847D5}">
      <dgm:prSet/>
      <dgm:spPr/>
      <dgm:t>
        <a:bodyPr/>
        <a:lstStyle/>
        <a:p>
          <a:endParaRPr lang="en-US"/>
        </a:p>
      </dgm:t>
    </dgm:pt>
    <dgm:pt modelId="{EEE11829-5D54-43D0-A379-80E68CFF4085}" type="sibTrans" cxnId="{68CCB50C-60E8-4979-95AF-077E875847D5}">
      <dgm:prSet/>
      <dgm:spPr/>
      <dgm:t>
        <a:bodyPr/>
        <a:lstStyle/>
        <a:p>
          <a:endParaRPr lang="en-US"/>
        </a:p>
      </dgm:t>
    </dgm:pt>
    <dgm:pt modelId="{8637C73B-166A-46A9-9EFC-66989DFE305F}">
      <dgm:prSet phldrT="[Κείμενο]" custT="1"/>
      <dgm:spPr/>
      <dgm:t>
        <a:bodyPr/>
        <a:lstStyle/>
        <a:p>
          <a:pPr algn="l">
            <a:lnSpc>
              <a:spcPct val="114000"/>
            </a:lnSpc>
          </a:pPr>
          <a:r>
            <a:rPr lang="en-US" sz="1600" b="0" dirty="0">
              <a:latin typeface="+mj-lt"/>
              <a:cs typeface="Arial" panose="020B0604020202020204" pitchFamily="34" charset="0"/>
            </a:rPr>
            <a:t>4.</a:t>
          </a:r>
          <a:r>
            <a:rPr lang="el-GR" sz="1600" b="0" dirty="0">
              <a:latin typeface="+mj-lt"/>
              <a:cs typeface="Arial" panose="020B0604020202020204" pitchFamily="34" charset="0"/>
            </a:rPr>
            <a:t> </a:t>
          </a:r>
          <a:r>
            <a:rPr lang="el-GR" sz="1600" b="0" dirty="0">
              <a:latin typeface="+mj-lt"/>
            </a:rPr>
            <a:t>Ανάπτυξη ιδεών σε λειτουργικό πρωτότυπο (</a:t>
          </a:r>
          <a:r>
            <a:rPr lang="en-US" sz="1600" b="0" dirty="0">
              <a:latin typeface="+mj-lt"/>
            </a:rPr>
            <a:t>proof of concept</a:t>
          </a:r>
          <a:r>
            <a:rPr lang="el-GR" sz="1600" b="0" dirty="0">
              <a:latin typeface="+mj-lt"/>
            </a:rPr>
            <a:t>) </a:t>
          </a:r>
          <a:r>
            <a:rPr lang="en-US" sz="1600" b="0" dirty="0">
              <a:latin typeface="+mj-lt"/>
              <a:cs typeface="Arial" panose="020B0604020202020204" pitchFamily="34" charset="0"/>
            </a:rPr>
            <a:t> </a:t>
          </a:r>
        </a:p>
      </dgm:t>
    </dgm:pt>
    <dgm:pt modelId="{5A983B58-31D9-4AAE-ACD8-CF0E68EFD9C1}" type="parTrans" cxnId="{FF50D5A3-D605-4060-8560-BEDC72737FF4}">
      <dgm:prSet/>
      <dgm:spPr/>
      <dgm:t>
        <a:bodyPr/>
        <a:lstStyle/>
        <a:p>
          <a:endParaRPr lang="en-US"/>
        </a:p>
      </dgm:t>
    </dgm:pt>
    <dgm:pt modelId="{7368AC99-59BA-4A97-B00F-6454867894C9}" type="sibTrans" cxnId="{FF50D5A3-D605-4060-8560-BEDC72737FF4}">
      <dgm:prSet/>
      <dgm:spPr/>
      <dgm:t>
        <a:bodyPr/>
        <a:lstStyle/>
        <a:p>
          <a:endParaRPr lang="en-US"/>
        </a:p>
      </dgm:t>
    </dgm:pt>
    <dgm:pt modelId="{9C4C8ADF-4327-45F9-A5BE-6329358AC1E2}" type="pres">
      <dgm:prSet presAssocID="{FAE77975-0173-417E-B946-82FF6EB15EC8}" presName="linear" presStyleCnt="0">
        <dgm:presLayoutVars>
          <dgm:animLvl val="lvl"/>
          <dgm:resizeHandles val="exact"/>
        </dgm:presLayoutVars>
      </dgm:prSet>
      <dgm:spPr/>
      <dgm:t>
        <a:bodyPr/>
        <a:lstStyle/>
        <a:p>
          <a:endParaRPr lang="en-US"/>
        </a:p>
      </dgm:t>
    </dgm:pt>
    <dgm:pt modelId="{40BBC24F-A04B-428A-B816-9379FBBF4D17}" type="pres">
      <dgm:prSet presAssocID="{49949364-051E-4217-8D93-0EC5972264C7}" presName="parentText" presStyleLbl="node1" presStyleIdx="0" presStyleCnt="4">
        <dgm:presLayoutVars>
          <dgm:chMax val="0"/>
          <dgm:bulletEnabled val="1"/>
        </dgm:presLayoutVars>
      </dgm:prSet>
      <dgm:spPr/>
      <dgm:t>
        <a:bodyPr/>
        <a:lstStyle/>
        <a:p>
          <a:endParaRPr lang="en-US"/>
        </a:p>
      </dgm:t>
    </dgm:pt>
    <dgm:pt modelId="{EDE2BA83-60EC-4BED-81DF-C34D1D576AC1}" type="pres">
      <dgm:prSet presAssocID="{229E22CB-644B-4A7F-8664-8C6F9FF294E6}" presName="spacer" presStyleCnt="0"/>
      <dgm:spPr/>
    </dgm:pt>
    <dgm:pt modelId="{1E0ACAE4-E011-45BE-8FA0-FF9FB80942E1}" type="pres">
      <dgm:prSet presAssocID="{6E9E2C2F-129C-4DB6-A5EE-AED99823D997}" presName="parentText" presStyleLbl="node1" presStyleIdx="1" presStyleCnt="4">
        <dgm:presLayoutVars>
          <dgm:chMax val="0"/>
          <dgm:bulletEnabled val="1"/>
        </dgm:presLayoutVars>
      </dgm:prSet>
      <dgm:spPr/>
      <dgm:t>
        <a:bodyPr/>
        <a:lstStyle/>
        <a:p>
          <a:endParaRPr lang="en-US"/>
        </a:p>
      </dgm:t>
    </dgm:pt>
    <dgm:pt modelId="{1AF64C0E-5C9F-4B19-B65B-E391AF4F51DE}" type="pres">
      <dgm:prSet presAssocID="{D13AA9FB-EF7D-4AA5-9EF7-9874DD2542FC}" presName="spacer" presStyleCnt="0"/>
      <dgm:spPr/>
    </dgm:pt>
    <dgm:pt modelId="{40357840-1DA0-4688-9427-C23621AFCC1E}" type="pres">
      <dgm:prSet presAssocID="{0F1F43E0-B957-48D9-8EF8-44653D78F334}" presName="parentText" presStyleLbl="node1" presStyleIdx="2" presStyleCnt="4">
        <dgm:presLayoutVars>
          <dgm:chMax val="0"/>
          <dgm:bulletEnabled val="1"/>
        </dgm:presLayoutVars>
      </dgm:prSet>
      <dgm:spPr/>
      <dgm:t>
        <a:bodyPr/>
        <a:lstStyle/>
        <a:p>
          <a:endParaRPr lang="en-US"/>
        </a:p>
      </dgm:t>
    </dgm:pt>
    <dgm:pt modelId="{ED344918-1E11-48FC-B8D8-ADD130597D31}" type="pres">
      <dgm:prSet presAssocID="{EEE11829-5D54-43D0-A379-80E68CFF4085}" presName="spacer" presStyleCnt="0"/>
      <dgm:spPr/>
    </dgm:pt>
    <dgm:pt modelId="{BA4910EF-2C52-4A56-83F3-099D8039E2B6}" type="pres">
      <dgm:prSet presAssocID="{8637C73B-166A-46A9-9EFC-66989DFE305F}" presName="parentText" presStyleLbl="node1" presStyleIdx="3" presStyleCnt="4">
        <dgm:presLayoutVars>
          <dgm:chMax val="0"/>
          <dgm:bulletEnabled val="1"/>
        </dgm:presLayoutVars>
      </dgm:prSet>
      <dgm:spPr/>
      <dgm:t>
        <a:bodyPr/>
        <a:lstStyle/>
        <a:p>
          <a:endParaRPr lang="en-US"/>
        </a:p>
      </dgm:t>
    </dgm:pt>
  </dgm:ptLst>
  <dgm:cxnLst>
    <dgm:cxn modelId="{DAE6166C-2E45-4A7E-9227-208AD9F98FF1}" type="presOf" srcId="{0F1F43E0-B957-48D9-8EF8-44653D78F334}" destId="{40357840-1DA0-4688-9427-C23621AFCC1E}" srcOrd="0" destOrd="0" presId="urn:microsoft.com/office/officeart/2005/8/layout/vList2"/>
    <dgm:cxn modelId="{FF50D5A3-D605-4060-8560-BEDC72737FF4}" srcId="{FAE77975-0173-417E-B946-82FF6EB15EC8}" destId="{8637C73B-166A-46A9-9EFC-66989DFE305F}" srcOrd="3" destOrd="0" parTransId="{5A983B58-31D9-4AAE-ACD8-CF0E68EFD9C1}" sibTransId="{7368AC99-59BA-4A97-B00F-6454867894C9}"/>
    <dgm:cxn modelId="{99621143-A8F7-49B2-81D8-B6B540DF4D10}" type="presOf" srcId="{FAE77975-0173-417E-B946-82FF6EB15EC8}" destId="{9C4C8ADF-4327-45F9-A5BE-6329358AC1E2}" srcOrd="0" destOrd="0" presId="urn:microsoft.com/office/officeart/2005/8/layout/vList2"/>
    <dgm:cxn modelId="{68CCB50C-60E8-4979-95AF-077E875847D5}" srcId="{FAE77975-0173-417E-B946-82FF6EB15EC8}" destId="{0F1F43E0-B957-48D9-8EF8-44653D78F334}" srcOrd="2" destOrd="0" parTransId="{FF26C5B3-1FFF-4F63-B2D6-E02DDCB2BD74}" sibTransId="{EEE11829-5D54-43D0-A379-80E68CFF4085}"/>
    <dgm:cxn modelId="{A9DCC7AB-EDB9-4F77-8442-8686D39B044E}" type="presOf" srcId="{6E9E2C2F-129C-4DB6-A5EE-AED99823D997}" destId="{1E0ACAE4-E011-45BE-8FA0-FF9FB80942E1}" srcOrd="0" destOrd="0" presId="urn:microsoft.com/office/officeart/2005/8/layout/vList2"/>
    <dgm:cxn modelId="{2C96AE47-2E75-49D7-9C50-91F5BD629CCF}" srcId="{FAE77975-0173-417E-B946-82FF6EB15EC8}" destId="{49949364-051E-4217-8D93-0EC5972264C7}" srcOrd="0" destOrd="0" parTransId="{385539E1-3223-4428-B49C-C357F829E427}" sibTransId="{229E22CB-644B-4A7F-8664-8C6F9FF294E6}"/>
    <dgm:cxn modelId="{462F6D40-508B-4B5E-B2A2-43B28E70E446}" type="presOf" srcId="{49949364-051E-4217-8D93-0EC5972264C7}" destId="{40BBC24F-A04B-428A-B816-9379FBBF4D17}" srcOrd="0" destOrd="0" presId="urn:microsoft.com/office/officeart/2005/8/layout/vList2"/>
    <dgm:cxn modelId="{CF9EAB8D-0E09-4B83-BEC8-2D615105354F}" type="presOf" srcId="{8637C73B-166A-46A9-9EFC-66989DFE305F}" destId="{BA4910EF-2C52-4A56-83F3-099D8039E2B6}" srcOrd="0" destOrd="0" presId="urn:microsoft.com/office/officeart/2005/8/layout/vList2"/>
    <dgm:cxn modelId="{FC1CB20A-9B10-4182-BFE8-287B69CFD01D}" srcId="{FAE77975-0173-417E-B946-82FF6EB15EC8}" destId="{6E9E2C2F-129C-4DB6-A5EE-AED99823D997}" srcOrd="1" destOrd="0" parTransId="{F639F069-7C43-47D5-B2AA-6F1039CBEA80}" sibTransId="{D13AA9FB-EF7D-4AA5-9EF7-9874DD2542FC}"/>
    <dgm:cxn modelId="{990A84EB-B4B6-45C4-98B2-E1B0131C2B9C}" type="presParOf" srcId="{9C4C8ADF-4327-45F9-A5BE-6329358AC1E2}" destId="{40BBC24F-A04B-428A-B816-9379FBBF4D17}" srcOrd="0" destOrd="0" presId="urn:microsoft.com/office/officeart/2005/8/layout/vList2"/>
    <dgm:cxn modelId="{47B51D9B-BA7F-4C0C-BD83-905A426E718C}" type="presParOf" srcId="{9C4C8ADF-4327-45F9-A5BE-6329358AC1E2}" destId="{EDE2BA83-60EC-4BED-81DF-C34D1D576AC1}" srcOrd="1" destOrd="0" presId="urn:microsoft.com/office/officeart/2005/8/layout/vList2"/>
    <dgm:cxn modelId="{EF2350F1-C1AD-4C5A-9D60-84E987FD7D9E}" type="presParOf" srcId="{9C4C8ADF-4327-45F9-A5BE-6329358AC1E2}" destId="{1E0ACAE4-E011-45BE-8FA0-FF9FB80942E1}" srcOrd="2" destOrd="0" presId="urn:microsoft.com/office/officeart/2005/8/layout/vList2"/>
    <dgm:cxn modelId="{120D0403-1F8D-40BF-94CD-5E23B11E7567}" type="presParOf" srcId="{9C4C8ADF-4327-45F9-A5BE-6329358AC1E2}" destId="{1AF64C0E-5C9F-4B19-B65B-E391AF4F51DE}" srcOrd="3" destOrd="0" presId="urn:microsoft.com/office/officeart/2005/8/layout/vList2"/>
    <dgm:cxn modelId="{59053E03-FDBF-4846-B45A-E7F2266E1E3B}" type="presParOf" srcId="{9C4C8ADF-4327-45F9-A5BE-6329358AC1E2}" destId="{40357840-1DA0-4688-9427-C23621AFCC1E}" srcOrd="4" destOrd="0" presId="urn:microsoft.com/office/officeart/2005/8/layout/vList2"/>
    <dgm:cxn modelId="{3FAE23CC-DFB9-4519-9CF3-A7C656D4AAF1}" type="presParOf" srcId="{9C4C8ADF-4327-45F9-A5BE-6329358AC1E2}" destId="{ED344918-1E11-48FC-B8D8-ADD130597D31}" srcOrd="5" destOrd="0" presId="urn:microsoft.com/office/officeart/2005/8/layout/vList2"/>
    <dgm:cxn modelId="{37E38B04-78F1-4E82-9AAC-074B5B0F6052}" type="presParOf" srcId="{9C4C8ADF-4327-45F9-A5BE-6329358AC1E2}" destId="{BA4910EF-2C52-4A56-83F3-099D8039E2B6}"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2DA468-35BE-4BC6-90FE-B1279BE955D6}" type="doc">
      <dgm:prSet loTypeId="urn:microsoft.com/office/officeart/2005/8/layout/vList3" loCatId="list" qsTypeId="urn:microsoft.com/office/officeart/2005/8/quickstyle/simple4" qsCatId="simple" csTypeId="urn:microsoft.com/office/officeart/2005/8/colors/accent3_1" csCatId="accent3" phldr="1"/>
      <dgm:spPr/>
      <dgm:t>
        <a:bodyPr/>
        <a:lstStyle/>
        <a:p>
          <a:endParaRPr lang="en-US"/>
        </a:p>
      </dgm:t>
    </dgm:pt>
    <dgm:pt modelId="{9CDA562C-2F75-4365-8A16-ADBA5055842D}">
      <dgm:prSet phldrT="[Text]" custT="1"/>
      <dgm:spPr/>
      <dgm:t>
        <a:bodyPr/>
        <a:lstStyle/>
        <a:p>
          <a:pPr algn="just">
            <a:lnSpc>
              <a:spcPct val="114000"/>
            </a:lnSpc>
          </a:pPr>
          <a:r>
            <a:rPr lang="el-GR" sz="1600" b="1" i="0" u="none" dirty="0"/>
            <a:t>ΒΑΣΙΚΕΣ ΕΝΝΟΙΕΣ ΤΗΣ ΜΗΧΑΝΙΚΗΣ ΜΑΘΗΣΗΣ</a:t>
          </a:r>
          <a:endParaRPr lang="en-US" sz="1600" b="1" i="0" u="none" dirty="0"/>
        </a:p>
      </dgm:t>
    </dgm:pt>
    <dgm:pt modelId="{D0246032-A13F-43FB-9751-01DA2EE32642}" type="parTrans" cxnId="{5CE1607C-A4F6-4BE1-A66E-C7E8CC7CD421}">
      <dgm:prSet/>
      <dgm:spPr/>
      <dgm:t>
        <a:bodyPr/>
        <a:lstStyle/>
        <a:p>
          <a:endParaRPr lang="en-US" sz="1800"/>
        </a:p>
      </dgm:t>
    </dgm:pt>
    <dgm:pt modelId="{52D2E199-6D73-4C47-A279-5F3351E8A699}" type="sibTrans" cxnId="{5CE1607C-A4F6-4BE1-A66E-C7E8CC7CD421}">
      <dgm:prSet/>
      <dgm:spPr/>
      <dgm:t>
        <a:bodyPr/>
        <a:lstStyle/>
        <a:p>
          <a:endParaRPr lang="en-US" sz="1800"/>
        </a:p>
      </dgm:t>
    </dgm:pt>
    <dgm:pt modelId="{26028C3B-8815-44F2-BB0C-BE1B04E41086}">
      <dgm:prSet phldrT="[Text]" custT="1"/>
      <dgm:spPr/>
      <dgm:t>
        <a:bodyPr/>
        <a:lstStyle/>
        <a:p>
          <a:pPr algn="just">
            <a:lnSpc>
              <a:spcPct val="114000"/>
            </a:lnSpc>
          </a:pPr>
          <a:r>
            <a:rPr lang="el-GR" sz="1600" b="1" i="0" u="none" dirty="0"/>
            <a:t>ΜΑΘΗΜΑΤΙΚΕΣ ΑΡΧΕΣ</a:t>
          </a:r>
          <a:endParaRPr lang="en-US" sz="1600" b="1" dirty="0"/>
        </a:p>
      </dgm:t>
    </dgm:pt>
    <dgm:pt modelId="{973ED3EE-A124-4EDE-8AEB-A87328540232}" type="parTrans" cxnId="{00494C04-7564-4477-BAA1-C63B92F16D51}">
      <dgm:prSet/>
      <dgm:spPr/>
      <dgm:t>
        <a:bodyPr/>
        <a:lstStyle/>
        <a:p>
          <a:endParaRPr lang="en-US" sz="1800"/>
        </a:p>
      </dgm:t>
    </dgm:pt>
    <dgm:pt modelId="{1FD5F86A-99AB-44F0-9204-479C7077C05D}" type="sibTrans" cxnId="{00494C04-7564-4477-BAA1-C63B92F16D51}">
      <dgm:prSet/>
      <dgm:spPr/>
      <dgm:t>
        <a:bodyPr/>
        <a:lstStyle/>
        <a:p>
          <a:endParaRPr lang="en-US" sz="1800"/>
        </a:p>
      </dgm:t>
    </dgm:pt>
    <dgm:pt modelId="{FAE0A856-F8EF-49EA-9306-1528402B2439}">
      <dgm:prSet phldrT="[Text]" custT="1"/>
      <dgm:spPr/>
      <dgm:t>
        <a:bodyPr/>
        <a:lstStyle/>
        <a:p>
          <a:pPr algn="just">
            <a:lnSpc>
              <a:spcPct val="114000"/>
            </a:lnSpc>
          </a:pPr>
          <a:r>
            <a:rPr lang="el-GR" sz="1600" b="1" i="0" u="none" dirty="0"/>
            <a:t>ΑΛΓΟΡΙΘΜΟΙ ΚΑΙ ΠΡΩΤΟΚΟΛΛΑ ΜΗΧΑΝΙΚΗΣ ΜΑΘΗΣΗΣ</a:t>
          </a:r>
          <a:endParaRPr lang="en-US" sz="1600" b="1" i="0" u="none" dirty="0"/>
        </a:p>
      </dgm:t>
    </dgm:pt>
    <dgm:pt modelId="{98FA7B75-968E-456A-AC5D-944FDD473234}" type="parTrans" cxnId="{DD48FA79-AD0B-46E4-8E2C-F81763C1FE99}">
      <dgm:prSet/>
      <dgm:spPr/>
      <dgm:t>
        <a:bodyPr/>
        <a:lstStyle/>
        <a:p>
          <a:endParaRPr lang="en-US" sz="1800"/>
        </a:p>
      </dgm:t>
    </dgm:pt>
    <dgm:pt modelId="{A23B85DF-E0ED-405A-94E8-FB03030C73EA}" type="sibTrans" cxnId="{DD48FA79-AD0B-46E4-8E2C-F81763C1FE99}">
      <dgm:prSet/>
      <dgm:spPr/>
      <dgm:t>
        <a:bodyPr/>
        <a:lstStyle/>
        <a:p>
          <a:endParaRPr lang="en-US" sz="1800"/>
        </a:p>
      </dgm:t>
    </dgm:pt>
    <dgm:pt modelId="{3DA39336-FF35-420E-AD2F-26215BDEDBA5}">
      <dgm:prSet phldrT="[Text]" custT="1"/>
      <dgm:spPr/>
      <dgm:t>
        <a:bodyPr/>
        <a:lstStyle/>
        <a:p>
          <a:pPr algn="l">
            <a:lnSpc>
              <a:spcPct val="114000"/>
            </a:lnSpc>
          </a:pPr>
          <a:r>
            <a:rPr lang="el-GR" sz="1600" b="1" i="0" u="none" dirty="0"/>
            <a:t>ΒΑΘΙΑ ΜΑΘΗΣΗ</a:t>
          </a:r>
          <a:endParaRPr lang="en-US" sz="1600" b="1" i="0" u="none" dirty="0"/>
        </a:p>
      </dgm:t>
    </dgm:pt>
    <dgm:pt modelId="{0A744CC9-3CDF-4164-AD9E-6C525AA922CF}" type="parTrans" cxnId="{489A5377-2742-4F4E-BE5B-6868DE38ECD1}">
      <dgm:prSet/>
      <dgm:spPr/>
      <dgm:t>
        <a:bodyPr/>
        <a:lstStyle/>
        <a:p>
          <a:endParaRPr lang="en-US" sz="1800"/>
        </a:p>
      </dgm:t>
    </dgm:pt>
    <dgm:pt modelId="{18F25216-482E-4969-86FF-2B284AFC1719}" type="sibTrans" cxnId="{489A5377-2742-4F4E-BE5B-6868DE38ECD1}">
      <dgm:prSet/>
      <dgm:spPr/>
      <dgm:t>
        <a:bodyPr/>
        <a:lstStyle/>
        <a:p>
          <a:endParaRPr lang="en-US" sz="1800"/>
        </a:p>
      </dgm:t>
    </dgm:pt>
    <dgm:pt modelId="{5D5475EE-4F22-4317-A915-7A3A91AD119B}">
      <dgm:prSet phldrT="[Text]" custT="1"/>
      <dgm:spPr/>
      <dgm:t>
        <a:bodyPr/>
        <a:lstStyle/>
        <a:p>
          <a:pPr algn="l"/>
          <a:r>
            <a:rPr lang="el-GR" sz="1600" b="1" i="0" u="none" dirty="0"/>
            <a:t>ΑΠΟΤΕΛΕΣΜΑΤΙΚΗ ΕΠΙΚΟΙΝΩΝΙΑ </a:t>
          </a:r>
          <a:endParaRPr lang="en-US" sz="1600" b="1" i="0" u="none" dirty="0"/>
        </a:p>
      </dgm:t>
    </dgm:pt>
    <dgm:pt modelId="{7CCAB101-BB5D-43FC-AE85-11FD4E2E3C25}" type="parTrans" cxnId="{5ED54C17-BA5C-455D-8347-380E4ECC7237}">
      <dgm:prSet/>
      <dgm:spPr/>
      <dgm:t>
        <a:bodyPr/>
        <a:lstStyle/>
        <a:p>
          <a:endParaRPr lang="en-US"/>
        </a:p>
      </dgm:t>
    </dgm:pt>
    <dgm:pt modelId="{1F054645-FB85-49FA-B668-5021B80D890C}" type="sibTrans" cxnId="{5ED54C17-BA5C-455D-8347-380E4ECC7237}">
      <dgm:prSet/>
      <dgm:spPr/>
      <dgm:t>
        <a:bodyPr/>
        <a:lstStyle/>
        <a:p>
          <a:endParaRPr lang="en-US"/>
        </a:p>
      </dgm:t>
    </dgm:pt>
    <dgm:pt modelId="{41C1EE0E-E301-4A32-B989-C021A7405401}">
      <dgm:prSet phldrT="[Text]" custT="1"/>
      <dgm:spPr/>
      <dgm:t>
        <a:bodyPr/>
        <a:lstStyle/>
        <a:p>
          <a:pPr algn="l"/>
          <a:r>
            <a:rPr lang="el-GR" sz="1600" b="1" i="0" u="none" dirty="0"/>
            <a:t>ΝΟΜΟΘΕΣΙΑ ΚΑΙ ΗΘΙΚΕΣ ΠΡΟΕΚΤΑΣΕΙΣ </a:t>
          </a:r>
          <a:endParaRPr lang="en-US" sz="1600" b="1" i="0" u="none" dirty="0"/>
        </a:p>
      </dgm:t>
    </dgm:pt>
    <dgm:pt modelId="{3CE00223-8973-42E3-B86A-9A2312AA063A}" type="parTrans" cxnId="{2AF4F885-F5D5-4672-BA24-213D2C86BC68}">
      <dgm:prSet/>
      <dgm:spPr/>
      <dgm:t>
        <a:bodyPr/>
        <a:lstStyle/>
        <a:p>
          <a:endParaRPr lang="en-US"/>
        </a:p>
      </dgm:t>
    </dgm:pt>
    <dgm:pt modelId="{AEF0BFE9-8259-48CA-A449-AAF14E228EA6}" type="sibTrans" cxnId="{2AF4F885-F5D5-4672-BA24-213D2C86BC68}">
      <dgm:prSet/>
      <dgm:spPr/>
      <dgm:t>
        <a:bodyPr/>
        <a:lstStyle/>
        <a:p>
          <a:endParaRPr lang="en-US"/>
        </a:p>
      </dgm:t>
    </dgm:pt>
    <dgm:pt modelId="{BA8990F0-3074-4F61-90BF-6212BFDC667E}" type="pres">
      <dgm:prSet presAssocID="{EC2DA468-35BE-4BC6-90FE-B1279BE955D6}" presName="linearFlow" presStyleCnt="0">
        <dgm:presLayoutVars>
          <dgm:dir/>
          <dgm:resizeHandles val="exact"/>
        </dgm:presLayoutVars>
      </dgm:prSet>
      <dgm:spPr/>
      <dgm:t>
        <a:bodyPr/>
        <a:lstStyle/>
        <a:p>
          <a:endParaRPr lang="en-US"/>
        </a:p>
      </dgm:t>
    </dgm:pt>
    <dgm:pt modelId="{69EC27A8-8500-42CE-B372-B4BEBD3BAE4F}" type="pres">
      <dgm:prSet presAssocID="{9CDA562C-2F75-4365-8A16-ADBA5055842D}" presName="composite" presStyleCnt="0"/>
      <dgm:spPr/>
    </dgm:pt>
    <dgm:pt modelId="{015D3F0E-C887-4490-B986-92510A4D694E}" type="pres">
      <dgm:prSet presAssocID="{9CDA562C-2F75-4365-8A16-ADBA5055842D}" presName="imgShp" presStyleLbl="fgImgPlace1" presStyleIdx="0" presStyleCnt="6"/>
      <dgm:spPr>
        <a:blipFill rotWithShape="1">
          <a:blip xmlns:r="http://schemas.openxmlformats.org/officeDocument/2006/relationships" r:embed="rId1"/>
          <a:srcRect/>
          <a:stretch>
            <a:fillRect l="-1000" r="-1000"/>
          </a:stretch>
        </a:blipFill>
      </dgm:spPr>
    </dgm:pt>
    <dgm:pt modelId="{15D8B3DB-639D-4361-9564-5916574C74B7}" type="pres">
      <dgm:prSet presAssocID="{9CDA562C-2F75-4365-8A16-ADBA5055842D}" presName="txShp" presStyleLbl="node1" presStyleIdx="0" presStyleCnt="6">
        <dgm:presLayoutVars>
          <dgm:bulletEnabled val="1"/>
        </dgm:presLayoutVars>
      </dgm:prSet>
      <dgm:spPr/>
      <dgm:t>
        <a:bodyPr/>
        <a:lstStyle/>
        <a:p>
          <a:endParaRPr lang="en-US"/>
        </a:p>
      </dgm:t>
    </dgm:pt>
    <dgm:pt modelId="{3DF9B686-4AF4-4CAC-8BA0-C4C9FA25E79B}" type="pres">
      <dgm:prSet presAssocID="{52D2E199-6D73-4C47-A279-5F3351E8A699}" presName="spacing" presStyleCnt="0"/>
      <dgm:spPr/>
    </dgm:pt>
    <dgm:pt modelId="{ABC62A0A-9E00-4EB2-B7C8-C66777E51A76}" type="pres">
      <dgm:prSet presAssocID="{26028C3B-8815-44F2-BB0C-BE1B04E41086}" presName="composite" presStyleCnt="0"/>
      <dgm:spPr/>
    </dgm:pt>
    <dgm:pt modelId="{E47D6689-44E9-45BA-8293-896DE6AACC1A}" type="pres">
      <dgm:prSet presAssocID="{26028C3B-8815-44F2-BB0C-BE1B04E41086}" presName="imgShp" presStyleLbl="fgImgPlace1" presStyleIdx="1" presStyleCnt="6"/>
      <dgm:spPr>
        <a:blipFill rotWithShape="1">
          <a:blip xmlns:r="http://schemas.openxmlformats.org/officeDocument/2006/relationships" r:embed="rId2"/>
          <a:srcRect/>
          <a:stretch>
            <a:fillRect l="-1000" r="-1000"/>
          </a:stretch>
        </a:blipFill>
      </dgm:spPr>
    </dgm:pt>
    <dgm:pt modelId="{1CD43E73-D619-41F7-AEAA-536AB914E49C}" type="pres">
      <dgm:prSet presAssocID="{26028C3B-8815-44F2-BB0C-BE1B04E41086}" presName="txShp" presStyleLbl="node1" presStyleIdx="1" presStyleCnt="6">
        <dgm:presLayoutVars>
          <dgm:bulletEnabled val="1"/>
        </dgm:presLayoutVars>
      </dgm:prSet>
      <dgm:spPr/>
      <dgm:t>
        <a:bodyPr/>
        <a:lstStyle/>
        <a:p>
          <a:endParaRPr lang="en-US"/>
        </a:p>
      </dgm:t>
    </dgm:pt>
    <dgm:pt modelId="{AA9B343D-54C1-4260-81B7-94B3F0CB7DBE}" type="pres">
      <dgm:prSet presAssocID="{1FD5F86A-99AB-44F0-9204-479C7077C05D}" presName="spacing" presStyleCnt="0"/>
      <dgm:spPr/>
    </dgm:pt>
    <dgm:pt modelId="{CD66288C-143D-4586-ABAD-2EA0EEF1732D}" type="pres">
      <dgm:prSet presAssocID="{FAE0A856-F8EF-49EA-9306-1528402B2439}" presName="composite" presStyleCnt="0"/>
      <dgm:spPr/>
    </dgm:pt>
    <dgm:pt modelId="{6F87DB3E-A60F-4917-A863-FB2A492B5AAB}" type="pres">
      <dgm:prSet presAssocID="{FAE0A856-F8EF-49EA-9306-1528402B2439}" presName="imgShp" presStyleLbl="fgImgPlace1" presStyleIdx="2" presStyleCnt="6"/>
      <dgm:spPr>
        <a:blipFill rotWithShape="1">
          <a:blip xmlns:r="http://schemas.openxmlformats.org/officeDocument/2006/relationships" r:embed="rId3"/>
          <a:srcRect/>
          <a:stretch>
            <a:fillRect l="-4000" r="-4000"/>
          </a:stretch>
        </a:blipFill>
      </dgm:spPr>
    </dgm:pt>
    <dgm:pt modelId="{FB75DC09-E372-4B56-9CE4-20704784489F}" type="pres">
      <dgm:prSet presAssocID="{FAE0A856-F8EF-49EA-9306-1528402B2439}" presName="txShp" presStyleLbl="node1" presStyleIdx="2" presStyleCnt="6">
        <dgm:presLayoutVars>
          <dgm:bulletEnabled val="1"/>
        </dgm:presLayoutVars>
      </dgm:prSet>
      <dgm:spPr/>
      <dgm:t>
        <a:bodyPr/>
        <a:lstStyle/>
        <a:p>
          <a:endParaRPr lang="en-US"/>
        </a:p>
      </dgm:t>
    </dgm:pt>
    <dgm:pt modelId="{AD5E170B-5307-4AF5-9117-046BC2DD0583}" type="pres">
      <dgm:prSet presAssocID="{A23B85DF-E0ED-405A-94E8-FB03030C73EA}" presName="spacing" presStyleCnt="0"/>
      <dgm:spPr/>
    </dgm:pt>
    <dgm:pt modelId="{F70DD12F-5BC5-4B61-8717-C8268275A8DF}" type="pres">
      <dgm:prSet presAssocID="{3DA39336-FF35-420E-AD2F-26215BDEDBA5}" presName="composite" presStyleCnt="0"/>
      <dgm:spPr/>
    </dgm:pt>
    <dgm:pt modelId="{E61DA52A-F1E7-4B10-B7B1-867AF570F62B}" type="pres">
      <dgm:prSet presAssocID="{3DA39336-FF35-420E-AD2F-26215BDEDBA5}" presName="imgShp" presStyleLbl="fgImgPlace1" presStyleIdx="3" presStyleCnt="6"/>
      <dgm:spPr>
        <a:blipFill rotWithShape="1">
          <a:blip xmlns:r="http://schemas.openxmlformats.org/officeDocument/2006/relationships" r:embed="rId4"/>
          <a:srcRect/>
          <a:stretch>
            <a:fillRect l="-8000" r="-8000"/>
          </a:stretch>
        </a:blipFill>
      </dgm:spPr>
    </dgm:pt>
    <dgm:pt modelId="{07CEB38A-CA09-48CD-8C14-8BB5F9EF2808}" type="pres">
      <dgm:prSet presAssocID="{3DA39336-FF35-420E-AD2F-26215BDEDBA5}" presName="txShp" presStyleLbl="node1" presStyleIdx="3" presStyleCnt="6">
        <dgm:presLayoutVars>
          <dgm:bulletEnabled val="1"/>
        </dgm:presLayoutVars>
      </dgm:prSet>
      <dgm:spPr/>
      <dgm:t>
        <a:bodyPr/>
        <a:lstStyle/>
        <a:p>
          <a:endParaRPr lang="en-US"/>
        </a:p>
      </dgm:t>
    </dgm:pt>
    <dgm:pt modelId="{E12CC4C5-33A6-46C8-8551-9FE02EA03040}" type="pres">
      <dgm:prSet presAssocID="{18F25216-482E-4969-86FF-2B284AFC1719}" presName="spacing" presStyleCnt="0"/>
      <dgm:spPr/>
    </dgm:pt>
    <dgm:pt modelId="{4D18F07E-5123-4C55-8B0D-C7BDB2E264DC}" type="pres">
      <dgm:prSet presAssocID="{5D5475EE-4F22-4317-A915-7A3A91AD119B}" presName="composite" presStyleCnt="0"/>
      <dgm:spPr/>
    </dgm:pt>
    <dgm:pt modelId="{5FC3ECAF-0A7C-4984-8C76-E1ABE917D9F5}" type="pres">
      <dgm:prSet presAssocID="{5D5475EE-4F22-4317-A915-7A3A91AD119B}" presName="imgShp" presStyleLbl="fgImgPlace1" presStyleIdx="4" presStyleCnt="6"/>
      <dgm:spPr>
        <a:blipFill rotWithShape="1">
          <a:blip xmlns:r="http://schemas.openxmlformats.org/officeDocument/2006/relationships" r:embed="rId5"/>
          <a:srcRect/>
          <a:stretch>
            <a:fillRect/>
          </a:stretch>
        </a:blipFill>
      </dgm:spPr>
    </dgm:pt>
    <dgm:pt modelId="{0F07B5B0-DB51-446A-A71D-987D57A7558F}" type="pres">
      <dgm:prSet presAssocID="{5D5475EE-4F22-4317-A915-7A3A91AD119B}" presName="txShp" presStyleLbl="node1" presStyleIdx="4" presStyleCnt="6">
        <dgm:presLayoutVars>
          <dgm:bulletEnabled val="1"/>
        </dgm:presLayoutVars>
      </dgm:prSet>
      <dgm:spPr/>
      <dgm:t>
        <a:bodyPr/>
        <a:lstStyle/>
        <a:p>
          <a:endParaRPr lang="en-US"/>
        </a:p>
      </dgm:t>
    </dgm:pt>
    <dgm:pt modelId="{D315DE7F-DE9A-4B5F-9F4E-3576CA065388}" type="pres">
      <dgm:prSet presAssocID="{1F054645-FB85-49FA-B668-5021B80D890C}" presName="spacing" presStyleCnt="0"/>
      <dgm:spPr/>
    </dgm:pt>
    <dgm:pt modelId="{E5292EB8-12F9-4D1A-A8B2-2C68AE05D4ED}" type="pres">
      <dgm:prSet presAssocID="{41C1EE0E-E301-4A32-B989-C021A7405401}" presName="composite" presStyleCnt="0"/>
      <dgm:spPr/>
    </dgm:pt>
    <dgm:pt modelId="{E41830DF-3168-4CB1-8263-9957636D43F1}" type="pres">
      <dgm:prSet presAssocID="{41C1EE0E-E301-4A32-B989-C021A7405401}" presName="imgShp" presStyleLbl="fgImgPlace1" presStyleIdx="5" presStyleCnt="6"/>
      <dgm:spPr>
        <a:blipFill rotWithShape="1">
          <a:blip xmlns:r="http://schemas.openxmlformats.org/officeDocument/2006/relationships" r:embed="rId6"/>
          <a:srcRect/>
          <a:stretch>
            <a:fillRect l="-3000" r="-3000"/>
          </a:stretch>
        </a:blipFill>
      </dgm:spPr>
    </dgm:pt>
    <dgm:pt modelId="{765736A9-3396-4078-909F-B7E6F33EF4E5}" type="pres">
      <dgm:prSet presAssocID="{41C1EE0E-E301-4A32-B989-C021A7405401}" presName="txShp" presStyleLbl="node1" presStyleIdx="5" presStyleCnt="6">
        <dgm:presLayoutVars>
          <dgm:bulletEnabled val="1"/>
        </dgm:presLayoutVars>
      </dgm:prSet>
      <dgm:spPr/>
      <dgm:t>
        <a:bodyPr/>
        <a:lstStyle/>
        <a:p>
          <a:endParaRPr lang="en-US"/>
        </a:p>
      </dgm:t>
    </dgm:pt>
  </dgm:ptLst>
  <dgm:cxnLst>
    <dgm:cxn modelId="{DD48FA79-AD0B-46E4-8E2C-F81763C1FE99}" srcId="{EC2DA468-35BE-4BC6-90FE-B1279BE955D6}" destId="{FAE0A856-F8EF-49EA-9306-1528402B2439}" srcOrd="2" destOrd="0" parTransId="{98FA7B75-968E-456A-AC5D-944FDD473234}" sibTransId="{A23B85DF-E0ED-405A-94E8-FB03030C73EA}"/>
    <dgm:cxn modelId="{5ED54C17-BA5C-455D-8347-380E4ECC7237}" srcId="{EC2DA468-35BE-4BC6-90FE-B1279BE955D6}" destId="{5D5475EE-4F22-4317-A915-7A3A91AD119B}" srcOrd="4" destOrd="0" parTransId="{7CCAB101-BB5D-43FC-AE85-11FD4E2E3C25}" sibTransId="{1F054645-FB85-49FA-B668-5021B80D890C}"/>
    <dgm:cxn modelId="{F1215640-43C4-4019-8D9B-955BC6CE70A7}" type="presOf" srcId="{41C1EE0E-E301-4A32-B989-C021A7405401}" destId="{765736A9-3396-4078-909F-B7E6F33EF4E5}" srcOrd="0" destOrd="0" presId="urn:microsoft.com/office/officeart/2005/8/layout/vList3"/>
    <dgm:cxn modelId="{489A5377-2742-4F4E-BE5B-6868DE38ECD1}" srcId="{EC2DA468-35BE-4BC6-90FE-B1279BE955D6}" destId="{3DA39336-FF35-420E-AD2F-26215BDEDBA5}" srcOrd="3" destOrd="0" parTransId="{0A744CC9-3CDF-4164-AD9E-6C525AA922CF}" sibTransId="{18F25216-482E-4969-86FF-2B284AFC1719}"/>
    <dgm:cxn modelId="{5CE1607C-A4F6-4BE1-A66E-C7E8CC7CD421}" srcId="{EC2DA468-35BE-4BC6-90FE-B1279BE955D6}" destId="{9CDA562C-2F75-4365-8A16-ADBA5055842D}" srcOrd="0" destOrd="0" parTransId="{D0246032-A13F-43FB-9751-01DA2EE32642}" sibTransId="{52D2E199-6D73-4C47-A279-5F3351E8A699}"/>
    <dgm:cxn modelId="{D78603BB-4029-4ED0-8623-C0FECF934842}" type="presOf" srcId="{9CDA562C-2F75-4365-8A16-ADBA5055842D}" destId="{15D8B3DB-639D-4361-9564-5916574C74B7}" srcOrd="0" destOrd="0" presId="urn:microsoft.com/office/officeart/2005/8/layout/vList3"/>
    <dgm:cxn modelId="{2AF4F885-F5D5-4672-BA24-213D2C86BC68}" srcId="{EC2DA468-35BE-4BC6-90FE-B1279BE955D6}" destId="{41C1EE0E-E301-4A32-B989-C021A7405401}" srcOrd="5" destOrd="0" parTransId="{3CE00223-8973-42E3-B86A-9A2312AA063A}" sibTransId="{AEF0BFE9-8259-48CA-A449-AAF14E228EA6}"/>
    <dgm:cxn modelId="{27964F0D-24BD-47E6-A71F-96268CA5409A}" type="presOf" srcId="{5D5475EE-4F22-4317-A915-7A3A91AD119B}" destId="{0F07B5B0-DB51-446A-A71D-987D57A7558F}" srcOrd="0" destOrd="0" presId="urn:microsoft.com/office/officeart/2005/8/layout/vList3"/>
    <dgm:cxn modelId="{5394CF0F-80E0-40F1-B611-AEE3C0ABD878}" type="presOf" srcId="{FAE0A856-F8EF-49EA-9306-1528402B2439}" destId="{FB75DC09-E372-4B56-9CE4-20704784489F}" srcOrd="0" destOrd="0" presId="urn:microsoft.com/office/officeart/2005/8/layout/vList3"/>
    <dgm:cxn modelId="{00494C04-7564-4477-BAA1-C63B92F16D51}" srcId="{EC2DA468-35BE-4BC6-90FE-B1279BE955D6}" destId="{26028C3B-8815-44F2-BB0C-BE1B04E41086}" srcOrd="1" destOrd="0" parTransId="{973ED3EE-A124-4EDE-8AEB-A87328540232}" sibTransId="{1FD5F86A-99AB-44F0-9204-479C7077C05D}"/>
    <dgm:cxn modelId="{A7524AA1-E35C-463F-B2E4-D4A530E9BE44}" type="presOf" srcId="{EC2DA468-35BE-4BC6-90FE-B1279BE955D6}" destId="{BA8990F0-3074-4F61-90BF-6212BFDC667E}" srcOrd="0" destOrd="0" presId="urn:microsoft.com/office/officeart/2005/8/layout/vList3"/>
    <dgm:cxn modelId="{0F0BCEE4-0AE1-4E87-93D1-C152ECF4E4E3}" type="presOf" srcId="{26028C3B-8815-44F2-BB0C-BE1B04E41086}" destId="{1CD43E73-D619-41F7-AEAA-536AB914E49C}" srcOrd="0" destOrd="0" presId="urn:microsoft.com/office/officeart/2005/8/layout/vList3"/>
    <dgm:cxn modelId="{C7ED0B26-B7DD-4049-A014-B66B8F925DE7}" type="presOf" srcId="{3DA39336-FF35-420E-AD2F-26215BDEDBA5}" destId="{07CEB38A-CA09-48CD-8C14-8BB5F9EF2808}" srcOrd="0" destOrd="0" presId="urn:microsoft.com/office/officeart/2005/8/layout/vList3"/>
    <dgm:cxn modelId="{89C1E824-5864-4BE0-8016-C8994110F125}" type="presParOf" srcId="{BA8990F0-3074-4F61-90BF-6212BFDC667E}" destId="{69EC27A8-8500-42CE-B372-B4BEBD3BAE4F}" srcOrd="0" destOrd="0" presId="urn:microsoft.com/office/officeart/2005/8/layout/vList3"/>
    <dgm:cxn modelId="{022FD503-885A-4FEC-8F45-66BFFAA73A91}" type="presParOf" srcId="{69EC27A8-8500-42CE-B372-B4BEBD3BAE4F}" destId="{015D3F0E-C887-4490-B986-92510A4D694E}" srcOrd="0" destOrd="0" presId="urn:microsoft.com/office/officeart/2005/8/layout/vList3"/>
    <dgm:cxn modelId="{507CFE60-159D-4FA6-9727-F2F135ABCAB8}" type="presParOf" srcId="{69EC27A8-8500-42CE-B372-B4BEBD3BAE4F}" destId="{15D8B3DB-639D-4361-9564-5916574C74B7}" srcOrd="1" destOrd="0" presId="urn:microsoft.com/office/officeart/2005/8/layout/vList3"/>
    <dgm:cxn modelId="{1457B1EA-8A17-4590-97E3-30AEE59F3C90}" type="presParOf" srcId="{BA8990F0-3074-4F61-90BF-6212BFDC667E}" destId="{3DF9B686-4AF4-4CAC-8BA0-C4C9FA25E79B}" srcOrd="1" destOrd="0" presId="urn:microsoft.com/office/officeart/2005/8/layout/vList3"/>
    <dgm:cxn modelId="{9A067771-2485-4D8F-ADC5-75582DA42202}" type="presParOf" srcId="{BA8990F0-3074-4F61-90BF-6212BFDC667E}" destId="{ABC62A0A-9E00-4EB2-B7C8-C66777E51A76}" srcOrd="2" destOrd="0" presId="urn:microsoft.com/office/officeart/2005/8/layout/vList3"/>
    <dgm:cxn modelId="{F2305BB2-D7C3-4B87-A906-615CB5EA8707}" type="presParOf" srcId="{ABC62A0A-9E00-4EB2-B7C8-C66777E51A76}" destId="{E47D6689-44E9-45BA-8293-896DE6AACC1A}" srcOrd="0" destOrd="0" presId="urn:microsoft.com/office/officeart/2005/8/layout/vList3"/>
    <dgm:cxn modelId="{71160550-7CF0-4464-BB65-F8A826184F5D}" type="presParOf" srcId="{ABC62A0A-9E00-4EB2-B7C8-C66777E51A76}" destId="{1CD43E73-D619-41F7-AEAA-536AB914E49C}" srcOrd="1" destOrd="0" presId="urn:microsoft.com/office/officeart/2005/8/layout/vList3"/>
    <dgm:cxn modelId="{D2B260ED-03E8-44CA-B3DC-FBF8BD76FAE3}" type="presParOf" srcId="{BA8990F0-3074-4F61-90BF-6212BFDC667E}" destId="{AA9B343D-54C1-4260-81B7-94B3F0CB7DBE}" srcOrd="3" destOrd="0" presId="urn:microsoft.com/office/officeart/2005/8/layout/vList3"/>
    <dgm:cxn modelId="{72D0E3CA-B3F3-4B74-B311-E7D2306D3AF2}" type="presParOf" srcId="{BA8990F0-3074-4F61-90BF-6212BFDC667E}" destId="{CD66288C-143D-4586-ABAD-2EA0EEF1732D}" srcOrd="4" destOrd="0" presId="urn:microsoft.com/office/officeart/2005/8/layout/vList3"/>
    <dgm:cxn modelId="{C816C704-BE88-463A-A559-E3C0DB143AF9}" type="presParOf" srcId="{CD66288C-143D-4586-ABAD-2EA0EEF1732D}" destId="{6F87DB3E-A60F-4917-A863-FB2A492B5AAB}" srcOrd="0" destOrd="0" presId="urn:microsoft.com/office/officeart/2005/8/layout/vList3"/>
    <dgm:cxn modelId="{A10196E9-037E-4BB1-A78D-0400885DAB77}" type="presParOf" srcId="{CD66288C-143D-4586-ABAD-2EA0EEF1732D}" destId="{FB75DC09-E372-4B56-9CE4-20704784489F}" srcOrd="1" destOrd="0" presId="urn:microsoft.com/office/officeart/2005/8/layout/vList3"/>
    <dgm:cxn modelId="{84CAF250-9FB7-42F1-BF06-72402F5CE1E3}" type="presParOf" srcId="{BA8990F0-3074-4F61-90BF-6212BFDC667E}" destId="{AD5E170B-5307-4AF5-9117-046BC2DD0583}" srcOrd="5" destOrd="0" presId="urn:microsoft.com/office/officeart/2005/8/layout/vList3"/>
    <dgm:cxn modelId="{49996B6A-D5A1-4A86-A7CE-1FC0930FE086}" type="presParOf" srcId="{BA8990F0-3074-4F61-90BF-6212BFDC667E}" destId="{F70DD12F-5BC5-4B61-8717-C8268275A8DF}" srcOrd="6" destOrd="0" presId="urn:microsoft.com/office/officeart/2005/8/layout/vList3"/>
    <dgm:cxn modelId="{87ABE4D2-B556-4785-B171-20A9AF0EEA2D}" type="presParOf" srcId="{F70DD12F-5BC5-4B61-8717-C8268275A8DF}" destId="{E61DA52A-F1E7-4B10-B7B1-867AF570F62B}" srcOrd="0" destOrd="0" presId="urn:microsoft.com/office/officeart/2005/8/layout/vList3"/>
    <dgm:cxn modelId="{8FD65A96-ADF5-4C56-8F7E-5B234957DA7C}" type="presParOf" srcId="{F70DD12F-5BC5-4B61-8717-C8268275A8DF}" destId="{07CEB38A-CA09-48CD-8C14-8BB5F9EF2808}" srcOrd="1" destOrd="0" presId="urn:microsoft.com/office/officeart/2005/8/layout/vList3"/>
    <dgm:cxn modelId="{E2C2502E-CD5A-466F-9129-6B90875A3898}" type="presParOf" srcId="{BA8990F0-3074-4F61-90BF-6212BFDC667E}" destId="{E12CC4C5-33A6-46C8-8551-9FE02EA03040}" srcOrd="7" destOrd="0" presId="urn:microsoft.com/office/officeart/2005/8/layout/vList3"/>
    <dgm:cxn modelId="{64859963-855B-425A-A0B0-BB5162523FDE}" type="presParOf" srcId="{BA8990F0-3074-4F61-90BF-6212BFDC667E}" destId="{4D18F07E-5123-4C55-8B0D-C7BDB2E264DC}" srcOrd="8" destOrd="0" presId="urn:microsoft.com/office/officeart/2005/8/layout/vList3"/>
    <dgm:cxn modelId="{798B83FA-753F-4498-B6E7-0FF2447FB1CC}" type="presParOf" srcId="{4D18F07E-5123-4C55-8B0D-C7BDB2E264DC}" destId="{5FC3ECAF-0A7C-4984-8C76-E1ABE917D9F5}" srcOrd="0" destOrd="0" presId="urn:microsoft.com/office/officeart/2005/8/layout/vList3"/>
    <dgm:cxn modelId="{D924B38F-D41A-4B13-AF71-9D889CC1CDF3}" type="presParOf" srcId="{4D18F07E-5123-4C55-8B0D-C7BDB2E264DC}" destId="{0F07B5B0-DB51-446A-A71D-987D57A7558F}" srcOrd="1" destOrd="0" presId="urn:microsoft.com/office/officeart/2005/8/layout/vList3"/>
    <dgm:cxn modelId="{4546F8B6-186C-47E4-943C-BCC6D5830F1F}" type="presParOf" srcId="{BA8990F0-3074-4F61-90BF-6212BFDC667E}" destId="{D315DE7F-DE9A-4B5F-9F4E-3576CA065388}" srcOrd="9" destOrd="0" presId="urn:microsoft.com/office/officeart/2005/8/layout/vList3"/>
    <dgm:cxn modelId="{9C55F540-9862-4EB3-83A2-C03FAC446E2D}" type="presParOf" srcId="{BA8990F0-3074-4F61-90BF-6212BFDC667E}" destId="{E5292EB8-12F9-4D1A-A8B2-2C68AE05D4ED}" srcOrd="10" destOrd="0" presId="urn:microsoft.com/office/officeart/2005/8/layout/vList3"/>
    <dgm:cxn modelId="{23D53EC2-C20A-4351-8B7C-63CCAEB67998}" type="presParOf" srcId="{E5292EB8-12F9-4D1A-A8B2-2C68AE05D4ED}" destId="{E41830DF-3168-4CB1-8263-9957636D43F1}" srcOrd="0" destOrd="0" presId="urn:microsoft.com/office/officeart/2005/8/layout/vList3"/>
    <dgm:cxn modelId="{32DECC28-1DC4-438E-BC64-1B659A3220B4}" type="presParOf" srcId="{E5292EB8-12F9-4D1A-A8B2-2C68AE05D4ED}" destId="{765736A9-3396-4078-909F-B7E6F33EF4E5}"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A2F66-B13A-4A86-9A17-3D0ACF3D31F9}">
      <dsp:nvSpPr>
        <dsp:cNvPr id="0" name=""/>
        <dsp:cNvSpPr/>
      </dsp:nvSpPr>
      <dsp:spPr>
        <a:xfrm>
          <a:off x="0" y="1891"/>
          <a:ext cx="11113477" cy="0"/>
        </a:xfrm>
        <a:prstGeom prst="line">
          <a:avLst/>
        </a:prstGeom>
        <a:gradFill rotWithShape="0">
          <a:gsLst>
            <a:gs pos="0">
              <a:schemeClr val="accent5">
                <a:alpha val="90000"/>
                <a:hueOff val="0"/>
                <a:satOff val="0"/>
                <a:lumOff val="0"/>
                <a:alphaOff val="0"/>
                <a:tint val="64000"/>
                <a:lumMod val="118000"/>
              </a:schemeClr>
            </a:gs>
            <a:gs pos="100000">
              <a:schemeClr val="accent5">
                <a:alpha val="90000"/>
                <a:hueOff val="0"/>
                <a:satOff val="0"/>
                <a:lumOff val="0"/>
                <a:alphaOff val="0"/>
                <a:tint val="92000"/>
                <a:alpha val="100000"/>
                <a:lumMod val="110000"/>
              </a:schemeClr>
            </a:gs>
          </a:gsLst>
          <a:lin ang="5400000" scaled="0"/>
        </a:gradFill>
        <a:ln w="9525" cap="rnd" cmpd="sng" algn="ctr">
          <a:solidFill>
            <a:schemeClr val="accent5">
              <a:alpha val="90000"/>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A80640E-B190-4D75-AAAB-5460223E71F8}">
      <dsp:nvSpPr>
        <dsp:cNvPr id="0" name=""/>
        <dsp:cNvSpPr/>
      </dsp:nvSpPr>
      <dsp:spPr>
        <a:xfrm>
          <a:off x="0" y="1891"/>
          <a:ext cx="11113477" cy="645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kern="1200" dirty="0"/>
            <a:t>154 συμμετέχοντες από 10 Ευρωπαϊκές χώρες στην έρευνα πεδίου </a:t>
          </a:r>
          <a:endParaRPr lang="en-US" sz="1800" kern="1200" dirty="0"/>
        </a:p>
      </dsp:txBody>
      <dsp:txXfrm>
        <a:off x="0" y="1891"/>
        <a:ext cx="11113477" cy="645106"/>
      </dsp:txXfrm>
    </dsp:sp>
    <dsp:sp modelId="{F823587F-AA71-4044-9A79-042BDCEFA3FC}">
      <dsp:nvSpPr>
        <dsp:cNvPr id="0" name=""/>
        <dsp:cNvSpPr/>
      </dsp:nvSpPr>
      <dsp:spPr>
        <a:xfrm>
          <a:off x="0" y="646997"/>
          <a:ext cx="11113477" cy="0"/>
        </a:xfrm>
        <a:prstGeom prst="line">
          <a:avLst/>
        </a:prstGeom>
        <a:gradFill rotWithShape="0">
          <a:gsLst>
            <a:gs pos="0">
              <a:schemeClr val="accent5">
                <a:alpha val="90000"/>
                <a:hueOff val="0"/>
                <a:satOff val="0"/>
                <a:lumOff val="0"/>
                <a:alphaOff val="-8000"/>
                <a:tint val="64000"/>
                <a:lumMod val="118000"/>
              </a:schemeClr>
            </a:gs>
            <a:gs pos="100000">
              <a:schemeClr val="accent5">
                <a:alpha val="90000"/>
                <a:hueOff val="0"/>
                <a:satOff val="0"/>
                <a:lumOff val="0"/>
                <a:alphaOff val="-8000"/>
                <a:tint val="92000"/>
                <a:alpha val="100000"/>
                <a:lumMod val="110000"/>
              </a:schemeClr>
            </a:gs>
          </a:gsLst>
          <a:lin ang="5400000" scaled="0"/>
        </a:gradFill>
        <a:ln w="9525" cap="rnd" cmpd="sng" algn="ctr">
          <a:solidFill>
            <a:schemeClr val="accent5">
              <a:alpha val="90000"/>
              <a:hueOff val="0"/>
              <a:satOff val="0"/>
              <a:lumOff val="0"/>
              <a:alphaOff val="-8000"/>
            </a:schemeClr>
          </a:solidFill>
          <a:prstDash val="solid"/>
        </a:ln>
        <a:effectLst/>
      </dsp:spPr>
      <dsp:style>
        <a:lnRef idx="1">
          <a:scrgbClr r="0" g="0" b="0"/>
        </a:lnRef>
        <a:fillRef idx="2">
          <a:scrgbClr r="0" g="0" b="0"/>
        </a:fillRef>
        <a:effectRef idx="1">
          <a:scrgbClr r="0" g="0" b="0"/>
        </a:effectRef>
        <a:fontRef idx="minor">
          <a:schemeClr val="dk1"/>
        </a:fontRef>
      </dsp:style>
    </dsp:sp>
    <dsp:sp modelId="{3D1B8FD5-8188-453D-A1FA-1FD61D29461F}">
      <dsp:nvSpPr>
        <dsp:cNvPr id="0" name=""/>
        <dsp:cNvSpPr/>
      </dsp:nvSpPr>
      <dsp:spPr>
        <a:xfrm>
          <a:off x="0" y="646997"/>
          <a:ext cx="11113477" cy="645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kern="1200" dirty="0"/>
            <a:t>55 προγράμματα σπουδών </a:t>
          </a:r>
          <a:endParaRPr lang="en-US" sz="1800" kern="1200" dirty="0"/>
        </a:p>
      </dsp:txBody>
      <dsp:txXfrm>
        <a:off x="0" y="646997"/>
        <a:ext cx="11113477" cy="645106"/>
      </dsp:txXfrm>
    </dsp:sp>
    <dsp:sp modelId="{CA79EE76-AE7A-4DC9-86BE-E1E291CC70B1}">
      <dsp:nvSpPr>
        <dsp:cNvPr id="0" name=""/>
        <dsp:cNvSpPr/>
      </dsp:nvSpPr>
      <dsp:spPr>
        <a:xfrm>
          <a:off x="0" y="1292103"/>
          <a:ext cx="11113477" cy="0"/>
        </a:xfrm>
        <a:prstGeom prst="line">
          <a:avLst/>
        </a:prstGeom>
        <a:gradFill rotWithShape="0">
          <a:gsLst>
            <a:gs pos="0">
              <a:schemeClr val="accent5">
                <a:alpha val="90000"/>
                <a:hueOff val="0"/>
                <a:satOff val="0"/>
                <a:lumOff val="0"/>
                <a:alphaOff val="-16000"/>
                <a:tint val="64000"/>
                <a:lumMod val="118000"/>
              </a:schemeClr>
            </a:gs>
            <a:gs pos="100000">
              <a:schemeClr val="accent5">
                <a:alpha val="90000"/>
                <a:hueOff val="0"/>
                <a:satOff val="0"/>
                <a:lumOff val="0"/>
                <a:alphaOff val="-16000"/>
                <a:tint val="92000"/>
                <a:alpha val="100000"/>
                <a:lumMod val="110000"/>
              </a:schemeClr>
            </a:gs>
          </a:gsLst>
          <a:lin ang="5400000" scaled="0"/>
        </a:gradFill>
        <a:ln w="9525" cap="rnd" cmpd="sng" algn="ctr">
          <a:solidFill>
            <a:schemeClr val="accent5">
              <a:alpha val="90000"/>
              <a:hueOff val="0"/>
              <a:satOff val="0"/>
              <a:lumOff val="0"/>
              <a:alphaOff val="-16000"/>
            </a:schemeClr>
          </a:solidFill>
          <a:prstDash val="solid"/>
        </a:ln>
        <a:effectLst/>
      </dsp:spPr>
      <dsp:style>
        <a:lnRef idx="1">
          <a:scrgbClr r="0" g="0" b="0"/>
        </a:lnRef>
        <a:fillRef idx="2">
          <a:scrgbClr r="0" g="0" b="0"/>
        </a:fillRef>
        <a:effectRef idx="1">
          <a:scrgbClr r="0" g="0" b="0"/>
        </a:effectRef>
        <a:fontRef idx="minor">
          <a:schemeClr val="dk1"/>
        </a:fontRef>
      </dsp:style>
    </dsp:sp>
    <dsp:sp modelId="{8ECCFD37-CE54-4EDE-9997-15B531685604}">
      <dsp:nvSpPr>
        <dsp:cNvPr id="0" name=""/>
        <dsp:cNvSpPr/>
      </dsp:nvSpPr>
      <dsp:spPr>
        <a:xfrm>
          <a:off x="0" y="1292103"/>
          <a:ext cx="11113477" cy="645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kern="1200" dirty="0"/>
            <a:t>15 ακαδημαϊκές δημοσιεύσεις </a:t>
          </a:r>
          <a:endParaRPr lang="en-US" sz="1800" kern="1200" dirty="0"/>
        </a:p>
      </dsp:txBody>
      <dsp:txXfrm>
        <a:off x="0" y="1292103"/>
        <a:ext cx="11113477" cy="645106"/>
      </dsp:txXfrm>
    </dsp:sp>
    <dsp:sp modelId="{06116030-A86D-40C6-B20D-2263E8D027BA}">
      <dsp:nvSpPr>
        <dsp:cNvPr id="0" name=""/>
        <dsp:cNvSpPr/>
      </dsp:nvSpPr>
      <dsp:spPr>
        <a:xfrm>
          <a:off x="0" y="1937210"/>
          <a:ext cx="11113477" cy="0"/>
        </a:xfrm>
        <a:prstGeom prst="line">
          <a:avLst/>
        </a:prstGeom>
        <a:gradFill rotWithShape="0">
          <a:gsLst>
            <a:gs pos="0">
              <a:schemeClr val="accent5">
                <a:alpha val="90000"/>
                <a:hueOff val="0"/>
                <a:satOff val="0"/>
                <a:lumOff val="0"/>
                <a:alphaOff val="-24000"/>
                <a:tint val="64000"/>
                <a:lumMod val="118000"/>
              </a:schemeClr>
            </a:gs>
            <a:gs pos="100000">
              <a:schemeClr val="accent5">
                <a:alpha val="90000"/>
                <a:hueOff val="0"/>
                <a:satOff val="0"/>
                <a:lumOff val="0"/>
                <a:alphaOff val="-24000"/>
                <a:tint val="92000"/>
                <a:alpha val="100000"/>
                <a:lumMod val="110000"/>
              </a:schemeClr>
            </a:gs>
          </a:gsLst>
          <a:lin ang="5400000" scaled="0"/>
        </a:gradFill>
        <a:ln w="9525" cap="rnd" cmpd="sng" algn="ctr">
          <a:solidFill>
            <a:schemeClr val="accent5">
              <a:alpha val="90000"/>
              <a:hueOff val="0"/>
              <a:satOff val="0"/>
              <a:lumOff val="0"/>
              <a:alphaOff val="-24000"/>
            </a:schemeClr>
          </a:solidFill>
          <a:prstDash val="solid"/>
        </a:ln>
        <a:effectLst/>
      </dsp:spPr>
      <dsp:style>
        <a:lnRef idx="1">
          <a:scrgbClr r="0" g="0" b="0"/>
        </a:lnRef>
        <a:fillRef idx="2">
          <a:scrgbClr r="0" g="0" b="0"/>
        </a:fillRef>
        <a:effectRef idx="1">
          <a:scrgbClr r="0" g="0" b="0"/>
        </a:effectRef>
        <a:fontRef idx="minor">
          <a:schemeClr val="dk1"/>
        </a:fontRef>
      </dsp:style>
    </dsp:sp>
    <dsp:sp modelId="{4D59D3B4-FC70-4B18-9AF9-A37CF5E8EC29}">
      <dsp:nvSpPr>
        <dsp:cNvPr id="0" name=""/>
        <dsp:cNvSpPr/>
      </dsp:nvSpPr>
      <dsp:spPr>
        <a:xfrm>
          <a:off x="0" y="1937210"/>
          <a:ext cx="11113477" cy="645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kern="1200" dirty="0"/>
            <a:t>59 αγγελίες εργασίας από τις χώρες της κοινοπραξίας</a:t>
          </a:r>
          <a:endParaRPr lang="en-US" sz="1800" kern="1200" dirty="0"/>
        </a:p>
      </dsp:txBody>
      <dsp:txXfrm>
        <a:off x="0" y="1937210"/>
        <a:ext cx="11113477" cy="645106"/>
      </dsp:txXfrm>
    </dsp:sp>
    <dsp:sp modelId="{7C23BA11-E79E-40EA-BC3D-61B4CD440031}">
      <dsp:nvSpPr>
        <dsp:cNvPr id="0" name=""/>
        <dsp:cNvSpPr/>
      </dsp:nvSpPr>
      <dsp:spPr>
        <a:xfrm>
          <a:off x="0" y="2582316"/>
          <a:ext cx="11113477" cy="0"/>
        </a:xfrm>
        <a:prstGeom prst="line">
          <a:avLst/>
        </a:prstGeom>
        <a:gradFill rotWithShape="0">
          <a:gsLst>
            <a:gs pos="0">
              <a:schemeClr val="accent5">
                <a:alpha val="90000"/>
                <a:hueOff val="0"/>
                <a:satOff val="0"/>
                <a:lumOff val="0"/>
                <a:alphaOff val="-32000"/>
                <a:tint val="64000"/>
                <a:lumMod val="118000"/>
              </a:schemeClr>
            </a:gs>
            <a:gs pos="100000">
              <a:schemeClr val="accent5">
                <a:alpha val="90000"/>
                <a:hueOff val="0"/>
                <a:satOff val="0"/>
                <a:lumOff val="0"/>
                <a:alphaOff val="-32000"/>
                <a:tint val="92000"/>
                <a:alpha val="100000"/>
                <a:lumMod val="110000"/>
              </a:schemeClr>
            </a:gs>
          </a:gsLst>
          <a:lin ang="5400000" scaled="0"/>
        </a:gradFill>
        <a:ln w="9525" cap="rnd" cmpd="sng" algn="ctr">
          <a:solidFill>
            <a:schemeClr val="accent5">
              <a:alpha val="90000"/>
              <a:hueOff val="0"/>
              <a:satOff val="0"/>
              <a:lumOff val="0"/>
              <a:alphaOff val="-32000"/>
            </a:schemeClr>
          </a:solidFill>
          <a:prstDash val="solid"/>
        </a:ln>
        <a:effectLst/>
      </dsp:spPr>
      <dsp:style>
        <a:lnRef idx="1">
          <a:scrgbClr r="0" g="0" b="0"/>
        </a:lnRef>
        <a:fillRef idx="2">
          <a:scrgbClr r="0" g="0" b="0"/>
        </a:fillRef>
        <a:effectRef idx="1">
          <a:scrgbClr r="0" g="0" b="0"/>
        </a:effectRef>
        <a:fontRef idx="minor">
          <a:schemeClr val="dk1"/>
        </a:fontRef>
      </dsp:style>
    </dsp:sp>
    <dsp:sp modelId="{1CC66EFC-6BBE-43F8-95FB-6CDFC4E7E0F2}">
      <dsp:nvSpPr>
        <dsp:cNvPr id="0" name=""/>
        <dsp:cNvSpPr/>
      </dsp:nvSpPr>
      <dsp:spPr>
        <a:xfrm>
          <a:off x="0" y="2582316"/>
          <a:ext cx="11113477" cy="645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l-GR" sz="1800" kern="1200" dirty="0"/>
            <a:t>28 παραδείγματα χρήσης (</a:t>
          </a:r>
          <a:r>
            <a:rPr lang="en-US" sz="1800" kern="1200" dirty="0"/>
            <a:t>use cases)</a:t>
          </a:r>
        </a:p>
      </dsp:txBody>
      <dsp:txXfrm>
        <a:off x="0" y="2582316"/>
        <a:ext cx="11113477" cy="645106"/>
      </dsp:txXfrm>
    </dsp:sp>
    <dsp:sp modelId="{7C1EC713-D620-4A24-92C8-77BBFEB609C8}">
      <dsp:nvSpPr>
        <dsp:cNvPr id="0" name=""/>
        <dsp:cNvSpPr/>
      </dsp:nvSpPr>
      <dsp:spPr>
        <a:xfrm>
          <a:off x="0" y="3227422"/>
          <a:ext cx="11113477" cy="0"/>
        </a:xfrm>
        <a:prstGeom prst="line">
          <a:avLst/>
        </a:prstGeom>
        <a:gradFill rotWithShape="0">
          <a:gsLst>
            <a:gs pos="0">
              <a:schemeClr val="accent5">
                <a:alpha val="90000"/>
                <a:hueOff val="0"/>
                <a:satOff val="0"/>
                <a:lumOff val="0"/>
                <a:alphaOff val="-40000"/>
                <a:tint val="64000"/>
                <a:lumMod val="118000"/>
              </a:schemeClr>
            </a:gs>
            <a:gs pos="100000">
              <a:schemeClr val="accent5">
                <a:alpha val="90000"/>
                <a:hueOff val="0"/>
                <a:satOff val="0"/>
                <a:lumOff val="0"/>
                <a:alphaOff val="-40000"/>
                <a:tint val="92000"/>
                <a:alpha val="100000"/>
                <a:lumMod val="110000"/>
              </a:schemeClr>
            </a:gs>
          </a:gsLst>
          <a:lin ang="5400000" scaled="0"/>
        </a:gradFill>
        <a:ln w="9525" cap="rnd" cmpd="sng" algn="ctr">
          <a:solidFill>
            <a:schemeClr val="accent5">
              <a:alpha val="90000"/>
              <a:hueOff val="0"/>
              <a:satOff val="0"/>
              <a:lumOff val="0"/>
              <a:alphaOff val="-40000"/>
            </a:schemeClr>
          </a:solidFill>
          <a:prstDash val="solid"/>
        </a:ln>
        <a:effectLst/>
      </dsp:spPr>
      <dsp:style>
        <a:lnRef idx="1">
          <a:scrgbClr r="0" g="0" b="0"/>
        </a:lnRef>
        <a:fillRef idx="2">
          <a:scrgbClr r="0" g="0" b="0"/>
        </a:fillRef>
        <a:effectRef idx="1">
          <a:scrgbClr r="0" g="0" b="0"/>
        </a:effectRef>
        <a:fontRef idx="minor">
          <a:schemeClr val="dk1"/>
        </a:fontRef>
      </dsp:style>
    </dsp:sp>
    <dsp:sp modelId="{BCD40366-6CFE-4FDD-869D-6DBB8BBAC07A}">
      <dsp:nvSpPr>
        <dsp:cNvPr id="0" name=""/>
        <dsp:cNvSpPr/>
      </dsp:nvSpPr>
      <dsp:spPr>
        <a:xfrm>
          <a:off x="0" y="3227422"/>
          <a:ext cx="11113477" cy="645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14 </a:t>
          </a:r>
          <a:r>
            <a:rPr lang="el-GR" sz="1800" kern="1200" dirty="0"/>
            <a:t>Ευρωπαϊκά έργα στο πεδίο της Μηχανικής Μάθησης</a:t>
          </a:r>
          <a:endParaRPr lang="en-US" sz="1800" kern="1200" dirty="0"/>
        </a:p>
      </dsp:txBody>
      <dsp:txXfrm>
        <a:off x="0" y="3227422"/>
        <a:ext cx="11113477" cy="645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F075C-50D8-46C6-8A0C-1093CCDA5BE5}">
      <dsp:nvSpPr>
        <dsp:cNvPr id="0" name=""/>
        <dsp:cNvSpPr/>
      </dsp:nvSpPr>
      <dsp:spPr>
        <a:xfrm>
          <a:off x="0" y="36537"/>
          <a:ext cx="10038198" cy="67392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a:latin typeface="Arial" panose="020B0604020202020204" pitchFamily="34" charset="0"/>
              <a:cs typeface="Arial" panose="020B0604020202020204" pitchFamily="34" charset="0"/>
            </a:rPr>
            <a:t>1. </a:t>
          </a:r>
          <a:r>
            <a:rPr lang="el-GR" sz="1600" b="0" kern="1200" dirty="0">
              <a:latin typeface="Arial" panose="020B0604020202020204" pitchFamily="34" charset="0"/>
              <a:cs typeface="Arial" panose="020B0604020202020204" pitchFamily="34" charset="0"/>
            </a:rPr>
            <a:t>Αλγόριθμοι Μηχανικής Μάθησης</a:t>
          </a:r>
          <a:r>
            <a:rPr lang="en-US" sz="1600" b="0" kern="1200" dirty="0">
              <a:latin typeface="Arial" panose="020B0604020202020204" pitchFamily="34" charset="0"/>
              <a:cs typeface="Arial" panose="020B0604020202020204" pitchFamily="34" charset="0"/>
            </a:rPr>
            <a:t> (Machine Learning)</a:t>
          </a:r>
        </a:p>
      </dsp:txBody>
      <dsp:txXfrm>
        <a:off x="32898" y="69435"/>
        <a:ext cx="9972402" cy="608124"/>
      </dsp:txXfrm>
    </dsp:sp>
    <dsp:sp modelId="{F354C262-1500-4D4B-B35A-847637BE08BC}">
      <dsp:nvSpPr>
        <dsp:cNvPr id="0" name=""/>
        <dsp:cNvSpPr/>
      </dsp:nvSpPr>
      <dsp:spPr>
        <a:xfrm>
          <a:off x="0" y="814137"/>
          <a:ext cx="10038198" cy="67392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a:latin typeface="Arial" panose="020B0604020202020204" pitchFamily="34" charset="0"/>
              <a:cs typeface="Arial" panose="020B0604020202020204" pitchFamily="34" charset="0"/>
            </a:rPr>
            <a:t>2. </a:t>
          </a:r>
          <a:r>
            <a:rPr lang="el-GR" sz="1600" b="0" kern="1200" dirty="0">
              <a:latin typeface="Arial" panose="020B0604020202020204" pitchFamily="34" charset="0"/>
              <a:cs typeface="Arial" panose="020B0604020202020204" pitchFamily="34" charset="0"/>
            </a:rPr>
            <a:t>Πιθανότητες Και Στατιστική Γλώσσες Προγραμματισμού Για Τεχνητή Νοημοσύνη</a:t>
          </a:r>
          <a:endParaRPr lang="en-US" sz="1600" b="0" kern="1200" dirty="0">
            <a:latin typeface="Arial" panose="020B0604020202020204" pitchFamily="34" charset="0"/>
            <a:cs typeface="Arial" panose="020B0604020202020204" pitchFamily="34" charset="0"/>
          </a:endParaRPr>
        </a:p>
      </dsp:txBody>
      <dsp:txXfrm>
        <a:off x="32898" y="847035"/>
        <a:ext cx="9972402" cy="608124"/>
      </dsp:txXfrm>
    </dsp:sp>
    <dsp:sp modelId="{0E935BD1-7071-426C-A0DE-59BC2A903DB8}">
      <dsp:nvSpPr>
        <dsp:cNvPr id="0" name=""/>
        <dsp:cNvSpPr/>
      </dsp:nvSpPr>
      <dsp:spPr>
        <a:xfrm>
          <a:off x="0" y="1591737"/>
          <a:ext cx="10038198" cy="67392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a:latin typeface="Arial" panose="020B0604020202020204" pitchFamily="34" charset="0"/>
              <a:cs typeface="Arial" panose="020B0604020202020204" pitchFamily="34" charset="0"/>
            </a:rPr>
            <a:t>3. </a:t>
          </a:r>
          <a:r>
            <a:rPr lang="el-GR" sz="1600" b="0" kern="1200" dirty="0">
              <a:latin typeface="Arial" panose="020B0604020202020204" pitchFamily="34" charset="0"/>
              <a:cs typeface="Arial" panose="020B0604020202020204" pitchFamily="34" charset="0"/>
            </a:rPr>
            <a:t>Γλώσσες Προγραμματισμού Μηχανικής Μάθησης</a:t>
          </a:r>
          <a:endParaRPr lang="en-US" sz="1600" b="0" kern="1200" dirty="0">
            <a:latin typeface="Arial" panose="020B0604020202020204" pitchFamily="34" charset="0"/>
            <a:cs typeface="Arial" panose="020B0604020202020204" pitchFamily="34" charset="0"/>
          </a:endParaRPr>
        </a:p>
      </dsp:txBody>
      <dsp:txXfrm>
        <a:off x="32898" y="1624635"/>
        <a:ext cx="9972402" cy="608124"/>
      </dsp:txXfrm>
    </dsp:sp>
    <dsp:sp modelId="{1A8B338A-0FB2-4F2A-8DF3-73917E85010B}">
      <dsp:nvSpPr>
        <dsp:cNvPr id="0" name=""/>
        <dsp:cNvSpPr/>
      </dsp:nvSpPr>
      <dsp:spPr>
        <a:xfrm>
          <a:off x="0" y="2369337"/>
          <a:ext cx="10038198" cy="67392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a:latin typeface="Arial" panose="020B0604020202020204" pitchFamily="34" charset="0"/>
              <a:cs typeface="Arial" panose="020B0604020202020204" pitchFamily="34" charset="0"/>
            </a:rPr>
            <a:t>4. </a:t>
          </a:r>
          <a:r>
            <a:rPr lang="el-GR" sz="1600" b="0" kern="1200" dirty="0">
              <a:latin typeface="Arial" panose="020B0604020202020204" pitchFamily="34" charset="0"/>
              <a:cs typeface="Arial" panose="020B0604020202020204" pitchFamily="34" charset="0"/>
            </a:rPr>
            <a:t>Αρχιτεκτονική Νευρωνικών Δικτύων (</a:t>
          </a:r>
          <a:r>
            <a:rPr lang="en-US" sz="1600" b="0" kern="1200" dirty="0">
              <a:latin typeface="Arial" panose="020B0604020202020204" pitchFamily="34" charset="0"/>
              <a:cs typeface="Arial" panose="020B0604020202020204" pitchFamily="34" charset="0"/>
            </a:rPr>
            <a:t>Neural Networks)</a:t>
          </a:r>
        </a:p>
      </dsp:txBody>
      <dsp:txXfrm>
        <a:off x="32898" y="2402235"/>
        <a:ext cx="9972402" cy="608124"/>
      </dsp:txXfrm>
    </dsp:sp>
    <dsp:sp modelId="{1F35F708-F2F7-4C42-B632-AE46A740B1AC}">
      <dsp:nvSpPr>
        <dsp:cNvPr id="0" name=""/>
        <dsp:cNvSpPr/>
      </dsp:nvSpPr>
      <dsp:spPr>
        <a:xfrm>
          <a:off x="0" y="3146937"/>
          <a:ext cx="10038198" cy="67392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a:latin typeface="Arial" panose="020B0604020202020204" pitchFamily="34" charset="0"/>
              <a:cs typeface="Arial" panose="020B0604020202020204" pitchFamily="34" charset="0"/>
            </a:rPr>
            <a:t>5. </a:t>
          </a:r>
          <a:r>
            <a:rPr lang="el-GR" sz="1600" b="0" kern="1200" dirty="0">
              <a:latin typeface="Arial" panose="020B0604020202020204" pitchFamily="34" charset="0"/>
              <a:cs typeface="Arial" panose="020B0604020202020204" pitchFamily="34" charset="0"/>
            </a:rPr>
            <a:t>Μοντέλα Βαθιάς Μηχανικής Μάθησης (</a:t>
          </a:r>
          <a:r>
            <a:rPr lang="en-US" sz="1600" b="0" kern="1200" dirty="0">
              <a:latin typeface="Arial" panose="020B0604020202020204" pitchFamily="34" charset="0"/>
              <a:cs typeface="Arial" panose="020B0604020202020204" pitchFamily="34" charset="0"/>
            </a:rPr>
            <a:t>Deep Learning)</a:t>
          </a:r>
        </a:p>
      </dsp:txBody>
      <dsp:txXfrm>
        <a:off x="32898" y="3179835"/>
        <a:ext cx="9972402" cy="608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BC24F-A04B-428A-B816-9379FBBF4D17}">
      <dsp:nvSpPr>
        <dsp:cNvPr id="0" name=""/>
        <dsp:cNvSpPr/>
      </dsp:nvSpPr>
      <dsp:spPr>
        <a:xfrm>
          <a:off x="0" y="30189"/>
          <a:ext cx="9912237" cy="89856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14000"/>
            </a:lnSpc>
            <a:spcBef>
              <a:spcPct val="0"/>
            </a:spcBef>
            <a:spcAft>
              <a:spcPct val="35000"/>
            </a:spcAft>
          </a:pPr>
          <a:r>
            <a:rPr lang="en-US" sz="1600" b="0" kern="1200" dirty="0">
              <a:latin typeface="+mj-lt"/>
              <a:cs typeface="Arial" panose="020B0604020202020204" pitchFamily="34" charset="0"/>
            </a:rPr>
            <a:t>1. </a:t>
          </a:r>
          <a:r>
            <a:rPr lang="el-GR" sz="1600" b="0" kern="1200" dirty="0">
              <a:latin typeface="+mj-lt"/>
            </a:rPr>
            <a:t>Αναγνώριση επιχειρησιακών αναγκών και ανάπτυξη εξατομικευμένων λύσεων στη βάση της ανάλυσης δεδομένων</a:t>
          </a:r>
          <a:endParaRPr lang="en-US" sz="1600" b="0" kern="1200" dirty="0">
            <a:latin typeface="+mj-lt"/>
            <a:cs typeface="Arial" panose="020B0604020202020204" pitchFamily="34" charset="0"/>
          </a:endParaRPr>
        </a:p>
      </dsp:txBody>
      <dsp:txXfrm>
        <a:off x="43864" y="74053"/>
        <a:ext cx="9824509" cy="810832"/>
      </dsp:txXfrm>
    </dsp:sp>
    <dsp:sp modelId="{1E0ACAE4-E011-45BE-8FA0-FF9FB80942E1}">
      <dsp:nvSpPr>
        <dsp:cNvPr id="0" name=""/>
        <dsp:cNvSpPr/>
      </dsp:nvSpPr>
      <dsp:spPr>
        <a:xfrm>
          <a:off x="0" y="1066989"/>
          <a:ext cx="9912237" cy="89856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14000"/>
            </a:lnSpc>
            <a:spcBef>
              <a:spcPct val="0"/>
            </a:spcBef>
            <a:spcAft>
              <a:spcPct val="35000"/>
            </a:spcAft>
          </a:pPr>
          <a:r>
            <a:rPr lang="en-US" sz="1600" b="0" kern="1200" dirty="0">
              <a:latin typeface="+mj-lt"/>
              <a:cs typeface="Arial" panose="020B0604020202020204" pitchFamily="34" charset="0"/>
            </a:rPr>
            <a:t>2. </a:t>
          </a:r>
          <a:r>
            <a:rPr lang="el-GR" sz="1600" b="0" kern="1200" dirty="0">
              <a:latin typeface="+mj-lt"/>
            </a:rPr>
            <a:t>Διαχείριση της Αλλαγής (</a:t>
          </a:r>
          <a:r>
            <a:rPr lang="en-US" sz="1600" b="0" kern="1200" dirty="0">
              <a:latin typeface="+mj-lt"/>
            </a:rPr>
            <a:t>Change Management</a:t>
          </a:r>
          <a:r>
            <a:rPr lang="el-GR" sz="1600" b="0" kern="1200" dirty="0">
              <a:latin typeface="+mj-lt"/>
            </a:rPr>
            <a:t>)</a:t>
          </a:r>
          <a:endParaRPr lang="en-US" sz="1600" b="0" kern="1200" dirty="0">
            <a:latin typeface="+mj-lt"/>
            <a:cs typeface="Arial" panose="020B0604020202020204" pitchFamily="34" charset="0"/>
          </a:endParaRPr>
        </a:p>
      </dsp:txBody>
      <dsp:txXfrm>
        <a:off x="43864" y="1110853"/>
        <a:ext cx="9824509" cy="810832"/>
      </dsp:txXfrm>
    </dsp:sp>
    <dsp:sp modelId="{40357840-1DA0-4688-9427-C23621AFCC1E}">
      <dsp:nvSpPr>
        <dsp:cNvPr id="0" name=""/>
        <dsp:cNvSpPr/>
      </dsp:nvSpPr>
      <dsp:spPr>
        <a:xfrm>
          <a:off x="0" y="2103789"/>
          <a:ext cx="9912237" cy="89856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14000"/>
            </a:lnSpc>
            <a:spcBef>
              <a:spcPct val="0"/>
            </a:spcBef>
            <a:spcAft>
              <a:spcPct val="35000"/>
            </a:spcAft>
          </a:pPr>
          <a:r>
            <a:rPr lang="en-US" sz="1600" b="0" i="0" kern="1200" dirty="0">
              <a:latin typeface="+mj-lt"/>
              <a:cs typeface="Arial" panose="020B0604020202020204" pitchFamily="34" charset="0"/>
            </a:rPr>
            <a:t>3.</a:t>
          </a:r>
          <a:r>
            <a:rPr lang="el-GR" sz="1600" b="0" kern="1200" dirty="0">
              <a:latin typeface="+mj-lt"/>
              <a:cs typeface="Arial" panose="020B0604020202020204" pitchFamily="34" charset="0"/>
            </a:rPr>
            <a:t> Επικοινωνία και εξυπηρέτηση πελατών</a:t>
          </a:r>
          <a:r>
            <a:rPr lang="el-GR" sz="1600" b="0" kern="1200" dirty="0">
              <a:latin typeface="+mj-lt"/>
            </a:rPr>
            <a:t> </a:t>
          </a:r>
          <a:endParaRPr lang="en-US" sz="1600" b="0" kern="1200" dirty="0">
            <a:latin typeface="+mj-lt"/>
            <a:cs typeface="Arial" panose="020B0604020202020204" pitchFamily="34" charset="0"/>
          </a:endParaRPr>
        </a:p>
      </dsp:txBody>
      <dsp:txXfrm>
        <a:off x="43864" y="2147653"/>
        <a:ext cx="9824509" cy="810832"/>
      </dsp:txXfrm>
    </dsp:sp>
    <dsp:sp modelId="{BA4910EF-2C52-4A56-83F3-099D8039E2B6}">
      <dsp:nvSpPr>
        <dsp:cNvPr id="0" name=""/>
        <dsp:cNvSpPr/>
      </dsp:nvSpPr>
      <dsp:spPr>
        <a:xfrm>
          <a:off x="0" y="3140589"/>
          <a:ext cx="9912237" cy="89856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14000"/>
            </a:lnSpc>
            <a:spcBef>
              <a:spcPct val="0"/>
            </a:spcBef>
            <a:spcAft>
              <a:spcPct val="35000"/>
            </a:spcAft>
          </a:pPr>
          <a:r>
            <a:rPr lang="en-US" sz="1600" b="0" kern="1200" dirty="0">
              <a:latin typeface="+mj-lt"/>
              <a:cs typeface="Arial" panose="020B0604020202020204" pitchFamily="34" charset="0"/>
            </a:rPr>
            <a:t>4.</a:t>
          </a:r>
          <a:r>
            <a:rPr lang="el-GR" sz="1600" b="0" kern="1200" dirty="0">
              <a:latin typeface="+mj-lt"/>
              <a:cs typeface="Arial" panose="020B0604020202020204" pitchFamily="34" charset="0"/>
            </a:rPr>
            <a:t> </a:t>
          </a:r>
          <a:r>
            <a:rPr lang="el-GR" sz="1600" b="0" kern="1200" dirty="0">
              <a:latin typeface="+mj-lt"/>
            </a:rPr>
            <a:t>Ανάπτυξη ιδεών σε λειτουργικό πρωτότυπο (</a:t>
          </a:r>
          <a:r>
            <a:rPr lang="en-US" sz="1600" b="0" kern="1200" dirty="0">
              <a:latin typeface="+mj-lt"/>
            </a:rPr>
            <a:t>proof of concept</a:t>
          </a:r>
          <a:r>
            <a:rPr lang="el-GR" sz="1600" b="0" kern="1200" dirty="0">
              <a:latin typeface="+mj-lt"/>
            </a:rPr>
            <a:t>) </a:t>
          </a:r>
          <a:r>
            <a:rPr lang="en-US" sz="1600" b="0" kern="1200" dirty="0">
              <a:latin typeface="+mj-lt"/>
              <a:cs typeface="Arial" panose="020B0604020202020204" pitchFamily="34" charset="0"/>
            </a:rPr>
            <a:t> </a:t>
          </a:r>
        </a:p>
      </dsp:txBody>
      <dsp:txXfrm>
        <a:off x="43864" y="3184453"/>
        <a:ext cx="9824509" cy="8108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8B3DB-639D-4361-9564-5916574C74B7}">
      <dsp:nvSpPr>
        <dsp:cNvPr id="0" name=""/>
        <dsp:cNvSpPr/>
      </dsp:nvSpPr>
      <dsp:spPr>
        <a:xfrm rot="10800000">
          <a:off x="2024495" y="918"/>
          <a:ext cx="7512963" cy="528531"/>
        </a:xfrm>
        <a:prstGeom prst="homePlate">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3068" tIns="60960" rIns="113792" bIns="60960" numCol="1" spcCol="1270" anchor="ctr" anchorCtr="0">
          <a:noAutofit/>
        </a:bodyPr>
        <a:lstStyle/>
        <a:p>
          <a:pPr lvl="0" algn="just" defTabSz="711200">
            <a:lnSpc>
              <a:spcPct val="114000"/>
            </a:lnSpc>
            <a:spcBef>
              <a:spcPct val="0"/>
            </a:spcBef>
            <a:spcAft>
              <a:spcPct val="35000"/>
            </a:spcAft>
          </a:pPr>
          <a:r>
            <a:rPr lang="el-GR" sz="1600" b="1" i="0" u="none" kern="1200" dirty="0"/>
            <a:t>ΒΑΣΙΚΕΣ ΕΝΝΟΙΕΣ ΤΗΣ ΜΗΧΑΝΙΚΗΣ ΜΑΘΗΣΗΣ</a:t>
          </a:r>
          <a:endParaRPr lang="en-US" sz="1600" b="1" i="0" u="none" kern="1200" dirty="0"/>
        </a:p>
      </dsp:txBody>
      <dsp:txXfrm rot="10800000">
        <a:off x="2156628" y="918"/>
        <a:ext cx="7380830" cy="528531"/>
      </dsp:txXfrm>
    </dsp:sp>
    <dsp:sp modelId="{015D3F0E-C887-4490-B986-92510A4D694E}">
      <dsp:nvSpPr>
        <dsp:cNvPr id="0" name=""/>
        <dsp:cNvSpPr/>
      </dsp:nvSpPr>
      <dsp:spPr>
        <a:xfrm>
          <a:off x="1760230" y="918"/>
          <a:ext cx="528531" cy="528531"/>
        </a:xfrm>
        <a:prstGeom prst="ellipse">
          <a:avLst/>
        </a:prstGeom>
        <a:blipFill rotWithShape="1">
          <a:blip xmlns:r="http://schemas.openxmlformats.org/officeDocument/2006/relationships" r:embed="rId1"/>
          <a:srcRect/>
          <a:stretch>
            <a:fillRect l="-1000" r="-1000"/>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1CD43E73-D619-41F7-AEAA-536AB914E49C}">
      <dsp:nvSpPr>
        <dsp:cNvPr id="0" name=""/>
        <dsp:cNvSpPr/>
      </dsp:nvSpPr>
      <dsp:spPr>
        <a:xfrm rot="10800000">
          <a:off x="2024495" y="663653"/>
          <a:ext cx="7512963" cy="528531"/>
        </a:xfrm>
        <a:prstGeom prst="homePlate">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3068" tIns="60960" rIns="113792" bIns="60960" numCol="1" spcCol="1270" anchor="ctr" anchorCtr="0">
          <a:noAutofit/>
        </a:bodyPr>
        <a:lstStyle/>
        <a:p>
          <a:pPr lvl="0" algn="just" defTabSz="711200">
            <a:lnSpc>
              <a:spcPct val="114000"/>
            </a:lnSpc>
            <a:spcBef>
              <a:spcPct val="0"/>
            </a:spcBef>
            <a:spcAft>
              <a:spcPct val="35000"/>
            </a:spcAft>
          </a:pPr>
          <a:r>
            <a:rPr lang="el-GR" sz="1600" b="1" i="0" u="none" kern="1200" dirty="0"/>
            <a:t>ΜΑΘΗΜΑΤΙΚΕΣ ΑΡΧΕΣ</a:t>
          </a:r>
          <a:endParaRPr lang="en-US" sz="1600" b="1" kern="1200" dirty="0"/>
        </a:p>
      </dsp:txBody>
      <dsp:txXfrm rot="10800000">
        <a:off x="2156628" y="663653"/>
        <a:ext cx="7380830" cy="528531"/>
      </dsp:txXfrm>
    </dsp:sp>
    <dsp:sp modelId="{E47D6689-44E9-45BA-8293-896DE6AACC1A}">
      <dsp:nvSpPr>
        <dsp:cNvPr id="0" name=""/>
        <dsp:cNvSpPr/>
      </dsp:nvSpPr>
      <dsp:spPr>
        <a:xfrm>
          <a:off x="1760230" y="663653"/>
          <a:ext cx="528531" cy="528531"/>
        </a:xfrm>
        <a:prstGeom prst="ellipse">
          <a:avLst/>
        </a:prstGeom>
        <a:blipFill rotWithShape="1">
          <a:blip xmlns:r="http://schemas.openxmlformats.org/officeDocument/2006/relationships" r:embed="rId2"/>
          <a:srcRect/>
          <a:stretch>
            <a:fillRect l="-1000" r="-1000"/>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FB75DC09-E372-4B56-9CE4-20704784489F}">
      <dsp:nvSpPr>
        <dsp:cNvPr id="0" name=""/>
        <dsp:cNvSpPr/>
      </dsp:nvSpPr>
      <dsp:spPr>
        <a:xfrm rot="10800000">
          <a:off x="2024495" y="1326388"/>
          <a:ext cx="7512963" cy="528531"/>
        </a:xfrm>
        <a:prstGeom prst="homePlate">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3068" tIns="60960" rIns="113792" bIns="60960" numCol="1" spcCol="1270" anchor="ctr" anchorCtr="0">
          <a:noAutofit/>
        </a:bodyPr>
        <a:lstStyle/>
        <a:p>
          <a:pPr lvl="0" algn="just" defTabSz="711200">
            <a:lnSpc>
              <a:spcPct val="114000"/>
            </a:lnSpc>
            <a:spcBef>
              <a:spcPct val="0"/>
            </a:spcBef>
            <a:spcAft>
              <a:spcPct val="35000"/>
            </a:spcAft>
          </a:pPr>
          <a:r>
            <a:rPr lang="el-GR" sz="1600" b="1" i="0" u="none" kern="1200" dirty="0"/>
            <a:t>ΑΛΓΟΡΙΘΜΟΙ ΚΑΙ ΠΡΩΤΟΚΟΛΛΑ ΜΗΧΑΝΙΚΗΣ ΜΑΘΗΣΗΣ</a:t>
          </a:r>
          <a:endParaRPr lang="en-US" sz="1600" b="1" i="0" u="none" kern="1200" dirty="0"/>
        </a:p>
      </dsp:txBody>
      <dsp:txXfrm rot="10800000">
        <a:off x="2156628" y="1326388"/>
        <a:ext cx="7380830" cy="528531"/>
      </dsp:txXfrm>
    </dsp:sp>
    <dsp:sp modelId="{6F87DB3E-A60F-4917-A863-FB2A492B5AAB}">
      <dsp:nvSpPr>
        <dsp:cNvPr id="0" name=""/>
        <dsp:cNvSpPr/>
      </dsp:nvSpPr>
      <dsp:spPr>
        <a:xfrm>
          <a:off x="1760230" y="1326388"/>
          <a:ext cx="528531" cy="528531"/>
        </a:xfrm>
        <a:prstGeom prst="ellipse">
          <a:avLst/>
        </a:prstGeom>
        <a:blipFill rotWithShape="1">
          <a:blip xmlns:r="http://schemas.openxmlformats.org/officeDocument/2006/relationships" r:embed="rId3"/>
          <a:srcRect/>
          <a:stretch>
            <a:fillRect l="-4000" r="-4000"/>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07CEB38A-CA09-48CD-8C14-8BB5F9EF2808}">
      <dsp:nvSpPr>
        <dsp:cNvPr id="0" name=""/>
        <dsp:cNvSpPr/>
      </dsp:nvSpPr>
      <dsp:spPr>
        <a:xfrm rot="10800000">
          <a:off x="2024495" y="1989122"/>
          <a:ext cx="7512963" cy="528531"/>
        </a:xfrm>
        <a:prstGeom prst="homePlate">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3068" tIns="60960" rIns="113792" bIns="60960" numCol="1" spcCol="1270" anchor="ctr" anchorCtr="0">
          <a:noAutofit/>
        </a:bodyPr>
        <a:lstStyle/>
        <a:p>
          <a:pPr lvl="0" algn="l" defTabSz="711200">
            <a:lnSpc>
              <a:spcPct val="114000"/>
            </a:lnSpc>
            <a:spcBef>
              <a:spcPct val="0"/>
            </a:spcBef>
            <a:spcAft>
              <a:spcPct val="35000"/>
            </a:spcAft>
          </a:pPr>
          <a:r>
            <a:rPr lang="el-GR" sz="1600" b="1" i="0" u="none" kern="1200" dirty="0"/>
            <a:t>ΒΑΘΙΑ ΜΑΘΗΣΗ</a:t>
          </a:r>
          <a:endParaRPr lang="en-US" sz="1600" b="1" i="0" u="none" kern="1200" dirty="0"/>
        </a:p>
      </dsp:txBody>
      <dsp:txXfrm rot="10800000">
        <a:off x="2156628" y="1989122"/>
        <a:ext cx="7380830" cy="528531"/>
      </dsp:txXfrm>
    </dsp:sp>
    <dsp:sp modelId="{E61DA52A-F1E7-4B10-B7B1-867AF570F62B}">
      <dsp:nvSpPr>
        <dsp:cNvPr id="0" name=""/>
        <dsp:cNvSpPr/>
      </dsp:nvSpPr>
      <dsp:spPr>
        <a:xfrm>
          <a:off x="1760230" y="1989122"/>
          <a:ext cx="528531" cy="528531"/>
        </a:xfrm>
        <a:prstGeom prst="ellipse">
          <a:avLst/>
        </a:prstGeom>
        <a:blipFill rotWithShape="1">
          <a:blip xmlns:r="http://schemas.openxmlformats.org/officeDocument/2006/relationships" r:embed="rId4"/>
          <a:srcRect/>
          <a:stretch>
            <a:fillRect l="-8000" r="-8000"/>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0F07B5B0-DB51-446A-A71D-987D57A7558F}">
      <dsp:nvSpPr>
        <dsp:cNvPr id="0" name=""/>
        <dsp:cNvSpPr/>
      </dsp:nvSpPr>
      <dsp:spPr>
        <a:xfrm rot="10800000">
          <a:off x="2024495" y="2651857"/>
          <a:ext cx="7512963" cy="528531"/>
        </a:xfrm>
        <a:prstGeom prst="homePlate">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3068" tIns="60960" rIns="113792" bIns="60960" numCol="1" spcCol="1270" anchor="ctr" anchorCtr="0">
          <a:noAutofit/>
        </a:bodyPr>
        <a:lstStyle/>
        <a:p>
          <a:pPr lvl="0" algn="l" defTabSz="711200">
            <a:lnSpc>
              <a:spcPct val="90000"/>
            </a:lnSpc>
            <a:spcBef>
              <a:spcPct val="0"/>
            </a:spcBef>
            <a:spcAft>
              <a:spcPct val="35000"/>
            </a:spcAft>
          </a:pPr>
          <a:r>
            <a:rPr lang="el-GR" sz="1600" b="1" i="0" u="none" kern="1200" dirty="0"/>
            <a:t>ΑΠΟΤΕΛΕΣΜΑΤΙΚΗ ΕΠΙΚΟΙΝΩΝΙΑ </a:t>
          </a:r>
          <a:endParaRPr lang="en-US" sz="1600" b="1" i="0" u="none" kern="1200" dirty="0"/>
        </a:p>
      </dsp:txBody>
      <dsp:txXfrm rot="10800000">
        <a:off x="2156628" y="2651857"/>
        <a:ext cx="7380830" cy="528531"/>
      </dsp:txXfrm>
    </dsp:sp>
    <dsp:sp modelId="{5FC3ECAF-0A7C-4984-8C76-E1ABE917D9F5}">
      <dsp:nvSpPr>
        <dsp:cNvPr id="0" name=""/>
        <dsp:cNvSpPr/>
      </dsp:nvSpPr>
      <dsp:spPr>
        <a:xfrm>
          <a:off x="1760230" y="2651857"/>
          <a:ext cx="528531" cy="528531"/>
        </a:xfrm>
        <a:prstGeom prst="ellipse">
          <a:avLst/>
        </a:prstGeom>
        <a:blipFill rotWithShape="1">
          <a:blip xmlns:r="http://schemas.openxmlformats.org/officeDocument/2006/relationships" r:embed="rId5"/>
          <a:srcRect/>
          <a:stretch>
            <a:fillRect/>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765736A9-3396-4078-909F-B7E6F33EF4E5}">
      <dsp:nvSpPr>
        <dsp:cNvPr id="0" name=""/>
        <dsp:cNvSpPr/>
      </dsp:nvSpPr>
      <dsp:spPr>
        <a:xfrm rot="10800000">
          <a:off x="2024495" y="3314592"/>
          <a:ext cx="7512963" cy="528531"/>
        </a:xfrm>
        <a:prstGeom prst="homePlate">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3068" tIns="60960" rIns="113792" bIns="60960" numCol="1" spcCol="1270" anchor="ctr" anchorCtr="0">
          <a:noAutofit/>
        </a:bodyPr>
        <a:lstStyle/>
        <a:p>
          <a:pPr lvl="0" algn="l" defTabSz="711200">
            <a:lnSpc>
              <a:spcPct val="90000"/>
            </a:lnSpc>
            <a:spcBef>
              <a:spcPct val="0"/>
            </a:spcBef>
            <a:spcAft>
              <a:spcPct val="35000"/>
            </a:spcAft>
          </a:pPr>
          <a:r>
            <a:rPr lang="el-GR" sz="1600" b="1" i="0" u="none" kern="1200" dirty="0"/>
            <a:t>ΝΟΜΟΘΕΣΙΑ ΚΑΙ ΗΘΙΚΕΣ ΠΡΟΕΚΤΑΣΕΙΣ </a:t>
          </a:r>
          <a:endParaRPr lang="en-US" sz="1600" b="1" i="0" u="none" kern="1200" dirty="0"/>
        </a:p>
      </dsp:txBody>
      <dsp:txXfrm rot="10800000">
        <a:off x="2156628" y="3314592"/>
        <a:ext cx="7380830" cy="528531"/>
      </dsp:txXfrm>
    </dsp:sp>
    <dsp:sp modelId="{E41830DF-3168-4CB1-8263-9957636D43F1}">
      <dsp:nvSpPr>
        <dsp:cNvPr id="0" name=""/>
        <dsp:cNvSpPr/>
      </dsp:nvSpPr>
      <dsp:spPr>
        <a:xfrm>
          <a:off x="1760230" y="3314592"/>
          <a:ext cx="528531" cy="528531"/>
        </a:xfrm>
        <a:prstGeom prst="ellipse">
          <a:avLst/>
        </a:prstGeom>
        <a:blipFill rotWithShape="1">
          <a:blip xmlns:r="http://schemas.openxmlformats.org/officeDocument/2006/relationships" r:embed="rId6"/>
          <a:srcRect/>
          <a:stretch>
            <a:fillRect l="-3000" r="-3000"/>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CDB79-AAD1-4032-A075-01765AFC92A3}" type="datetimeFigureOut">
              <a:rPr lang="en-US" smtClean="0"/>
              <a:t>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D0DCF-73D7-49A5-912D-59F4D3AB2FAE}" type="slidenum">
              <a:rPr lang="en-US" smtClean="0"/>
              <a:t>‹#›</a:t>
            </a:fld>
            <a:endParaRPr lang="en-US"/>
          </a:p>
        </p:txBody>
      </p:sp>
    </p:spTree>
    <p:extLst>
      <p:ext uri="{BB962C8B-B14F-4D97-AF65-F5344CB8AC3E}">
        <p14:creationId xmlns:p14="http://schemas.microsoft.com/office/powerpoint/2010/main" val="4081616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D0DCF-73D7-49A5-912D-59F4D3AB2FAE}" type="slidenum">
              <a:rPr lang="en-US" smtClean="0"/>
              <a:t>13</a:t>
            </a:fld>
            <a:endParaRPr lang="en-US"/>
          </a:p>
        </p:txBody>
      </p:sp>
    </p:spTree>
    <p:extLst>
      <p:ext uri="{BB962C8B-B14F-4D97-AF65-F5344CB8AC3E}">
        <p14:creationId xmlns:p14="http://schemas.microsoft.com/office/powerpoint/2010/main" val="1406134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D0DCF-73D7-49A5-912D-59F4D3AB2FAE}" type="slidenum">
              <a:rPr lang="en-US" smtClean="0"/>
              <a:t>22</a:t>
            </a:fld>
            <a:endParaRPr lang="en-US"/>
          </a:p>
        </p:txBody>
      </p:sp>
    </p:spTree>
    <p:extLst>
      <p:ext uri="{BB962C8B-B14F-4D97-AF65-F5344CB8AC3E}">
        <p14:creationId xmlns:p14="http://schemas.microsoft.com/office/powerpoint/2010/main" val="1752326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D0DCF-73D7-49A5-912D-59F4D3AB2FAE}" type="slidenum">
              <a:rPr lang="en-US" smtClean="0"/>
              <a:t>23</a:t>
            </a:fld>
            <a:endParaRPr lang="en-US"/>
          </a:p>
        </p:txBody>
      </p:sp>
    </p:spTree>
    <p:extLst>
      <p:ext uri="{BB962C8B-B14F-4D97-AF65-F5344CB8AC3E}">
        <p14:creationId xmlns:p14="http://schemas.microsoft.com/office/powerpoint/2010/main" val="264057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D0DCF-73D7-49A5-912D-59F4D3AB2FAE}" type="slidenum">
              <a:rPr lang="en-US" smtClean="0"/>
              <a:t>14</a:t>
            </a:fld>
            <a:endParaRPr lang="en-US"/>
          </a:p>
        </p:txBody>
      </p:sp>
    </p:spTree>
    <p:extLst>
      <p:ext uri="{BB962C8B-B14F-4D97-AF65-F5344CB8AC3E}">
        <p14:creationId xmlns:p14="http://schemas.microsoft.com/office/powerpoint/2010/main" val="361788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D0DCF-73D7-49A5-912D-59F4D3AB2FAE}" type="slidenum">
              <a:rPr lang="en-US" smtClean="0"/>
              <a:t>15</a:t>
            </a:fld>
            <a:endParaRPr lang="en-US"/>
          </a:p>
        </p:txBody>
      </p:sp>
    </p:spTree>
    <p:extLst>
      <p:ext uri="{BB962C8B-B14F-4D97-AF65-F5344CB8AC3E}">
        <p14:creationId xmlns:p14="http://schemas.microsoft.com/office/powerpoint/2010/main" val="410940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D0DCF-73D7-49A5-912D-59F4D3AB2FAE}" type="slidenum">
              <a:rPr lang="en-US" smtClean="0"/>
              <a:t>16</a:t>
            </a:fld>
            <a:endParaRPr lang="en-US"/>
          </a:p>
        </p:txBody>
      </p:sp>
    </p:spTree>
    <p:extLst>
      <p:ext uri="{BB962C8B-B14F-4D97-AF65-F5344CB8AC3E}">
        <p14:creationId xmlns:p14="http://schemas.microsoft.com/office/powerpoint/2010/main" val="45246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D0DCF-73D7-49A5-912D-59F4D3AB2FAE}" type="slidenum">
              <a:rPr lang="en-US" smtClean="0"/>
              <a:t>17</a:t>
            </a:fld>
            <a:endParaRPr lang="en-US"/>
          </a:p>
        </p:txBody>
      </p:sp>
    </p:spTree>
    <p:extLst>
      <p:ext uri="{BB962C8B-B14F-4D97-AF65-F5344CB8AC3E}">
        <p14:creationId xmlns:p14="http://schemas.microsoft.com/office/powerpoint/2010/main" val="11009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D0DCF-73D7-49A5-912D-59F4D3AB2FAE}" type="slidenum">
              <a:rPr lang="en-US" smtClean="0"/>
              <a:t>18</a:t>
            </a:fld>
            <a:endParaRPr lang="en-US"/>
          </a:p>
        </p:txBody>
      </p:sp>
    </p:spTree>
    <p:extLst>
      <p:ext uri="{BB962C8B-B14F-4D97-AF65-F5344CB8AC3E}">
        <p14:creationId xmlns:p14="http://schemas.microsoft.com/office/powerpoint/2010/main" val="4261939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D0DCF-73D7-49A5-912D-59F4D3AB2FAE}" type="slidenum">
              <a:rPr lang="en-US" smtClean="0"/>
              <a:t>19</a:t>
            </a:fld>
            <a:endParaRPr lang="en-US"/>
          </a:p>
        </p:txBody>
      </p:sp>
    </p:spTree>
    <p:extLst>
      <p:ext uri="{BB962C8B-B14F-4D97-AF65-F5344CB8AC3E}">
        <p14:creationId xmlns:p14="http://schemas.microsoft.com/office/powerpoint/2010/main" val="3324362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D0DCF-73D7-49A5-912D-59F4D3AB2FAE}" type="slidenum">
              <a:rPr lang="en-US" smtClean="0"/>
              <a:t>20</a:t>
            </a:fld>
            <a:endParaRPr lang="en-US"/>
          </a:p>
        </p:txBody>
      </p:sp>
    </p:spTree>
    <p:extLst>
      <p:ext uri="{BB962C8B-B14F-4D97-AF65-F5344CB8AC3E}">
        <p14:creationId xmlns:p14="http://schemas.microsoft.com/office/powerpoint/2010/main" val="892219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9D0DCF-73D7-49A5-912D-59F4D3AB2FAE}" type="slidenum">
              <a:rPr lang="en-US" smtClean="0"/>
              <a:t>21</a:t>
            </a:fld>
            <a:endParaRPr lang="en-US"/>
          </a:p>
        </p:txBody>
      </p:sp>
    </p:spTree>
    <p:extLst>
      <p:ext uri="{BB962C8B-B14F-4D97-AF65-F5344CB8AC3E}">
        <p14:creationId xmlns:p14="http://schemas.microsoft.com/office/powerpoint/2010/main" val="413791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7FA4335-3C6E-46D1-AD97-A48597809688}" type="datetimeFigureOut">
              <a:rPr lang="en-US" smtClean="0"/>
              <a:t>12/9/2022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DA43685-5160-4E29-BA08-D5F27DE96DC8}" type="slidenum">
              <a:rPr lang="en-US" smtClean="0"/>
              <a:t>‹#›</a:t>
            </a:fld>
            <a:endParaRPr lang="en-US"/>
          </a:p>
        </p:txBody>
      </p:sp>
    </p:spTree>
    <p:extLst>
      <p:ext uri="{BB962C8B-B14F-4D97-AF65-F5344CB8AC3E}">
        <p14:creationId xmlns:p14="http://schemas.microsoft.com/office/powerpoint/2010/main" val="334269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FA4335-3C6E-46D1-AD97-A48597809688}"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DA43685-5160-4E29-BA08-D5F27DE96DC8}" type="slidenum">
              <a:rPr lang="en-US" smtClean="0"/>
              <a:t>‹#›</a:t>
            </a:fld>
            <a:endParaRPr lang="en-US"/>
          </a:p>
        </p:txBody>
      </p:sp>
    </p:spTree>
    <p:extLst>
      <p:ext uri="{BB962C8B-B14F-4D97-AF65-F5344CB8AC3E}">
        <p14:creationId xmlns:p14="http://schemas.microsoft.com/office/powerpoint/2010/main" val="679374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7FA4335-3C6E-46D1-AD97-A48597809688}"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DA43685-5160-4E29-BA08-D5F27DE96DC8}" type="slidenum">
              <a:rPr lang="en-US" smtClean="0"/>
              <a:t>‹#›</a:t>
            </a:fld>
            <a:endParaRPr lang="en-US"/>
          </a:p>
        </p:txBody>
      </p:sp>
    </p:spTree>
    <p:extLst>
      <p:ext uri="{BB962C8B-B14F-4D97-AF65-F5344CB8AC3E}">
        <p14:creationId xmlns:p14="http://schemas.microsoft.com/office/powerpoint/2010/main" val="793739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7FA4335-3C6E-46D1-AD97-A48597809688}"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DA43685-5160-4E29-BA08-D5F27DE96DC8}" type="slidenum">
              <a:rPr lang="en-US" smtClean="0"/>
              <a:t>‹#›</a:t>
            </a:fld>
            <a:endParaRPr lang="en-US"/>
          </a:p>
        </p:txBody>
      </p:sp>
    </p:spTree>
    <p:extLst>
      <p:ext uri="{BB962C8B-B14F-4D97-AF65-F5344CB8AC3E}">
        <p14:creationId xmlns:p14="http://schemas.microsoft.com/office/powerpoint/2010/main" val="653849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FA4335-3C6E-46D1-AD97-A48597809688}"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DA43685-5160-4E29-BA08-D5F27DE96DC8}" type="slidenum">
              <a:rPr lang="en-US" smtClean="0"/>
              <a:t>‹#›</a:t>
            </a:fld>
            <a:endParaRPr lang="en-US"/>
          </a:p>
        </p:txBody>
      </p:sp>
    </p:spTree>
    <p:extLst>
      <p:ext uri="{BB962C8B-B14F-4D97-AF65-F5344CB8AC3E}">
        <p14:creationId xmlns:p14="http://schemas.microsoft.com/office/powerpoint/2010/main" val="344265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7FA4335-3C6E-46D1-AD97-A48597809688}" type="datetimeFigureOut">
              <a:rPr lang="en-US" smtClean="0"/>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A43685-5160-4E29-BA08-D5F27DE96DC8}" type="slidenum">
              <a:rPr lang="en-US" smtClean="0"/>
              <a:t>‹#›</a:t>
            </a:fld>
            <a:endParaRPr lang="en-US"/>
          </a:p>
        </p:txBody>
      </p:sp>
    </p:spTree>
    <p:extLst>
      <p:ext uri="{BB962C8B-B14F-4D97-AF65-F5344CB8AC3E}">
        <p14:creationId xmlns:p14="http://schemas.microsoft.com/office/powerpoint/2010/main" val="610643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7FA4335-3C6E-46D1-AD97-A48597809688}" type="datetimeFigureOut">
              <a:rPr lang="en-US" smtClean="0"/>
              <a:t>12/9/2022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DA43685-5160-4E29-BA08-D5F27DE96DC8}" type="slidenum">
              <a:rPr lang="en-US" smtClean="0"/>
              <a:t>‹#›</a:t>
            </a:fld>
            <a:endParaRPr lang="en-US"/>
          </a:p>
        </p:txBody>
      </p:sp>
    </p:spTree>
    <p:extLst>
      <p:ext uri="{BB962C8B-B14F-4D97-AF65-F5344CB8AC3E}">
        <p14:creationId xmlns:p14="http://schemas.microsoft.com/office/powerpoint/2010/main" val="3082980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7FA4335-3C6E-46D1-AD97-A48597809688}"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43685-5160-4E29-BA08-D5F27DE96DC8}" type="slidenum">
              <a:rPr lang="en-US" smtClean="0"/>
              <a:t>‹#›</a:t>
            </a:fld>
            <a:endParaRPr lang="en-US"/>
          </a:p>
        </p:txBody>
      </p:sp>
    </p:spTree>
    <p:extLst>
      <p:ext uri="{BB962C8B-B14F-4D97-AF65-F5344CB8AC3E}">
        <p14:creationId xmlns:p14="http://schemas.microsoft.com/office/powerpoint/2010/main" val="624049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7FA4335-3C6E-46D1-AD97-A48597809688}"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DA43685-5160-4E29-BA08-D5F27DE96DC8}" type="slidenum">
              <a:rPr lang="en-US" smtClean="0"/>
              <a:t>‹#›</a:t>
            </a:fld>
            <a:endParaRPr lang="en-US"/>
          </a:p>
        </p:txBody>
      </p:sp>
    </p:spTree>
    <p:extLst>
      <p:ext uri="{BB962C8B-B14F-4D97-AF65-F5344CB8AC3E}">
        <p14:creationId xmlns:p14="http://schemas.microsoft.com/office/powerpoint/2010/main" val="1624982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 xmlns:a16="http://schemas.microsoft.com/office/drawing/2014/main" id="{687010E4-ADF2-486D-8DF7-B0FF38C6DADF}"/>
              </a:ext>
            </a:extLst>
          </p:cNvPr>
          <p:cNvSpPr/>
          <p:nvPr userDrawn="1"/>
        </p:nvSpPr>
        <p:spPr>
          <a:xfrm>
            <a:off x="2421616" y="2376779"/>
            <a:ext cx="1840896" cy="174984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a:extLst>
              <a:ext uri="{FF2B5EF4-FFF2-40B4-BE49-F238E27FC236}">
                <a16:creationId xmlns="" xmlns:a16="http://schemas.microsoft.com/office/drawing/2014/main" id="{9159AA79-2237-4A27-BBC2-D44032158D19}"/>
              </a:ext>
            </a:extLst>
          </p:cNvPr>
          <p:cNvSpPr/>
          <p:nvPr userDrawn="1"/>
        </p:nvSpPr>
        <p:spPr>
          <a:xfrm>
            <a:off x="5150850" y="2379959"/>
            <a:ext cx="1859348" cy="1801976"/>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a:extLst>
              <a:ext uri="{FF2B5EF4-FFF2-40B4-BE49-F238E27FC236}">
                <a16:creationId xmlns="" xmlns:a16="http://schemas.microsoft.com/office/drawing/2014/main" id="{0272B962-9566-42D2-B4C3-E7AA81884A83}"/>
              </a:ext>
            </a:extLst>
          </p:cNvPr>
          <p:cNvSpPr/>
          <p:nvPr userDrawn="1"/>
        </p:nvSpPr>
        <p:spPr>
          <a:xfrm>
            <a:off x="7866960" y="2376779"/>
            <a:ext cx="1935558" cy="174984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Freeform: Shape 19">
            <a:extLst>
              <a:ext uri="{FF2B5EF4-FFF2-40B4-BE49-F238E27FC236}">
                <a16:creationId xmlns="" xmlns:a16="http://schemas.microsoft.com/office/drawing/2014/main" id="{EF40DBA4-AB63-4B47-B37F-BCC3D59B5392}"/>
              </a:ext>
            </a:extLst>
          </p:cNvPr>
          <p:cNvSpPr/>
          <p:nvPr userDrawn="1"/>
        </p:nvSpPr>
        <p:spPr>
          <a:xfrm>
            <a:off x="5406171" y="2440226"/>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Freeform: Shape 20">
            <a:extLst>
              <a:ext uri="{FF2B5EF4-FFF2-40B4-BE49-F238E27FC236}">
                <a16:creationId xmlns="" xmlns:a16="http://schemas.microsoft.com/office/drawing/2014/main" id="{33EF0AFB-D099-4FF1-8963-7DA87268867F}"/>
              </a:ext>
            </a:extLst>
          </p:cNvPr>
          <p:cNvSpPr/>
          <p:nvPr userDrawn="1"/>
        </p:nvSpPr>
        <p:spPr>
          <a:xfrm>
            <a:off x="8168521" y="2453299"/>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Freeform: Shape 16">
            <a:extLst>
              <a:ext uri="{FF2B5EF4-FFF2-40B4-BE49-F238E27FC236}">
                <a16:creationId xmlns="" xmlns:a16="http://schemas.microsoft.com/office/drawing/2014/main" id="{3A08BE29-CFA5-4E0D-9DBE-A430AE1B8072}"/>
              </a:ext>
            </a:extLst>
          </p:cNvPr>
          <p:cNvSpPr/>
          <p:nvPr userDrawn="1"/>
        </p:nvSpPr>
        <p:spPr>
          <a:xfrm>
            <a:off x="2678505" y="2453299"/>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7" name="Rectangle 6">
            <a:extLst>
              <a:ext uri="{FF2B5EF4-FFF2-40B4-BE49-F238E27FC236}">
                <a16:creationId xmlns=""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Content Placeholder 2">
            <a:extLst>
              <a:ext uri="{FF2B5EF4-FFF2-40B4-BE49-F238E27FC236}">
                <a16:creationId xmlns="" xmlns:a16="http://schemas.microsoft.com/office/drawing/2014/main" id="{FF56D2E5-86E4-473A-A62F-B7029E5B2558}"/>
              </a:ext>
            </a:extLst>
          </p:cNvPr>
          <p:cNvSpPr>
            <a:spLocks noGrp="1"/>
          </p:cNvSpPr>
          <p:nvPr>
            <p:ph idx="1" hasCustomPrompt="1"/>
          </p:nvPr>
        </p:nvSpPr>
        <p:spPr>
          <a:xfrm>
            <a:off x="1835560" y="4874832"/>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28" name="Content Placeholder 2">
            <a:extLst>
              <a:ext uri="{FF2B5EF4-FFF2-40B4-BE49-F238E27FC236}">
                <a16:creationId xmlns="" xmlns:a16="http://schemas.microsoft.com/office/drawing/2014/main" id="{93934E34-6CC7-492D-9515-EBEC72EFF4CB}"/>
              </a:ext>
            </a:extLst>
          </p:cNvPr>
          <p:cNvSpPr>
            <a:spLocks noGrp="1"/>
          </p:cNvSpPr>
          <p:nvPr>
            <p:ph idx="17" hasCustomPrompt="1"/>
          </p:nvPr>
        </p:nvSpPr>
        <p:spPr>
          <a:xfrm>
            <a:off x="1835560" y="4361794"/>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 xmlns:a16="http://schemas.microsoft.com/office/drawing/2014/main" id="{E4E27467-A1AA-4773-AAB5-A96267FBD712}"/>
              </a:ext>
            </a:extLst>
          </p:cNvPr>
          <p:cNvSpPr>
            <a:spLocks noGrp="1"/>
          </p:cNvSpPr>
          <p:nvPr>
            <p:ph idx="18" hasCustomPrompt="1"/>
          </p:nvPr>
        </p:nvSpPr>
        <p:spPr>
          <a:xfrm>
            <a:off x="4688959" y="4874832"/>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 xmlns:a16="http://schemas.microsoft.com/office/drawing/2014/main" id="{6CABD5EB-4A8B-448B-8ED1-B8B420815B2D}"/>
              </a:ext>
            </a:extLst>
          </p:cNvPr>
          <p:cNvSpPr>
            <a:spLocks noGrp="1"/>
          </p:cNvSpPr>
          <p:nvPr>
            <p:ph idx="19" hasCustomPrompt="1"/>
          </p:nvPr>
        </p:nvSpPr>
        <p:spPr>
          <a:xfrm>
            <a:off x="4688959" y="4361794"/>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 xmlns:a16="http://schemas.microsoft.com/office/drawing/2014/main" id="{0D86883C-E501-47FF-AE1A-E9CE8B71B421}"/>
              </a:ext>
            </a:extLst>
          </p:cNvPr>
          <p:cNvSpPr>
            <a:spLocks noGrp="1"/>
          </p:cNvSpPr>
          <p:nvPr>
            <p:ph idx="20" hasCustomPrompt="1"/>
          </p:nvPr>
        </p:nvSpPr>
        <p:spPr>
          <a:xfrm>
            <a:off x="7527695" y="4874832"/>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 xmlns:a16="http://schemas.microsoft.com/office/drawing/2014/main" id="{3683A037-F698-4CC9-904D-F377D71F690F}"/>
              </a:ext>
            </a:extLst>
          </p:cNvPr>
          <p:cNvSpPr>
            <a:spLocks noGrp="1"/>
          </p:cNvSpPr>
          <p:nvPr>
            <p:ph idx="21" hasCustomPrompt="1"/>
          </p:nvPr>
        </p:nvSpPr>
        <p:spPr>
          <a:xfrm>
            <a:off x="7527695" y="4361794"/>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Tree>
    <p:extLst>
      <p:ext uri="{BB962C8B-B14F-4D97-AF65-F5344CB8AC3E}">
        <p14:creationId xmlns:p14="http://schemas.microsoft.com/office/powerpoint/2010/main" val="1213770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sp>
        <p:nvSpPr>
          <p:cNvPr id="23" name="Oval 22">
            <a:extLst>
              <a:ext uri="{FF2B5EF4-FFF2-40B4-BE49-F238E27FC236}">
                <a16:creationId xmlns="" xmlns:a16="http://schemas.microsoft.com/office/drawing/2014/main" id="{687010E4-ADF2-486D-8DF7-B0FF38C6DADF}"/>
              </a:ext>
            </a:extLst>
          </p:cNvPr>
          <p:cNvSpPr/>
          <p:nvPr userDrawn="1"/>
        </p:nvSpPr>
        <p:spPr>
          <a:xfrm>
            <a:off x="3834781" y="2376779"/>
            <a:ext cx="1840896" cy="174984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a:extLst>
              <a:ext uri="{FF2B5EF4-FFF2-40B4-BE49-F238E27FC236}">
                <a16:creationId xmlns="" xmlns:a16="http://schemas.microsoft.com/office/drawing/2014/main" id="{9159AA79-2237-4A27-BBC2-D44032158D19}"/>
              </a:ext>
            </a:extLst>
          </p:cNvPr>
          <p:cNvSpPr/>
          <p:nvPr userDrawn="1"/>
        </p:nvSpPr>
        <p:spPr>
          <a:xfrm>
            <a:off x="6564015" y="2379959"/>
            <a:ext cx="1859348" cy="1801976"/>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Freeform: Shape 19">
            <a:extLst>
              <a:ext uri="{FF2B5EF4-FFF2-40B4-BE49-F238E27FC236}">
                <a16:creationId xmlns="" xmlns:a16="http://schemas.microsoft.com/office/drawing/2014/main" id="{EF40DBA4-AB63-4B47-B37F-BCC3D59B5392}"/>
              </a:ext>
            </a:extLst>
          </p:cNvPr>
          <p:cNvSpPr/>
          <p:nvPr userDrawn="1"/>
        </p:nvSpPr>
        <p:spPr>
          <a:xfrm>
            <a:off x="6819336" y="2440226"/>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Freeform: Shape 16">
            <a:extLst>
              <a:ext uri="{FF2B5EF4-FFF2-40B4-BE49-F238E27FC236}">
                <a16:creationId xmlns="" xmlns:a16="http://schemas.microsoft.com/office/drawing/2014/main" id="{3A08BE29-CFA5-4E0D-9DBE-A430AE1B8072}"/>
              </a:ext>
            </a:extLst>
          </p:cNvPr>
          <p:cNvSpPr/>
          <p:nvPr userDrawn="1"/>
        </p:nvSpPr>
        <p:spPr>
          <a:xfrm>
            <a:off x="4091670" y="2453299"/>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7" name="Rectangle 6">
            <a:extLst>
              <a:ext uri="{FF2B5EF4-FFF2-40B4-BE49-F238E27FC236}">
                <a16:creationId xmlns=""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Content Placeholder 2">
            <a:extLst>
              <a:ext uri="{FF2B5EF4-FFF2-40B4-BE49-F238E27FC236}">
                <a16:creationId xmlns="" xmlns:a16="http://schemas.microsoft.com/office/drawing/2014/main" id="{FF56D2E5-86E4-473A-A62F-B7029E5B2558}"/>
              </a:ext>
            </a:extLst>
          </p:cNvPr>
          <p:cNvSpPr>
            <a:spLocks noGrp="1"/>
          </p:cNvSpPr>
          <p:nvPr>
            <p:ph idx="1" hasCustomPrompt="1"/>
          </p:nvPr>
        </p:nvSpPr>
        <p:spPr>
          <a:xfrm>
            <a:off x="3248725" y="4874832"/>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28" name="Content Placeholder 2">
            <a:extLst>
              <a:ext uri="{FF2B5EF4-FFF2-40B4-BE49-F238E27FC236}">
                <a16:creationId xmlns="" xmlns:a16="http://schemas.microsoft.com/office/drawing/2014/main" id="{93934E34-6CC7-492D-9515-EBEC72EFF4CB}"/>
              </a:ext>
            </a:extLst>
          </p:cNvPr>
          <p:cNvSpPr>
            <a:spLocks noGrp="1"/>
          </p:cNvSpPr>
          <p:nvPr>
            <p:ph idx="17" hasCustomPrompt="1"/>
          </p:nvPr>
        </p:nvSpPr>
        <p:spPr>
          <a:xfrm>
            <a:off x="3248725" y="4361794"/>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 xmlns:a16="http://schemas.microsoft.com/office/drawing/2014/main" id="{E4E27467-A1AA-4773-AAB5-A96267FBD712}"/>
              </a:ext>
            </a:extLst>
          </p:cNvPr>
          <p:cNvSpPr>
            <a:spLocks noGrp="1"/>
          </p:cNvSpPr>
          <p:nvPr>
            <p:ph idx="18" hasCustomPrompt="1"/>
          </p:nvPr>
        </p:nvSpPr>
        <p:spPr>
          <a:xfrm>
            <a:off x="6102124" y="4874832"/>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 xmlns:a16="http://schemas.microsoft.com/office/drawing/2014/main" id="{6CABD5EB-4A8B-448B-8ED1-B8B420815B2D}"/>
              </a:ext>
            </a:extLst>
          </p:cNvPr>
          <p:cNvSpPr>
            <a:spLocks noGrp="1"/>
          </p:cNvSpPr>
          <p:nvPr>
            <p:ph idx="19" hasCustomPrompt="1"/>
          </p:nvPr>
        </p:nvSpPr>
        <p:spPr>
          <a:xfrm>
            <a:off x="6102124" y="4361794"/>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Tree>
    <p:extLst>
      <p:ext uri="{BB962C8B-B14F-4D97-AF65-F5344CB8AC3E}">
        <p14:creationId xmlns:p14="http://schemas.microsoft.com/office/powerpoint/2010/main" val="136691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FA4335-3C6E-46D1-AD97-A48597809688}"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43685-5160-4E29-BA08-D5F27DE96DC8}" type="slidenum">
              <a:rPr lang="en-US" smtClean="0"/>
              <a:t>‹#›</a:t>
            </a:fld>
            <a:endParaRPr lang="en-US"/>
          </a:p>
        </p:txBody>
      </p:sp>
    </p:spTree>
    <p:extLst>
      <p:ext uri="{BB962C8B-B14F-4D97-AF65-F5344CB8AC3E}">
        <p14:creationId xmlns:p14="http://schemas.microsoft.com/office/powerpoint/2010/main" val="96342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FA4335-3C6E-46D1-AD97-A48597809688}"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DA43685-5160-4E29-BA08-D5F27DE96DC8}" type="slidenum">
              <a:rPr lang="en-US" smtClean="0"/>
              <a:t>‹#›</a:t>
            </a:fld>
            <a:endParaRPr lang="en-US"/>
          </a:p>
        </p:txBody>
      </p:sp>
    </p:spTree>
    <p:extLst>
      <p:ext uri="{BB962C8B-B14F-4D97-AF65-F5344CB8AC3E}">
        <p14:creationId xmlns:p14="http://schemas.microsoft.com/office/powerpoint/2010/main" val="389432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FA4335-3C6E-46D1-AD97-A48597809688}"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43685-5160-4E29-BA08-D5F27DE96DC8}" type="slidenum">
              <a:rPr lang="en-US" smtClean="0"/>
              <a:t>‹#›</a:t>
            </a:fld>
            <a:endParaRPr lang="en-US"/>
          </a:p>
        </p:txBody>
      </p:sp>
    </p:spTree>
    <p:extLst>
      <p:ext uri="{BB962C8B-B14F-4D97-AF65-F5344CB8AC3E}">
        <p14:creationId xmlns:p14="http://schemas.microsoft.com/office/powerpoint/2010/main" val="229961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FA4335-3C6E-46D1-AD97-A48597809688}" type="datetimeFigureOut">
              <a:rPr lang="en-US" smtClean="0"/>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A43685-5160-4E29-BA08-D5F27DE96DC8}" type="slidenum">
              <a:rPr lang="en-US" smtClean="0"/>
              <a:t>‹#›</a:t>
            </a:fld>
            <a:endParaRPr lang="en-US"/>
          </a:p>
        </p:txBody>
      </p:sp>
    </p:spTree>
    <p:extLst>
      <p:ext uri="{BB962C8B-B14F-4D97-AF65-F5344CB8AC3E}">
        <p14:creationId xmlns:p14="http://schemas.microsoft.com/office/powerpoint/2010/main" val="24863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FA4335-3C6E-46D1-AD97-A48597809688}" type="datetimeFigureOut">
              <a:rPr lang="en-US" smtClean="0"/>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43685-5160-4E29-BA08-D5F27DE96DC8}" type="slidenum">
              <a:rPr lang="en-US" smtClean="0"/>
              <a:t>‹#›</a:t>
            </a:fld>
            <a:endParaRPr lang="en-US"/>
          </a:p>
        </p:txBody>
      </p:sp>
    </p:spTree>
    <p:extLst>
      <p:ext uri="{BB962C8B-B14F-4D97-AF65-F5344CB8AC3E}">
        <p14:creationId xmlns:p14="http://schemas.microsoft.com/office/powerpoint/2010/main" val="925856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A4335-3C6E-46D1-AD97-A48597809688}" type="datetimeFigureOut">
              <a:rPr lang="en-US" smtClean="0"/>
              <a:t>12/9/2022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DA43685-5160-4E29-BA08-D5F27DE96DC8}" type="slidenum">
              <a:rPr lang="en-US" smtClean="0"/>
              <a:t>‹#›</a:t>
            </a:fld>
            <a:endParaRPr lang="en-US"/>
          </a:p>
        </p:txBody>
      </p:sp>
    </p:spTree>
    <p:extLst>
      <p:ext uri="{BB962C8B-B14F-4D97-AF65-F5344CB8AC3E}">
        <p14:creationId xmlns:p14="http://schemas.microsoft.com/office/powerpoint/2010/main" val="2042394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FA4335-3C6E-46D1-AD97-A48597809688}"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DA43685-5160-4E29-BA08-D5F27DE96DC8}" type="slidenum">
              <a:rPr lang="en-US" smtClean="0"/>
              <a:t>‹#›</a:t>
            </a:fld>
            <a:endParaRPr lang="en-US"/>
          </a:p>
        </p:txBody>
      </p:sp>
    </p:spTree>
    <p:extLst>
      <p:ext uri="{BB962C8B-B14F-4D97-AF65-F5344CB8AC3E}">
        <p14:creationId xmlns:p14="http://schemas.microsoft.com/office/powerpoint/2010/main" val="309760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FA4335-3C6E-46D1-AD97-A48597809688}"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DA43685-5160-4E29-BA08-D5F27DE96DC8}" type="slidenum">
              <a:rPr lang="en-US" smtClean="0"/>
              <a:t>‹#›</a:t>
            </a:fld>
            <a:endParaRPr lang="en-US"/>
          </a:p>
        </p:txBody>
      </p:sp>
    </p:spTree>
    <p:extLst>
      <p:ext uri="{BB962C8B-B14F-4D97-AF65-F5344CB8AC3E}">
        <p14:creationId xmlns:p14="http://schemas.microsoft.com/office/powerpoint/2010/main" val="21302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7FA4335-3C6E-46D1-AD97-A48597809688}" type="datetimeFigureOut">
              <a:rPr lang="en-US" smtClean="0"/>
              <a:t>12/9/2022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DA43685-5160-4E29-BA08-D5F27DE96DC8}" type="slidenum">
              <a:rPr lang="en-US" smtClean="0"/>
              <a:t>‹#›</a:t>
            </a:fld>
            <a:endParaRPr lang="en-US"/>
          </a:p>
        </p:txBody>
      </p:sp>
    </p:spTree>
    <p:extLst>
      <p:ext uri="{BB962C8B-B14F-4D97-AF65-F5344CB8AC3E}">
        <p14:creationId xmlns:p14="http://schemas.microsoft.com/office/powerpoint/2010/main" val="2905888863"/>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 id="2147483993" r:id="rId18"/>
    <p:sldLayoutId id="2147483994" r:id="rId19"/>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airtable.com/shrmsbjnFjCdeIKDj/tblUkfgHu3uzZ5ipm/viwXaifIy0JD80kcg" TargetMode="External"/><Relationship Id="rId4" Type="http://schemas.openxmlformats.org/officeDocument/2006/relationships/hyperlink" Target="https://airtable.com/shrYb5YZfmNBERwV5/tblCv1IRqgfMxSopT/viwFl4HSuduQGNqcN" TargetMode="Externa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hyperlink" Target="https://drive.google.com/drive/folders/19WM4_jgCeZuo-z4PugcIG-AtHsZKQuBk" TargetMode="External"/><Relationship Id="rId3" Type="http://schemas.openxmlformats.org/officeDocument/2006/relationships/image" Target="../media/image2.jp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machina.univ-lyon1.fr/wp-content/uploads/2022/02/Final-MACHINA_02-T3_Trainers_Handbook_Final_UCBL.pdf"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jp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www.openlearning.com/courses/machine-learning-skills-for-ict-professional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6.jpeg"/><Relationship Id="rId3" Type="http://schemas.openxmlformats.org/officeDocument/2006/relationships/hyperlink" Target="mailto:solomos@exelia.gr" TargetMode="External"/><Relationship Id="rId7" Type="http://schemas.openxmlformats.org/officeDocument/2006/relationships/hyperlink" Target="https://www.youtube.com/channel/UCGtk5B_Q_fznEVCIJ3zpuyQ" TargetMode="External"/><Relationship Id="rId12"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facebook.com/MACHINA.ml.project" TargetMode="External"/><Relationship Id="rId11" Type="http://schemas.openxmlformats.org/officeDocument/2006/relationships/image" Target="../media/image2.jpg"/><Relationship Id="rId5" Type="http://schemas.openxmlformats.org/officeDocument/2006/relationships/hyperlink" Target="http://www.linkedin.com/in/machina-project-1510ab1ba/" TargetMode="External"/><Relationship Id="rId10" Type="http://schemas.openxmlformats.org/officeDocument/2006/relationships/image" Target="../media/image44.png"/><Relationship Id="rId4" Type="http://schemas.openxmlformats.org/officeDocument/2006/relationships/hyperlink" Target="https://machina.univ-lyon1.fr/" TargetMode="External"/><Relationship Id="rId9" Type="http://schemas.openxmlformats.org/officeDocument/2006/relationships/image" Target="../media/image43.png"/><Relationship Id="rId1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gif"/><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ideo" Target="https://www.youtube.com/embed/Ur8VPczJx3A" TargetMode="External"/><Relationship Id="rId6" Type="http://schemas.openxmlformats.org/officeDocument/2006/relationships/image" Target="../media/image21.png"/><Relationship Id="rId5" Type="http://schemas.openxmlformats.org/officeDocument/2006/relationships/image" Target="../media/image23.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40E566-6F3B-4A16-9767-F1269A210EA3}"/>
              </a:ext>
            </a:extLst>
          </p:cNvPr>
          <p:cNvSpPr>
            <a:spLocks noGrp="1"/>
          </p:cNvSpPr>
          <p:nvPr>
            <p:ph type="ctrTitle"/>
          </p:nvPr>
        </p:nvSpPr>
        <p:spPr>
          <a:xfrm>
            <a:off x="503823" y="2178328"/>
            <a:ext cx="11165304" cy="2372379"/>
          </a:xfrm>
        </p:spPr>
        <p:txBody>
          <a:bodyPr>
            <a:normAutofit fontScale="90000"/>
          </a:bodyPr>
          <a:lstStyle/>
          <a:p>
            <a:pPr algn="ctr">
              <a:lnSpc>
                <a:spcPct val="114000"/>
              </a:lnSpc>
              <a:spcAft>
                <a:spcPts val="600"/>
              </a:spcAft>
            </a:pPr>
            <a:r>
              <a:rPr lang="en-US" dirty="0"/>
              <a:t/>
            </a:r>
            <a:br>
              <a:rPr lang="en-US" dirty="0"/>
            </a:br>
            <a:r>
              <a:rPr lang="en-US" dirty="0"/>
              <a:t/>
            </a:r>
            <a:br>
              <a:rPr lang="en-US" dirty="0"/>
            </a:br>
            <a:r>
              <a:rPr lang="en-US" dirty="0"/>
              <a:t/>
            </a:r>
            <a:br>
              <a:rPr lang="en-US" dirty="0"/>
            </a:br>
            <a:r>
              <a:rPr lang="en-US" dirty="0"/>
              <a:t/>
            </a:r>
            <a:br>
              <a:rPr lang="en-US" dirty="0"/>
            </a:br>
            <a:r>
              <a:rPr lang="en-US" sz="800" dirty="0"/>
              <a:t/>
            </a:r>
            <a:br>
              <a:rPr lang="en-US" sz="800" dirty="0"/>
            </a:br>
            <a:r>
              <a:rPr lang="en-US" dirty="0">
                <a:effectLst/>
              </a:rPr>
              <a:t/>
            </a:r>
            <a:br>
              <a:rPr lang="en-US" dirty="0">
                <a:effectLst/>
              </a:rPr>
            </a:br>
            <a:r>
              <a:rPr lang="el-GR" sz="4900" b="1" dirty="0">
                <a:latin typeface="var( --e-global-typography-primary-font-family )"/>
              </a:rPr>
              <a:t>ΔΕΞΙΟΤΗΤΕΣ </a:t>
            </a:r>
            <a:r>
              <a:rPr lang="el-GR" sz="4900" b="1" i="0" dirty="0">
                <a:effectLst/>
                <a:latin typeface="var( --e-global-typography-primary-font-family )"/>
              </a:rPr>
              <a:t>ΜΗΧΑΝΙΚΗΣ </a:t>
            </a:r>
            <a:r>
              <a:rPr lang="el-GR" sz="4900" b="1" i="0" dirty="0" smtClean="0">
                <a:effectLst/>
                <a:latin typeface="var( --e-global-typography-primary-font-family )"/>
              </a:rPr>
              <a:t>ΜΑΘΗΣΗ</a:t>
            </a:r>
            <a:r>
              <a:rPr lang="el-GR" sz="4900" b="1" dirty="0">
                <a:latin typeface="var( --e-global-typography-primary-font-family )"/>
              </a:rPr>
              <a:t>Σ</a:t>
            </a:r>
            <a:r>
              <a:rPr lang="el-GR" sz="4900" b="1" i="0" dirty="0" smtClean="0">
                <a:effectLst/>
                <a:latin typeface="var( --e-global-typography-primary-font-family )"/>
              </a:rPr>
              <a:t> </a:t>
            </a:r>
            <a:r>
              <a:rPr lang="el-GR" sz="4900" b="1" i="0" dirty="0">
                <a:effectLst/>
                <a:latin typeface="var( --e-global-typography-primary-font-family )"/>
              </a:rPr>
              <a:t>ΓΙΑ ΕΠΑΓΓΕΛΜΑΤΙΕΣ ΤΠΕ</a:t>
            </a:r>
            <a:r>
              <a:rPr lang="el-GR" sz="6700" b="1" i="0" dirty="0">
                <a:effectLst/>
                <a:latin typeface="var( --e-global-typography-primary-font-family )"/>
              </a:rPr>
              <a:t/>
            </a:r>
            <a:br>
              <a:rPr lang="el-GR" sz="6700" b="1" i="0" dirty="0">
                <a:effectLst/>
                <a:latin typeface="var( --e-global-typography-primary-font-family )"/>
              </a:rPr>
            </a:br>
            <a:endParaRPr lang="en-US" dirty="0"/>
          </a:p>
        </p:txBody>
      </p:sp>
      <p:sp>
        <p:nvSpPr>
          <p:cNvPr id="3" name="Subtitle 2">
            <a:extLst>
              <a:ext uri="{FF2B5EF4-FFF2-40B4-BE49-F238E27FC236}">
                <a16:creationId xmlns="" xmlns:a16="http://schemas.microsoft.com/office/drawing/2014/main" id="{C27F51F3-660F-412C-B4A3-966AE4EC78AA}"/>
              </a:ext>
            </a:extLst>
          </p:cNvPr>
          <p:cNvSpPr>
            <a:spLocks noGrp="1"/>
          </p:cNvSpPr>
          <p:nvPr>
            <p:ph type="subTitle" idx="1"/>
          </p:nvPr>
        </p:nvSpPr>
        <p:spPr>
          <a:xfrm>
            <a:off x="1462607" y="3994865"/>
            <a:ext cx="9001462" cy="1111684"/>
          </a:xfrm>
        </p:spPr>
        <p:txBody>
          <a:bodyPr>
            <a:normAutofit lnSpcReduction="10000"/>
          </a:bodyPr>
          <a:lstStyle/>
          <a:p>
            <a:pPr algn="ctr"/>
            <a:endParaRPr lang="el-GR" sz="2800" b="1" cap="none" dirty="0">
              <a:solidFill>
                <a:schemeClr val="bg2">
                  <a:lumMod val="75000"/>
                </a:schemeClr>
              </a:solidFill>
            </a:endParaRPr>
          </a:p>
          <a:p>
            <a:pPr algn="ctr"/>
            <a:r>
              <a:rPr lang="el-GR" sz="3200" b="1" cap="none" dirty="0">
                <a:solidFill>
                  <a:schemeClr val="bg2">
                    <a:lumMod val="75000"/>
                  </a:schemeClr>
                </a:solidFill>
              </a:rPr>
              <a:t>ΤΟ ΕΡΓΟ ΚΑΙ ΤΑ ΑΠΟΤΕΛΕΣΜΑΤΑ ΤΟΥ</a:t>
            </a:r>
            <a:endParaRPr lang="en-US" sz="3200" b="1" cap="none" dirty="0">
              <a:solidFill>
                <a:schemeClr val="bg2">
                  <a:lumMod val="75000"/>
                </a:schemeClr>
              </a:solidFill>
            </a:endParaRPr>
          </a:p>
        </p:txBody>
      </p:sp>
      <p:pic>
        <p:nvPicPr>
          <p:cNvPr id="6" name="Picture 5">
            <a:extLst>
              <a:ext uri="{FF2B5EF4-FFF2-40B4-BE49-F238E27FC236}">
                <a16:creationId xmlns="" xmlns:a16="http://schemas.microsoft.com/office/drawing/2014/main" id="{77BE8876-8173-4047-B509-2D465C1BC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pic>
        <p:nvPicPr>
          <p:cNvPr id="4" name="Picture 3" descr="Image">
            <a:extLst>
              <a:ext uri="{FF2B5EF4-FFF2-40B4-BE49-F238E27FC236}">
                <a16:creationId xmlns="" xmlns:a16="http://schemas.microsoft.com/office/drawing/2014/main" id="{43E6FB35-B5CF-29E7-AB51-C8566DF704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36" t="11758" r="3621" b="17559"/>
          <a:stretch/>
        </p:blipFill>
        <p:spPr bwMode="auto">
          <a:xfrm>
            <a:off x="8833291" y="5992909"/>
            <a:ext cx="3261555" cy="8650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0955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937414" y="4245119"/>
            <a:ext cx="2588705" cy="2186890"/>
          </a:xfrm>
        </p:spPr>
        <p:txBody>
          <a:bodyPr/>
          <a:lstStyle/>
          <a:p>
            <a:pPr marL="285750" indent="-285750">
              <a:lnSpc>
                <a:spcPct val="100000"/>
              </a:lnSpc>
              <a:buFont typeface="Wingdings" panose="05000000000000000000" pitchFamily="2" charset="2"/>
              <a:buChar char="ü"/>
            </a:pPr>
            <a:r>
              <a:rPr lang="el-GR" sz="1800" b="1" dirty="0"/>
              <a:t>Έρευνα και ανάλυση των αναγκών κατάρτισης </a:t>
            </a:r>
            <a:r>
              <a:rPr lang="el-GR" sz="1800" dirty="0"/>
              <a:t>των επαγγελματιών του κλάδου των ΤΠΕ που σχετίζονται με δεξιότητες Τεχνητής Νοημοσύνης</a:t>
            </a:r>
          </a:p>
        </p:txBody>
      </p:sp>
      <p:sp>
        <p:nvSpPr>
          <p:cNvPr id="8" name="Content Placeholder 7"/>
          <p:cNvSpPr>
            <a:spLocks noGrp="1"/>
          </p:cNvSpPr>
          <p:nvPr>
            <p:ph idx="17"/>
          </p:nvPr>
        </p:nvSpPr>
        <p:spPr>
          <a:xfrm>
            <a:off x="2850339" y="3076183"/>
            <a:ext cx="1044661" cy="495389"/>
          </a:xfrm>
        </p:spPr>
        <p:txBody>
          <a:bodyPr/>
          <a:lstStyle/>
          <a:p>
            <a:pPr>
              <a:lnSpc>
                <a:spcPct val="114000"/>
              </a:lnSpc>
            </a:pPr>
            <a:r>
              <a:rPr lang="el-GR" cap="none" dirty="0">
                <a:latin typeface="+mn-lt"/>
              </a:rPr>
              <a:t>ΑΝΑΛΥΣΗ ΑΝΑΓΚΩΝ</a:t>
            </a:r>
            <a:endParaRPr lang="en-US" cap="none" dirty="0">
              <a:latin typeface="+mn-lt"/>
            </a:endParaRPr>
          </a:p>
        </p:txBody>
      </p:sp>
      <p:sp>
        <p:nvSpPr>
          <p:cNvPr id="9" name="Content Placeholder 8"/>
          <p:cNvSpPr>
            <a:spLocks noGrp="1"/>
          </p:cNvSpPr>
          <p:nvPr>
            <p:ph idx="18"/>
          </p:nvPr>
        </p:nvSpPr>
        <p:spPr>
          <a:xfrm>
            <a:off x="4801647" y="4245119"/>
            <a:ext cx="2588705" cy="1749005"/>
          </a:xfrm>
        </p:spPr>
        <p:txBody>
          <a:bodyPr/>
          <a:lstStyle/>
          <a:p>
            <a:pPr marL="285750" indent="-285750">
              <a:lnSpc>
                <a:spcPct val="100000"/>
              </a:lnSpc>
              <a:buFont typeface="Wingdings" panose="05000000000000000000" pitchFamily="2" charset="2"/>
              <a:buChar char="ü"/>
            </a:pPr>
            <a:r>
              <a:rPr lang="el-GR" sz="1800" dirty="0"/>
              <a:t>Ανάπτυξη ενός σύγχρονου </a:t>
            </a:r>
            <a:r>
              <a:rPr lang="el-GR" sz="1800" b="1" dirty="0"/>
              <a:t>προγράμματος επαγγελματικής κατάρτισης </a:t>
            </a:r>
            <a:r>
              <a:rPr lang="el-GR" sz="1800" dirty="0"/>
              <a:t>στο πεδίο της Τεχνητής Νοημοσύνης</a:t>
            </a:r>
          </a:p>
        </p:txBody>
      </p:sp>
      <p:sp>
        <p:nvSpPr>
          <p:cNvPr id="10" name="Content Placeholder 9"/>
          <p:cNvSpPr>
            <a:spLocks noGrp="1"/>
          </p:cNvSpPr>
          <p:nvPr>
            <p:ph idx="19"/>
          </p:nvPr>
        </p:nvSpPr>
        <p:spPr>
          <a:xfrm>
            <a:off x="5159212" y="3073477"/>
            <a:ext cx="1873576" cy="495389"/>
          </a:xfrm>
        </p:spPr>
        <p:txBody>
          <a:bodyPr/>
          <a:lstStyle/>
          <a:p>
            <a:endParaRPr lang="en-US" dirty="0"/>
          </a:p>
          <a:p>
            <a:pPr>
              <a:lnSpc>
                <a:spcPct val="114000"/>
              </a:lnSpc>
            </a:pPr>
            <a:r>
              <a:rPr lang="el-GR" cap="none" dirty="0">
                <a:latin typeface="+mn-lt"/>
              </a:rPr>
              <a:t>ΠΡΟΓΡΑΜΜΑ ΕΚΠΑΙΔΕΥΣΗΣ</a:t>
            </a:r>
            <a:endParaRPr lang="en-US" cap="none" dirty="0">
              <a:latin typeface="+mn-lt"/>
            </a:endParaRPr>
          </a:p>
          <a:p>
            <a:endParaRPr lang="el-GR" dirty="0"/>
          </a:p>
        </p:txBody>
      </p:sp>
      <p:sp>
        <p:nvSpPr>
          <p:cNvPr id="11" name="Content Placeholder 10"/>
          <p:cNvSpPr>
            <a:spLocks noGrp="1"/>
          </p:cNvSpPr>
          <p:nvPr>
            <p:ph idx="20"/>
          </p:nvPr>
        </p:nvSpPr>
        <p:spPr>
          <a:xfrm>
            <a:off x="7578916" y="4245119"/>
            <a:ext cx="2588705" cy="2051436"/>
          </a:xfrm>
        </p:spPr>
        <p:txBody>
          <a:bodyPr/>
          <a:lstStyle/>
          <a:p>
            <a:pPr marL="342900" indent="-342900">
              <a:lnSpc>
                <a:spcPct val="100000"/>
              </a:lnSpc>
              <a:buFont typeface="Wingdings" panose="05000000000000000000" pitchFamily="2" charset="2"/>
              <a:buChar char="ü"/>
            </a:pPr>
            <a:r>
              <a:rPr lang="el-GR" sz="1800" dirty="0"/>
              <a:t>Δημιουργία </a:t>
            </a:r>
            <a:r>
              <a:rPr lang="el-GR" sz="1800" b="1" dirty="0"/>
              <a:t>ελεύθερα προσβάσιμων </a:t>
            </a:r>
            <a:r>
              <a:rPr lang="el-GR" sz="1800" dirty="0"/>
              <a:t>εκπαιδευτικών πόρων και ενός </a:t>
            </a:r>
            <a:r>
              <a:rPr lang="el-GR" sz="1800" b="1" dirty="0"/>
              <a:t>ευέλικτου διαδικτυακού μαθήματος</a:t>
            </a:r>
          </a:p>
        </p:txBody>
      </p:sp>
      <p:sp>
        <p:nvSpPr>
          <p:cNvPr id="12" name="Content Placeholder 11"/>
          <p:cNvSpPr>
            <a:spLocks noGrp="1"/>
          </p:cNvSpPr>
          <p:nvPr>
            <p:ph idx="21"/>
          </p:nvPr>
        </p:nvSpPr>
        <p:spPr>
          <a:xfrm>
            <a:off x="7770409" y="2443086"/>
            <a:ext cx="2205718" cy="1368857"/>
          </a:xfrm>
        </p:spPr>
        <p:txBody>
          <a:bodyPr/>
          <a:lstStyle/>
          <a:p>
            <a:endParaRPr lang="en-US" dirty="0"/>
          </a:p>
          <a:p>
            <a:pPr>
              <a:lnSpc>
                <a:spcPct val="114000"/>
              </a:lnSpc>
            </a:pPr>
            <a:r>
              <a:rPr lang="el-GR" cap="none" dirty="0">
                <a:latin typeface="+mn-lt"/>
              </a:rPr>
              <a:t>ΑΝΟΙΚΤΟ ΔΙΑΔΙΚΤΥΑΚΟ ΜΑΘΗΜΑ</a:t>
            </a:r>
            <a:endParaRPr lang="el-GR" dirty="0">
              <a:latin typeface="+mn-lt"/>
            </a:endParaRPr>
          </a:p>
        </p:txBody>
      </p:sp>
      <p:sp>
        <p:nvSpPr>
          <p:cNvPr id="15" name="Title 1">
            <a:extLst>
              <a:ext uri="{FF2B5EF4-FFF2-40B4-BE49-F238E27FC236}">
                <a16:creationId xmlns="" xmlns:a16="http://schemas.microsoft.com/office/drawing/2014/main" id="{3A21D57E-B2A7-4CF8-95CE-E2EF1D671E18}"/>
              </a:ext>
            </a:extLst>
          </p:cNvPr>
          <p:cNvSpPr txBox="1">
            <a:spLocks/>
          </p:cNvSpPr>
          <p:nvPr/>
        </p:nvSpPr>
        <p:spPr bwMode="gray">
          <a:xfrm>
            <a:off x="1154954" y="897468"/>
            <a:ext cx="8761413" cy="706964"/>
          </a:xfrm>
          <a:prstGeom prst="rect">
            <a:avLst/>
          </a:prstGeom>
        </p:spPr>
        <p:txBody>
          <a:bodyPr vert="horz" lIns="0" tIns="0" rIns="0" bIns="0" rtlCol="0" anchor="b">
            <a:noAutofit/>
          </a:bodyPr>
          <a:lstStyle>
            <a:lvl1pPr algn="l" defTabSz="457200" rtl="0" eaLnBrk="1" latinLnBrk="0" hangingPunct="1">
              <a:spcBef>
                <a:spcPct val="0"/>
              </a:spcBef>
              <a:buNone/>
              <a:defRPr sz="3200" b="1" i="0" kern="1200" cap="all"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600" dirty="0"/>
              <a:t>ΚΥΡΙΑ ΑΠΟΤΕΛΕΣΜΑΤΑ</a:t>
            </a:r>
            <a:endParaRPr lang="en-US" sz="3600" dirty="0"/>
          </a:p>
        </p:txBody>
      </p:sp>
      <p:pic>
        <p:nvPicPr>
          <p:cNvPr id="16" name="Picture 5">
            <a:extLst>
              <a:ext uri="{FF2B5EF4-FFF2-40B4-BE49-F238E27FC236}">
                <a16:creationId xmlns="" xmlns:a16="http://schemas.microsoft.com/office/drawing/2014/main" id="{D835D432-FE9B-4FAC-B9D7-7C3E86A70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32"/>
            <a:ext cx="2529840" cy="725220"/>
          </a:xfrm>
          <a:prstGeom prst="rect">
            <a:avLst/>
          </a:prstGeom>
        </p:spPr>
      </p:pic>
      <p:pic>
        <p:nvPicPr>
          <p:cNvPr id="6" name="Picture 3" descr="Image">
            <a:extLst>
              <a:ext uri="{FF2B5EF4-FFF2-40B4-BE49-F238E27FC236}">
                <a16:creationId xmlns="" xmlns:a16="http://schemas.microsoft.com/office/drawing/2014/main" id="{2A1ABB7E-6E06-1961-786F-EDAF91F19B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36" t="11758" r="3621" b="17559"/>
          <a:stretch/>
        </p:blipFill>
        <p:spPr bwMode="auto">
          <a:xfrm>
            <a:off x="0" y="6476034"/>
            <a:ext cx="1440083" cy="3819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0227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0">
            <a:extLst>
              <a:ext uri="{FF2B5EF4-FFF2-40B4-BE49-F238E27FC236}">
                <a16:creationId xmlns="" xmlns:a16="http://schemas.microsoft.com/office/drawing/2014/main" id="{8AAFAA6E-5DDE-A7AF-DC96-6B3B89E7BEBC}"/>
              </a:ext>
            </a:extLst>
          </p:cNvPr>
          <p:cNvSpPr txBox="1">
            <a:spLocks/>
          </p:cNvSpPr>
          <p:nvPr/>
        </p:nvSpPr>
        <p:spPr>
          <a:xfrm>
            <a:off x="3387578" y="4191993"/>
            <a:ext cx="2588705" cy="2051436"/>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ctr">
              <a:buFont typeface="Wingdings" panose="05000000000000000000" pitchFamily="2" charset="2"/>
              <a:buChar char="ü"/>
            </a:pPr>
            <a:r>
              <a:rPr lang="el-GR" dirty="0"/>
              <a:t>Καθορισμός</a:t>
            </a:r>
            <a:r>
              <a:rPr lang="el-GR" b="1" dirty="0"/>
              <a:t> προδιαγραφών ειδικότητας και επαγγελματικού περιγράμματος </a:t>
            </a:r>
            <a:r>
              <a:rPr lang="el-GR" dirty="0"/>
              <a:t>στο πεδίο της Μηχανικής Μάθησης </a:t>
            </a:r>
          </a:p>
        </p:txBody>
      </p:sp>
      <p:sp>
        <p:nvSpPr>
          <p:cNvPr id="10" name="Content Placeholder 13">
            <a:extLst>
              <a:ext uri="{FF2B5EF4-FFF2-40B4-BE49-F238E27FC236}">
                <a16:creationId xmlns="" xmlns:a16="http://schemas.microsoft.com/office/drawing/2014/main" id="{9BD9B492-701F-8564-EB16-B39A9AA15154}"/>
              </a:ext>
            </a:extLst>
          </p:cNvPr>
          <p:cNvSpPr txBox="1">
            <a:spLocks/>
          </p:cNvSpPr>
          <p:nvPr/>
        </p:nvSpPr>
        <p:spPr>
          <a:xfrm>
            <a:off x="6479081" y="2839165"/>
            <a:ext cx="2053143" cy="66880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lnSpc>
                <a:spcPct val="120000"/>
              </a:lnSpc>
              <a:buFont typeface="Wingdings 3" charset="2"/>
              <a:buNone/>
            </a:pPr>
            <a:r>
              <a:rPr lang="el-GR" sz="1400" b="1" dirty="0">
                <a:solidFill>
                  <a:srgbClr val="0D1D51"/>
                </a:solidFill>
              </a:rPr>
              <a:t>ΑΝΑΓΝΩΡΙΣΗ ΠΡΟΑΠΑΙΤΟΥΜΕΝΩΝ ΚΑΙ ΕΝΕΡΓΕΙΕΣ ΔΙΚΤΥΩΣΗΣ</a:t>
            </a:r>
            <a:endParaRPr lang="en-US" sz="1400" b="1" dirty="0">
              <a:solidFill>
                <a:srgbClr val="0D1D51"/>
              </a:solidFill>
            </a:endParaRPr>
          </a:p>
        </p:txBody>
      </p:sp>
      <p:sp>
        <p:nvSpPr>
          <p:cNvPr id="11" name="Content Placeholder 11">
            <a:extLst>
              <a:ext uri="{FF2B5EF4-FFF2-40B4-BE49-F238E27FC236}">
                <a16:creationId xmlns="" xmlns:a16="http://schemas.microsoft.com/office/drawing/2014/main" id="{C7629F73-498B-3802-935B-F40EFDD5B09B}"/>
              </a:ext>
            </a:extLst>
          </p:cNvPr>
          <p:cNvSpPr txBox="1">
            <a:spLocks/>
          </p:cNvSpPr>
          <p:nvPr/>
        </p:nvSpPr>
        <p:spPr>
          <a:xfrm>
            <a:off x="3655611" y="2924561"/>
            <a:ext cx="2205718" cy="1368857"/>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lnSpc>
                <a:spcPct val="114000"/>
              </a:lnSpc>
              <a:buNone/>
            </a:pPr>
            <a:r>
              <a:rPr lang="el-GR" sz="1600" b="1" dirty="0">
                <a:solidFill>
                  <a:srgbClr val="0D1D51"/>
                </a:solidFill>
              </a:rPr>
              <a:t>ΕΠΑΓΓΕΛΜΑΤΙΚΟ ΠΕΡΙΓΡΑΜΜΑ</a:t>
            </a:r>
          </a:p>
        </p:txBody>
      </p:sp>
      <p:sp>
        <p:nvSpPr>
          <p:cNvPr id="12" name="Content Placeholder 12">
            <a:extLst>
              <a:ext uri="{FF2B5EF4-FFF2-40B4-BE49-F238E27FC236}">
                <a16:creationId xmlns="" xmlns:a16="http://schemas.microsoft.com/office/drawing/2014/main" id="{A23AEB0E-43A3-B11C-B7DB-E3CF26283E72}"/>
              </a:ext>
            </a:extLst>
          </p:cNvPr>
          <p:cNvSpPr txBox="1">
            <a:spLocks/>
          </p:cNvSpPr>
          <p:nvPr/>
        </p:nvSpPr>
        <p:spPr>
          <a:xfrm>
            <a:off x="5692143" y="4191993"/>
            <a:ext cx="3627017" cy="231796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285750" indent="-285750" algn="ctr">
              <a:buFont typeface="Wingdings" panose="05000000000000000000" pitchFamily="2" charset="2"/>
              <a:buChar char="ü"/>
            </a:pPr>
            <a:r>
              <a:rPr lang="el-GR" sz="1600" b="1" dirty="0" smtClean="0"/>
              <a:t>Επικύρωση των αναγκών κατάρτισης στο πεδίο της Μηχανικής Μάθησης </a:t>
            </a:r>
            <a:r>
              <a:rPr lang="el-GR" sz="1600" dirty="0" smtClean="0"/>
              <a:t>από φορείς του κλάδου των ΤΠΕ </a:t>
            </a:r>
            <a:r>
              <a:rPr lang="el-GR" sz="1600" dirty="0"/>
              <a:t>και προώθηση της </a:t>
            </a:r>
            <a:r>
              <a:rPr lang="el-GR" sz="1600" b="1" dirty="0"/>
              <a:t>ενσωμάτωσης</a:t>
            </a:r>
            <a:r>
              <a:rPr lang="el-GR" sz="1600" dirty="0"/>
              <a:t> των προαπαιτούμενων δεξιοτήτων </a:t>
            </a:r>
            <a:r>
              <a:rPr lang="el-GR" sz="1600" b="1" dirty="0"/>
              <a:t>στα τομεακά μητρώα δεξιοτήτων και επαγγελμάτων</a:t>
            </a:r>
          </a:p>
        </p:txBody>
      </p:sp>
      <p:sp>
        <p:nvSpPr>
          <p:cNvPr id="15" name="Title 1">
            <a:extLst>
              <a:ext uri="{FF2B5EF4-FFF2-40B4-BE49-F238E27FC236}">
                <a16:creationId xmlns="" xmlns:a16="http://schemas.microsoft.com/office/drawing/2014/main" id="{8AAF04F2-5B3F-84CF-27AE-2028F24948E9}"/>
              </a:ext>
            </a:extLst>
          </p:cNvPr>
          <p:cNvSpPr txBox="1">
            <a:spLocks/>
          </p:cNvSpPr>
          <p:nvPr/>
        </p:nvSpPr>
        <p:spPr bwMode="gray">
          <a:xfrm>
            <a:off x="1154954" y="897468"/>
            <a:ext cx="8761413" cy="706964"/>
          </a:xfrm>
          <a:prstGeom prst="rect">
            <a:avLst/>
          </a:prstGeom>
        </p:spPr>
        <p:txBody>
          <a:bodyPr vert="horz" lIns="0" tIns="0" rIns="0" bIns="0" rtlCol="0" anchor="b">
            <a:noAutofit/>
          </a:bodyPr>
          <a:lstStyle>
            <a:lvl1pPr algn="l" defTabSz="457200" rtl="0" eaLnBrk="1" latinLnBrk="0" hangingPunct="1">
              <a:spcBef>
                <a:spcPct val="0"/>
              </a:spcBef>
              <a:buNone/>
              <a:defRPr sz="3200" b="1" i="0" kern="1200" cap="all"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600" dirty="0"/>
              <a:t>ΚΥΡΙΑ ΑΠΟΤΕΛΕΣΜΑΤΑ</a:t>
            </a:r>
            <a:endParaRPr lang="en-US" sz="3600" dirty="0"/>
          </a:p>
        </p:txBody>
      </p:sp>
      <p:pic>
        <p:nvPicPr>
          <p:cNvPr id="16" name="Picture 5">
            <a:extLst>
              <a:ext uri="{FF2B5EF4-FFF2-40B4-BE49-F238E27FC236}">
                <a16:creationId xmlns="" xmlns:a16="http://schemas.microsoft.com/office/drawing/2014/main" id="{9A580CA7-021E-CE12-A1B4-B288181D3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32"/>
            <a:ext cx="2529840" cy="725220"/>
          </a:xfrm>
          <a:prstGeom prst="rect">
            <a:avLst/>
          </a:prstGeom>
        </p:spPr>
      </p:pic>
      <p:pic>
        <p:nvPicPr>
          <p:cNvPr id="17" name="Picture 3" descr="Image">
            <a:extLst>
              <a:ext uri="{FF2B5EF4-FFF2-40B4-BE49-F238E27FC236}">
                <a16:creationId xmlns="" xmlns:a16="http://schemas.microsoft.com/office/drawing/2014/main" id="{02AC82EA-A0BA-65E1-8B5A-284828D5FC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36" t="11758" r="3621" b="17559"/>
          <a:stretch/>
        </p:blipFill>
        <p:spPr bwMode="auto">
          <a:xfrm>
            <a:off x="0" y="6476034"/>
            <a:ext cx="1440083" cy="3819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1102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2F67F8-9008-4D12-A715-484678CE24B1}"/>
              </a:ext>
            </a:extLst>
          </p:cNvPr>
          <p:cNvSpPr>
            <a:spLocks noGrp="1"/>
          </p:cNvSpPr>
          <p:nvPr>
            <p:ph type="title"/>
          </p:nvPr>
        </p:nvSpPr>
        <p:spPr/>
        <p:txBody>
          <a:bodyPr/>
          <a:lstStyle/>
          <a:p>
            <a:r>
              <a:rPr lang="el-GR" b="1" dirty="0"/>
              <a:t>ΕΡΕΥΝΑ ΤΗΣ ΑΓΟΡΑΣ ΕΡΓΑΣΙΑΣ</a:t>
            </a:r>
            <a:endParaRPr lang="en-US" b="1" dirty="0"/>
          </a:p>
        </p:txBody>
      </p:sp>
      <p:pic>
        <p:nvPicPr>
          <p:cNvPr id="7" name="Picture 6">
            <a:extLst>
              <a:ext uri="{FF2B5EF4-FFF2-40B4-BE49-F238E27FC236}">
                <a16:creationId xmlns="" xmlns:a16="http://schemas.microsoft.com/office/drawing/2014/main" id="{77BE8876-8173-4047-B509-2D465C1BC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graphicFrame>
        <p:nvGraphicFramePr>
          <p:cNvPr id="5" name="Διάγραμμα 4">
            <a:extLst>
              <a:ext uri="{FF2B5EF4-FFF2-40B4-BE49-F238E27FC236}">
                <a16:creationId xmlns="" xmlns:a16="http://schemas.microsoft.com/office/drawing/2014/main" id="{62B89F18-EE83-48B5-B530-A8AE345FD01E}"/>
              </a:ext>
            </a:extLst>
          </p:cNvPr>
          <p:cNvGraphicFramePr/>
          <p:nvPr>
            <p:extLst>
              <p:ext uri="{D42A27DB-BD31-4B8C-83A1-F6EECF244321}">
                <p14:modId xmlns:p14="http://schemas.microsoft.com/office/powerpoint/2010/main" val="825173247"/>
              </p:ext>
            </p:extLst>
          </p:nvPr>
        </p:nvGraphicFramePr>
        <p:xfrm>
          <a:off x="539261" y="2599856"/>
          <a:ext cx="11113477" cy="3874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3" descr="Image">
            <a:extLst>
              <a:ext uri="{FF2B5EF4-FFF2-40B4-BE49-F238E27FC236}">
                <a16:creationId xmlns="" xmlns:a16="http://schemas.microsoft.com/office/drawing/2014/main" id="{94615660-0C7D-9A2F-7A7C-6D3D304FBDD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836" t="11758" r="3621" b="17559"/>
          <a:stretch/>
        </p:blipFill>
        <p:spPr bwMode="auto">
          <a:xfrm>
            <a:off x="10664890" y="6418881"/>
            <a:ext cx="1440083" cy="3819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7001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1A290F-1705-4ED2-A949-FFBD6067179C}"/>
              </a:ext>
            </a:extLst>
          </p:cNvPr>
          <p:cNvSpPr>
            <a:spLocks noGrp="1"/>
          </p:cNvSpPr>
          <p:nvPr>
            <p:ph type="title"/>
          </p:nvPr>
        </p:nvSpPr>
        <p:spPr>
          <a:xfrm>
            <a:off x="1125926" y="1060752"/>
            <a:ext cx="8761413" cy="706964"/>
          </a:xfrm>
        </p:spPr>
        <p:txBody>
          <a:bodyPr/>
          <a:lstStyle/>
          <a:p>
            <a:r>
              <a:rPr lang="el-GR" b="1" cap="all" dirty="0" smtClean="0"/>
              <a:t>Μητρωα ΔΕΔΟΜΕΝΩΝ ΑΓΟΡΑΣ ΕΡΓΑΣΙΑΣ</a:t>
            </a:r>
            <a:endParaRPr lang="el-GR" b="1" cap="all" dirty="0"/>
          </a:p>
        </p:txBody>
      </p:sp>
      <p:pic>
        <p:nvPicPr>
          <p:cNvPr id="8" name="Picture 7">
            <a:extLst>
              <a:ext uri="{FF2B5EF4-FFF2-40B4-BE49-F238E27FC236}">
                <a16:creationId xmlns="" xmlns:a16="http://schemas.microsoft.com/office/drawing/2014/main" id="{77BE8876-8173-4047-B509-2D465C1BC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sp>
        <p:nvSpPr>
          <p:cNvPr id="5" name="Content Placeholder 4">
            <a:extLst>
              <a:ext uri="{FF2B5EF4-FFF2-40B4-BE49-F238E27FC236}">
                <a16:creationId xmlns="" xmlns:a16="http://schemas.microsoft.com/office/drawing/2014/main" id="{3E3BFA1E-DA9E-41C4-84E0-9FCDF1068B45}"/>
              </a:ext>
            </a:extLst>
          </p:cNvPr>
          <p:cNvSpPr>
            <a:spLocks noGrp="1"/>
          </p:cNvSpPr>
          <p:nvPr>
            <p:ph idx="1"/>
          </p:nvPr>
        </p:nvSpPr>
        <p:spPr>
          <a:xfrm>
            <a:off x="419101" y="2486958"/>
            <a:ext cx="6794500" cy="3977342"/>
          </a:xfrm>
        </p:spPr>
        <p:txBody>
          <a:bodyPr>
            <a:normAutofit/>
          </a:bodyPr>
          <a:lstStyle/>
          <a:p>
            <a:pPr>
              <a:lnSpc>
                <a:spcPct val="114000"/>
              </a:lnSpc>
            </a:pPr>
            <a:r>
              <a:rPr lang="el-GR" b="1" dirty="0">
                <a:hlinkClick r:id="rId4"/>
              </a:rPr>
              <a:t>Το </a:t>
            </a:r>
            <a:r>
              <a:rPr lang="el-GR" b="1" dirty="0" smtClean="0">
                <a:hlinkClick r:id="rId4"/>
              </a:rPr>
              <a:t>Μητρώο Θέσεων Εργασίας </a:t>
            </a:r>
            <a:r>
              <a:rPr lang="el-GR" dirty="0" smtClean="0"/>
              <a:t>παραθέτει </a:t>
            </a:r>
            <a:r>
              <a:rPr lang="el-GR" dirty="0"/>
              <a:t>δημοσιεύσεις </a:t>
            </a:r>
            <a:r>
              <a:rPr lang="el-GR" dirty="0" smtClean="0"/>
              <a:t>αγγελιών εργασίας </a:t>
            </a:r>
            <a:r>
              <a:rPr lang="el-GR" dirty="0"/>
              <a:t>μέσω των οποίων οργανισμοί και επιχειρήσεις από τις </a:t>
            </a:r>
            <a:r>
              <a:rPr lang="el-GR" dirty="0" smtClean="0"/>
              <a:t>χώρες </a:t>
            </a:r>
            <a:r>
              <a:rPr lang="el-GR" dirty="0"/>
              <a:t>της κοινοπραξίας </a:t>
            </a:r>
            <a:r>
              <a:rPr lang="el-GR" dirty="0" smtClean="0"/>
              <a:t>αναζητούν </a:t>
            </a:r>
            <a:r>
              <a:rPr lang="el-GR" dirty="0"/>
              <a:t>κατάλληλους υποψηφίους για την κάλυψη θέσεων που σχετίζονται με τη Μηχανική Μάθηση σε διάφορους κλάδους και τομείς της οικονομίας</a:t>
            </a:r>
            <a:r>
              <a:rPr lang="el-GR" dirty="0" smtClean="0"/>
              <a:t>.</a:t>
            </a:r>
          </a:p>
          <a:p>
            <a:pPr>
              <a:lnSpc>
                <a:spcPct val="114000"/>
              </a:lnSpc>
            </a:pPr>
            <a:r>
              <a:rPr lang="el-GR" dirty="0"/>
              <a:t>Το </a:t>
            </a:r>
            <a:r>
              <a:rPr lang="el-GR" b="1" dirty="0">
                <a:hlinkClick r:id="rId5"/>
              </a:rPr>
              <a:t>Μητρώο Προγραμμάτων Εκπαίδευσης και Κατάρτισης </a:t>
            </a:r>
            <a:r>
              <a:rPr lang="el-GR" dirty="0"/>
              <a:t>καταγράφει τα διαθέσιμα προγράμματα τυπικής (ΑΕΙ, ΤΕΙ, ΕΕΚ) και μη τυπικής εκπαίδευσης και κατάρτισης (διαδικτυακά μαθήματα, σεμινάρια) στο πεδίο της Μηχανικής Μάθησης στις χώρες της κοινοπραξίας.</a:t>
            </a:r>
          </a:p>
          <a:p>
            <a:pPr marL="0" indent="0">
              <a:lnSpc>
                <a:spcPct val="114000"/>
              </a:lnSpc>
              <a:buNone/>
            </a:pPr>
            <a:endParaRPr lang="el-GR" dirty="0" smtClean="0"/>
          </a:p>
          <a:p>
            <a:pPr marL="0" indent="0">
              <a:lnSpc>
                <a:spcPct val="114000"/>
              </a:lnSpc>
              <a:buNone/>
            </a:pPr>
            <a:endParaRPr lang="el-GR" dirty="0"/>
          </a:p>
        </p:txBody>
      </p:sp>
      <p:pic>
        <p:nvPicPr>
          <p:cNvPr id="7" name="Google Shape;246;p34"/>
          <p:cNvPicPr preferRelativeResize="0"/>
          <p:nvPr/>
        </p:nvPicPr>
        <p:blipFill rotWithShape="1">
          <a:blip r:embed="rId6">
            <a:alphaModFix/>
          </a:blip>
          <a:srcRect l="18656"/>
          <a:stretch/>
        </p:blipFill>
        <p:spPr>
          <a:xfrm>
            <a:off x="7645400" y="2486958"/>
            <a:ext cx="4127500" cy="3736042"/>
          </a:xfrm>
          <a:prstGeom prst="rect">
            <a:avLst/>
          </a:prstGeom>
          <a:noFill/>
          <a:ln>
            <a:noFill/>
          </a:ln>
        </p:spPr>
      </p:pic>
      <p:sp>
        <p:nvSpPr>
          <p:cNvPr id="9" name="Content Placeholder 4">
            <a:extLst>
              <a:ext uri="{FF2B5EF4-FFF2-40B4-BE49-F238E27FC236}">
                <a16:creationId xmlns="" xmlns:a16="http://schemas.microsoft.com/office/drawing/2014/main" id="{3E3BFA1E-DA9E-41C4-84E0-9FCDF1068B45}"/>
              </a:ext>
            </a:extLst>
          </p:cNvPr>
          <p:cNvSpPr txBox="1">
            <a:spLocks/>
          </p:cNvSpPr>
          <p:nvPr/>
        </p:nvSpPr>
        <p:spPr>
          <a:xfrm>
            <a:off x="419099" y="4838700"/>
            <a:ext cx="7867649" cy="20173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14000"/>
              </a:lnSpc>
              <a:buNone/>
            </a:pPr>
            <a:endParaRPr lang="el-GR" dirty="0"/>
          </a:p>
        </p:txBody>
      </p:sp>
    </p:spTree>
    <p:extLst>
      <p:ext uri="{BB962C8B-B14F-4D97-AF65-F5344CB8AC3E}">
        <p14:creationId xmlns:p14="http://schemas.microsoft.com/office/powerpoint/2010/main" val="2812216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4CE80E-9D5E-429C-8B28-80A4E824BD88}"/>
              </a:ext>
            </a:extLst>
          </p:cNvPr>
          <p:cNvSpPr>
            <a:spLocks noGrp="1"/>
          </p:cNvSpPr>
          <p:nvPr>
            <p:ph type="title"/>
          </p:nvPr>
        </p:nvSpPr>
        <p:spPr/>
        <p:txBody>
          <a:bodyPr/>
          <a:lstStyle/>
          <a:p>
            <a:r>
              <a:rPr lang="el-GR" b="1" dirty="0"/>
              <a:t>ΑΠΑΡΑΙΤΗΤΕΣ ΤΕΧΝΙΚΕΣ ΓΝΩΣΕΙΣ </a:t>
            </a:r>
            <a:endParaRPr lang="en-US" b="1" dirty="0"/>
          </a:p>
        </p:txBody>
      </p:sp>
      <p:pic>
        <p:nvPicPr>
          <p:cNvPr id="6" name="Picture 5">
            <a:extLst>
              <a:ext uri="{FF2B5EF4-FFF2-40B4-BE49-F238E27FC236}">
                <a16:creationId xmlns="" xmlns:a16="http://schemas.microsoft.com/office/drawing/2014/main" id="{15225BBA-7EAA-41D0-A3EE-5DBFD35E4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graphicFrame>
        <p:nvGraphicFramePr>
          <p:cNvPr id="13" name="Διάγραμμα 12">
            <a:extLst>
              <a:ext uri="{FF2B5EF4-FFF2-40B4-BE49-F238E27FC236}">
                <a16:creationId xmlns="" xmlns:a16="http://schemas.microsoft.com/office/drawing/2014/main" id="{35868D5F-634B-4F21-844C-0E0B425351C3}"/>
              </a:ext>
            </a:extLst>
          </p:cNvPr>
          <p:cNvGraphicFramePr/>
          <p:nvPr>
            <p:extLst>
              <p:ext uri="{D42A27DB-BD31-4B8C-83A1-F6EECF244321}">
                <p14:modId xmlns:p14="http://schemas.microsoft.com/office/powerpoint/2010/main" val="2453206768"/>
              </p:ext>
            </p:extLst>
          </p:nvPr>
        </p:nvGraphicFramePr>
        <p:xfrm>
          <a:off x="1154954" y="2432165"/>
          <a:ext cx="10038198" cy="38573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3" descr="Image">
            <a:extLst>
              <a:ext uri="{FF2B5EF4-FFF2-40B4-BE49-F238E27FC236}">
                <a16:creationId xmlns="" xmlns:a16="http://schemas.microsoft.com/office/drawing/2014/main" id="{983CC2EE-E5DD-7C7C-5FB5-6FDBF778302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836" t="11758" r="3621" b="17559"/>
          <a:stretch/>
        </p:blipFill>
        <p:spPr bwMode="auto">
          <a:xfrm>
            <a:off x="0" y="6476034"/>
            <a:ext cx="1440083" cy="3819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563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4CE80E-9D5E-429C-8B28-80A4E824BD88}"/>
              </a:ext>
            </a:extLst>
          </p:cNvPr>
          <p:cNvSpPr>
            <a:spLocks noGrp="1"/>
          </p:cNvSpPr>
          <p:nvPr>
            <p:ph type="title"/>
          </p:nvPr>
        </p:nvSpPr>
        <p:spPr/>
        <p:txBody>
          <a:bodyPr/>
          <a:lstStyle/>
          <a:p>
            <a:r>
              <a:rPr lang="el-GR" b="1" dirty="0"/>
              <a:t>ΑΠΑΡΑΙΤΗΤΕΣ ΜΗ-ΤΕΧΝΙΚΕΣ ΔΕΞΙΟΤΗΤΕΣ</a:t>
            </a:r>
            <a:endParaRPr lang="en-US" b="1" dirty="0"/>
          </a:p>
        </p:txBody>
      </p:sp>
      <p:pic>
        <p:nvPicPr>
          <p:cNvPr id="6" name="Picture 5">
            <a:extLst>
              <a:ext uri="{FF2B5EF4-FFF2-40B4-BE49-F238E27FC236}">
                <a16:creationId xmlns="" xmlns:a16="http://schemas.microsoft.com/office/drawing/2014/main" id="{15225BBA-7EAA-41D0-A3EE-5DBFD35E4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graphicFrame>
        <p:nvGraphicFramePr>
          <p:cNvPr id="8" name="Διάγραμμα 7">
            <a:extLst>
              <a:ext uri="{FF2B5EF4-FFF2-40B4-BE49-F238E27FC236}">
                <a16:creationId xmlns="" xmlns:a16="http://schemas.microsoft.com/office/drawing/2014/main" id="{FF551F90-CC15-4E5B-B5A1-F924D2D904BC}"/>
              </a:ext>
            </a:extLst>
          </p:cNvPr>
          <p:cNvGraphicFramePr/>
          <p:nvPr>
            <p:extLst>
              <p:ext uri="{D42A27DB-BD31-4B8C-83A1-F6EECF244321}">
                <p14:modId xmlns:p14="http://schemas.microsoft.com/office/powerpoint/2010/main" val="1183006109"/>
              </p:ext>
            </p:extLst>
          </p:nvPr>
        </p:nvGraphicFramePr>
        <p:xfrm>
          <a:off x="1153160" y="2319885"/>
          <a:ext cx="9912237" cy="40693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3" descr="Image">
            <a:extLst>
              <a:ext uri="{FF2B5EF4-FFF2-40B4-BE49-F238E27FC236}">
                <a16:creationId xmlns="" xmlns:a16="http://schemas.microsoft.com/office/drawing/2014/main" id="{F5AEFF6D-0B18-7767-C7D6-C59A97F2F27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836" t="11758" r="3621" b="17559"/>
          <a:stretch/>
        </p:blipFill>
        <p:spPr bwMode="auto">
          <a:xfrm>
            <a:off x="0" y="6476034"/>
            <a:ext cx="1440083" cy="3819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7378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4CE80E-9D5E-429C-8B28-80A4E824BD88}"/>
              </a:ext>
            </a:extLst>
          </p:cNvPr>
          <p:cNvSpPr>
            <a:spLocks noGrp="1"/>
          </p:cNvSpPr>
          <p:nvPr>
            <p:ph type="title"/>
          </p:nvPr>
        </p:nvSpPr>
        <p:spPr>
          <a:xfrm>
            <a:off x="1154954" y="1095470"/>
            <a:ext cx="8761413" cy="706964"/>
          </a:xfrm>
        </p:spPr>
        <p:txBody>
          <a:bodyPr/>
          <a:lstStyle/>
          <a:p>
            <a:r>
              <a:rPr lang="el-GR" b="1" dirty="0"/>
              <a:t>ΧΑΡΑΚΤΗΡΙΣΤΙΚΑ ΠΡΟΓΡΑΜΜΑΤΟΣ ΣΠΟΥΔΩΝ</a:t>
            </a:r>
            <a:endParaRPr lang="en-US" b="1" dirty="0"/>
          </a:p>
        </p:txBody>
      </p:sp>
      <p:pic>
        <p:nvPicPr>
          <p:cNvPr id="6" name="Picture 5">
            <a:extLst>
              <a:ext uri="{FF2B5EF4-FFF2-40B4-BE49-F238E27FC236}">
                <a16:creationId xmlns="" xmlns:a16="http://schemas.microsoft.com/office/drawing/2014/main" id="{15225BBA-7EAA-41D0-A3EE-5DBFD35E4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sp>
        <p:nvSpPr>
          <p:cNvPr id="3" name="TextBox 13">
            <a:extLst>
              <a:ext uri="{FF2B5EF4-FFF2-40B4-BE49-F238E27FC236}">
                <a16:creationId xmlns="" xmlns:a16="http://schemas.microsoft.com/office/drawing/2014/main" id="{682D167E-D857-7BFD-76DD-DFA0A4C1C830}"/>
              </a:ext>
            </a:extLst>
          </p:cNvPr>
          <p:cNvSpPr txBox="1"/>
          <p:nvPr/>
        </p:nvSpPr>
        <p:spPr>
          <a:xfrm>
            <a:off x="53399" y="2644369"/>
            <a:ext cx="7280619" cy="2982611"/>
          </a:xfrm>
          <a:prstGeom prst="rect">
            <a:avLst/>
          </a:prstGeom>
        </p:spPr>
        <p:txBody>
          <a:bodyPr wrap="square" lIns="0" tIns="0" rIns="0" bIns="0" rtlCol="0" anchor="t">
            <a:spAutoFit/>
          </a:bodyPr>
          <a:lstStyle/>
          <a:p>
            <a:pPr marL="777240" lvl="1" indent="-388620">
              <a:lnSpc>
                <a:spcPct val="150000"/>
              </a:lnSpc>
              <a:buFont typeface="Arial"/>
              <a:buChar char="•"/>
            </a:pPr>
            <a:r>
              <a:rPr lang="en-US" sz="2200" dirty="0">
                <a:solidFill>
                  <a:srgbClr val="000000"/>
                </a:solidFill>
              </a:rPr>
              <a:t>EQF </a:t>
            </a:r>
            <a:r>
              <a:rPr lang="el-GR" sz="2200" dirty="0">
                <a:solidFill>
                  <a:srgbClr val="000000"/>
                </a:solidFill>
              </a:rPr>
              <a:t>ΕΠΙΠΕΔΟ </a:t>
            </a:r>
            <a:r>
              <a:rPr lang="en-US" sz="2200" dirty="0">
                <a:solidFill>
                  <a:srgbClr val="000000"/>
                </a:solidFill>
              </a:rPr>
              <a:t>5</a:t>
            </a:r>
            <a:r>
              <a:rPr lang="el-GR" sz="2200" dirty="0">
                <a:solidFill>
                  <a:srgbClr val="000000"/>
                </a:solidFill>
              </a:rPr>
              <a:t> </a:t>
            </a:r>
            <a:endParaRPr lang="en-US" sz="2200" dirty="0">
              <a:solidFill>
                <a:srgbClr val="000000"/>
              </a:solidFill>
            </a:endParaRPr>
          </a:p>
          <a:p>
            <a:pPr marL="777240" lvl="1" indent="-388620">
              <a:lnSpc>
                <a:spcPct val="150000"/>
              </a:lnSpc>
              <a:buFont typeface="Arial"/>
              <a:buChar char="•"/>
            </a:pPr>
            <a:r>
              <a:rPr lang="en-US" sz="2200" dirty="0">
                <a:solidFill>
                  <a:srgbClr val="000000"/>
                </a:solidFill>
              </a:rPr>
              <a:t>509 </a:t>
            </a:r>
            <a:r>
              <a:rPr lang="el-GR" sz="2200" dirty="0">
                <a:solidFill>
                  <a:srgbClr val="000000"/>
                </a:solidFill>
              </a:rPr>
              <a:t>ΩΡΕΣ ΔΙΑΡΚΕΙΑ</a:t>
            </a:r>
            <a:endParaRPr lang="en-US" sz="2200" dirty="0">
              <a:solidFill>
                <a:srgbClr val="000000"/>
              </a:solidFill>
            </a:endParaRPr>
          </a:p>
          <a:p>
            <a:pPr marL="777240" lvl="1" indent="-388620">
              <a:lnSpc>
                <a:spcPct val="150000"/>
              </a:lnSpc>
              <a:buFont typeface="Arial"/>
              <a:buChar char="•"/>
            </a:pPr>
            <a:r>
              <a:rPr lang="en-US" sz="2200" dirty="0">
                <a:solidFill>
                  <a:srgbClr val="000000"/>
                </a:solidFill>
              </a:rPr>
              <a:t>90 </a:t>
            </a:r>
            <a:r>
              <a:rPr lang="el-GR" sz="2200" dirty="0">
                <a:solidFill>
                  <a:srgbClr val="000000"/>
                </a:solidFill>
              </a:rPr>
              <a:t>ΜΑΘΗΣΙΑΚΑ ΑΠΟΤΕΛΕΣΜΑΤΑ</a:t>
            </a:r>
            <a:endParaRPr lang="en-US" sz="2200" dirty="0">
              <a:solidFill>
                <a:srgbClr val="000000"/>
              </a:solidFill>
            </a:endParaRPr>
          </a:p>
          <a:p>
            <a:pPr marL="777240" lvl="1" indent="-388620">
              <a:lnSpc>
                <a:spcPct val="150000"/>
              </a:lnSpc>
              <a:buFont typeface="Arial"/>
              <a:buChar char="•"/>
            </a:pPr>
            <a:r>
              <a:rPr lang="en-US" sz="2200" dirty="0">
                <a:solidFill>
                  <a:srgbClr val="000000"/>
                </a:solidFill>
              </a:rPr>
              <a:t>6 </a:t>
            </a:r>
            <a:r>
              <a:rPr lang="el-GR" sz="2200" dirty="0">
                <a:solidFill>
                  <a:srgbClr val="000000"/>
                </a:solidFill>
              </a:rPr>
              <a:t>ΜΑΘΗΣΙΑΚΕΣ ΕΝΟΤΗΤΕΣ</a:t>
            </a:r>
            <a:r>
              <a:rPr lang="en-US" sz="2200" dirty="0">
                <a:solidFill>
                  <a:srgbClr val="000000"/>
                </a:solidFill>
              </a:rPr>
              <a:t> &amp; 27 </a:t>
            </a:r>
            <a:r>
              <a:rPr lang="el-GR" sz="2200" dirty="0">
                <a:solidFill>
                  <a:srgbClr val="000000"/>
                </a:solidFill>
              </a:rPr>
              <a:t>ΜΑΘΗΜΑΤΑ</a:t>
            </a:r>
            <a:endParaRPr lang="en-US" sz="2200" dirty="0">
              <a:solidFill>
                <a:srgbClr val="000000"/>
              </a:solidFill>
            </a:endParaRPr>
          </a:p>
          <a:p>
            <a:pPr marL="777240" lvl="1" indent="-388620">
              <a:lnSpc>
                <a:spcPct val="150000"/>
              </a:lnSpc>
              <a:buFont typeface="Arial"/>
              <a:buChar char="•"/>
            </a:pPr>
            <a:r>
              <a:rPr lang="el-GR" sz="2200" dirty="0">
                <a:solidFill>
                  <a:srgbClr val="000000"/>
                </a:solidFill>
              </a:rPr>
              <a:t>ΥΛΙΚΑ ΣΕ 6 ΓΛΩΣΣΕΣ: ΑΓΓΛΙΚΑ, ΓΑΛΛΙΚΑ, ΓΕΡΜΑΝΙΚΑ, ΙΤΑΛΙΚΑ, ΕΛΛΗΝΙΚΑ, ΡΟΥΜΑΝΙΚΑ</a:t>
            </a:r>
            <a:endParaRPr lang="en-US" sz="2200" dirty="0">
              <a:solidFill>
                <a:srgbClr val="000000"/>
              </a:solidFill>
            </a:endParaRPr>
          </a:p>
        </p:txBody>
      </p:sp>
      <p:pic>
        <p:nvPicPr>
          <p:cNvPr id="4" name="Picture 5">
            <a:extLst>
              <a:ext uri="{FF2B5EF4-FFF2-40B4-BE49-F238E27FC236}">
                <a16:creationId xmlns="" xmlns:a16="http://schemas.microsoft.com/office/drawing/2014/main" id="{242E08BA-8F9D-4E38-4C8C-C88EFF8A28FD}"/>
              </a:ext>
            </a:extLst>
          </p:cNvPr>
          <p:cNvPicPr>
            <a:picLocks noChangeAspect="1"/>
          </p:cNvPicPr>
          <p:nvPr/>
        </p:nvPicPr>
        <p:blipFill>
          <a:blip r:embed="rId4"/>
          <a:srcRect/>
          <a:stretch>
            <a:fillRect/>
          </a:stretch>
        </p:blipFill>
        <p:spPr>
          <a:xfrm>
            <a:off x="7952982" y="2913995"/>
            <a:ext cx="3747237" cy="2225942"/>
          </a:xfrm>
          <a:prstGeom prst="rect">
            <a:avLst/>
          </a:prstGeom>
        </p:spPr>
      </p:pic>
      <p:pic>
        <p:nvPicPr>
          <p:cNvPr id="5" name="Picture 6">
            <a:extLst>
              <a:ext uri="{FF2B5EF4-FFF2-40B4-BE49-F238E27FC236}">
                <a16:creationId xmlns="" xmlns:a16="http://schemas.microsoft.com/office/drawing/2014/main" id="{36736A2D-CB33-A712-BB26-72F4749632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59443" b="41568"/>
          <a:stretch>
            <a:fillRect/>
          </a:stretch>
        </p:blipFill>
        <p:spPr>
          <a:xfrm>
            <a:off x="7643500" y="2548199"/>
            <a:ext cx="1698650" cy="1112422"/>
          </a:xfrm>
          <a:prstGeom prst="rect">
            <a:avLst/>
          </a:prstGeom>
        </p:spPr>
      </p:pic>
      <p:pic>
        <p:nvPicPr>
          <p:cNvPr id="8" name="Picture 7">
            <a:extLst>
              <a:ext uri="{FF2B5EF4-FFF2-40B4-BE49-F238E27FC236}">
                <a16:creationId xmlns="" xmlns:a16="http://schemas.microsoft.com/office/drawing/2014/main" id="{1137832F-3EF7-EE78-73F1-9BBDDE3D324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74242" t="36440"/>
          <a:stretch>
            <a:fillRect/>
          </a:stretch>
        </p:blipFill>
        <p:spPr>
          <a:xfrm>
            <a:off x="10930882" y="4295686"/>
            <a:ext cx="1078819" cy="1210047"/>
          </a:xfrm>
          <a:prstGeom prst="rect">
            <a:avLst/>
          </a:prstGeom>
        </p:spPr>
      </p:pic>
      <p:pic>
        <p:nvPicPr>
          <p:cNvPr id="10" name="Picture 3" descr="Image">
            <a:extLst>
              <a:ext uri="{FF2B5EF4-FFF2-40B4-BE49-F238E27FC236}">
                <a16:creationId xmlns="" xmlns:a16="http://schemas.microsoft.com/office/drawing/2014/main" id="{9489D403-9263-D9EE-5FD1-CA7C14BF6AF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836" t="11758" r="3621" b="17559"/>
          <a:stretch/>
        </p:blipFill>
        <p:spPr bwMode="auto">
          <a:xfrm>
            <a:off x="176560" y="6355847"/>
            <a:ext cx="1440083" cy="381966"/>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6159500" y="6134100"/>
            <a:ext cx="5540719" cy="369332"/>
          </a:xfrm>
          <a:prstGeom prst="rect">
            <a:avLst/>
          </a:prstGeom>
          <a:noFill/>
        </p:spPr>
        <p:txBody>
          <a:bodyPr wrap="square" rtlCol="0">
            <a:spAutoFit/>
          </a:bodyPr>
          <a:lstStyle/>
          <a:p>
            <a:pPr algn="r"/>
            <a:r>
              <a:rPr lang="el-GR" b="1" dirty="0" smtClean="0">
                <a:hlinkClick r:id="rId8"/>
              </a:rPr>
              <a:t>ΠΑΚΕΤΟ ΜΑΘΗΣΙΑΚΩΝ ΥΛΙΚΩΝ</a:t>
            </a:r>
            <a:endParaRPr lang="en-US" b="1" dirty="0"/>
          </a:p>
        </p:txBody>
      </p:sp>
    </p:spTree>
    <p:extLst>
      <p:ext uri="{BB962C8B-B14F-4D97-AF65-F5344CB8AC3E}">
        <p14:creationId xmlns:p14="http://schemas.microsoft.com/office/powerpoint/2010/main" val="220507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1A290F-1705-4ED2-A949-FFBD6067179C}"/>
              </a:ext>
            </a:extLst>
          </p:cNvPr>
          <p:cNvSpPr>
            <a:spLocks noGrp="1"/>
          </p:cNvSpPr>
          <p:nvPr>
            <p:ph type="title"/>
          </p:nvPr>
        </p:nvSpPr>
        <p:spPr/>
        <p:txBody>
          <a:bodyPr/>
          <a:lstStyle/>
          <a:p>
            <a:r>
              <a:rPr lang="el-GR" b="1" dirty="0"/>
              <a:t>ΔΟΜΗ ΠΡΟΓΡΑΜΜΟΣ ΣΠΟΥΔΩΝ</a:t>
            </a:r>
            <a:endParaRPr lang="en-US" b="1" dirty="0"/>
          </a:p>
        </p:txBody>
      </p:sp>
      <p:pic>
        <p:nvPicPr>
          <p:cNvPr id="8" name="Picture 7">
            <a:extLst>
              <a:ext uri="{FF2B5EF4-FFF2-40B4-BE49-F238E27FC236}">
                <a16:creationId xmlns="" xmlns:a16="http://schemas.microsoft.com/office/drawing/2014/main" id="{77BE8876-8173-4047-B509-2D465C1BC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graphicFrame>
        <p:nvGraphicFramePr>
          <p:cNvPr id="3" name="Content Placeholder 8">
            <a:extLst>
              <a:ext uri="{FF2B5EF4-FFF2-40B4-BE49-F238E27FC236}">
                <a16:creationId xmlns="" xmlns:a16="http://schemas.microsoft.com/office/drawing/2014/main" id="{AA278087-DCD1-895B-BEA6-FD83F6F9C148}"/>
              </a:ext>
            </a:extLst>
          </p:cNvPr>
          <p:cNvGraphicFramePr>
            <a:graphicFrameLocks noGrp="1"/>
          </p:cNvGraphicFramePr>
          <p:nvPr>
            <p:extLst>
              <p:ext uri="{D42A27DB-BD31-4B8C-83A1-F6EECF244321}">
                <p14:modId xmlns:p14="http://schemas.microsoft.com/office/powerpoint/2010/main" val="1850928792"/>
              </p:ext>
            </p:extLst>
          </p:nvPr>
        </p:nvGraphicFramePr>
        <p:xfrm>
          <a:off x="648816" y="2630929"/>
          <a:ext cx="11297689" cy="38440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Image">
            <a:extLst>
              <a:ext uri="{FF2B5EF4-FFF2-40B4-BE49-F238E27FC236}">
                <a16:creationId xmlns="" xmlns:a16="http://schemas.microsoft.com/office/drawing/2014/main" id="{462B7692-923E-3CDA-E952-78487F9BF17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836" t="11758" r="3621" b="17559"/>
          <a:stretch/>
        </p:blipFill>
        <p:spPr bwMode="auto">
          <a:xfrm>
            <a:off x="176560" y="6355847"/>
            <a:ext cx="1440083" cy="3819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939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1A290F-1705-4ED2-A949-FFBD6067179C}"/>
              </a:ext>
            </a:extLst>
          </p:cNvPr>
          <p:cNvSpPr>
            <a:spLocks noGrp="1"/>
          </p:cNvSpPr>
          <p:nvPr>
            <p:ph type="title"/>
          </p:nvPr>
        </p:nvSpPr>
        <p:spPr/>
        <p:txBody>
          <a:bodyPr/>
          <a:lstStyle/>
          <a:p>
            <a:r>
              <a:rPr lang="el-GR" b="1" dirty="0"/>
              <a:t>ΕΓΧΕΙΡΙΔΙΟ ΕΚΠΑΙΔΕΥΤΗ</a:t>
            </a:r>
            <a:endParaRPr lang="en-US" b="1" dirty="0"/>
          </a:p>
        </p:txBody>
      </p:sp>
      <p:pic>
        <p:nvPicPr>
          <p:cNvPr id="8" name="Picture 7">
            <a:extLst>
              <a:ext uri="{FF2B5EF4-FFF2-40B4-BE49-F238E27FC236}">
                <a16:creationId xmlns="" xmlns:a16="http://schemas.microsoft.com/office/drawing/2014/main" id="{77BE8876-8173-4047-B509-2D465C1BC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sp>
        <p:nvSpPr>
          <p:cNvPr id="5" name="Content Placeholder 4">
            <a:extLst>
              <a:ext uri="{FF2B5EF4-FFF2-40B4-BE49-F238E27FC236}">
                <a16:creationId xmlns="" xmlns:a16="http://schemas.microsoft.com/office/drawing/2014/main" id="{3E3BFA1E-DA9E-41C4-84E0-9FCDF1068B45}"/>
              </a:ext>
            </a:extLst>
          </p:cNvPr>
          <p:cNvSpPr>
            <a:spLocks noGrp="1"/>
          </p:cNvSpPr>
          <p:nvPr>
            <p:ph idx="1"/>
          </p:nvPr>
        </p:nvSpPr>
        <p:spPr>
          <a:xfrm>
            <a:off x="419100" y="2486958"/>
            <a:ext cx="7567613" cy="4254500"/>
          </a:xfrm>
        </p:spPr>
        <p:txBody>
          <a:bodyPr>
            <a:normAutofit/>
          </a:bodyPr>
          <a:lstStyle/>
          <a:p>
            <a:pPr marL="0" indent="0">
              <a:lnSpc>
                <a:spcPct val="114000"/>
              </a:lnSpc>
              <a:buNone/>
            </a:pPr>
            <a:r>
              <a:rPr lang="el-GR" dirty="0"/>
              <a:t>Το </a:t>
            </a:r>
            <a:r>
              <a:rPr lang="el-GR" b="1" dirty="0">
                <a:solidFill>
                  <a:schemeClr val="tx2"/>
                </a:solidFill>
                <a:hlinkClick r:id="rId4"/>
              </a:rPr>
              <a:t>εγχειρίδιο</a:t>
            </a:r>
            <a:r>
              <a:rPr lang="el-GR" dirty="0"/>
              <a:t> απευθύνεται σε εκπαιδευτές που ενδιαφέρονται να παρέχουν υπηρεσίες επαγγελματικής εκπαίδευσης και κατάρτισης στο πεδίο της Μηχανικής Μάθησης χρησιμοποιώντας το πρόγραμμα σπουδών και τα υλικά του έργου ΜΑ</a:t>
            </a:r>
            <a:r>
              <a:rPr lang="en-US" dirty="0"/>
              <a:t>CHINA. </a:t>
            </a:r>
            <a:r>
              <a:rPr lang="el-GR" dirty="0"/>
              <a:t>Συγκεκριμένα, το εγχειρίδιο παρέχει οδηγίες που αφορούν στην: </a:t>
            </a:r>
          </a:p>
          <a:p>
            <a:pPr>
              <a:lnSpc>
                <a:spcPct val="114000"/>
              </a:lnSpc>
            </a:pPr>
            <a:r>
              <a:rPr lang="el-GR" dirty="0"/>
              <a:t>Οργάνωση του προγράμματος σπουδών και την χρήση του εκπαιδευτικού υλικού </a:t>
            </a:r>
          </a:p>
          <a:p>
            <a:pPr>
              <a:lnSpc>
                <a:spcPct val="114000"/>
              </a:lnSpc>
            </a:pPr>
            <a:r>
              <a:rPr lang="el-GR" dirty="0"/>
              <a:t>Μεθοδολογία επίτευξης των προσδοκώμενων μαθησιακών αποτελεσμάτων </a:t>
            </a:r>
          </a:p>
          <a:p>
            <a:pPr>
              <a:lnSpc>
                <a:spcPct val="114000"/>
              </a:lnSpc>
            </a:pPr>
            <a:r>
              <a:rPr lang="el-GR" dirty="0"/>
              <a:t>Τρόπο διευκόλυνσης της εξ αποστάσεως εκπαίδευσης με χρήση των υποστηριζόμενων εργαλείων του MOOC</a:t>
            </a:r>
            <a:endParaRPr lang="en-US" dirty="0"/>
          </a:p>
        </p:txBody>
      </p:sp>
      <p:pic>
        <p:nvPicPr>
          <p:cNvPr id="6" name="Εικόνα 5">
            <a:extLst>
              <a:ext uri="{FF2B5EF4-FFF2-40B4-BE49-F238E27FC236}">
                <a16:creationId xmlns="" xmlns:a16="http://schemas.microsoft.com/office/drawing/2014/main" id="{A2794790-803E-F40A-0E9B-E70B3DF44F6A}"/>
              </a:ext>
            </a:extLst>
          </p:cNvPr>
          <p:cNvPicPr>
            <a:picLocks noChangeAspect="1"/>
          </p:cNvPicPr>
          <p:nvPr/>
        </p:nvPicPr>
        <p:blipFill>
          <a:blip r:embed="rId5"/>
          <a:stretch>
            <a:fillRect/>
          </a:stretch>
        </p:blipFill>
        <p:spPr>
          <a:xfrm>
            <a:off x="8808028" y="2486958"/>
            <a:ext cx="2888467" cy="4088477"/>
          </a:xfrm>
          <a:prstGeom prst="rect">
            <a:avLst/>
          </a:prstGeom>
        </p:spPr>
      </p:pic>
    </p:spTree>
    <p:extLst>
      <p:ext uri="{BB962C8B-B14F-4D97-AF65-F5344CB8AC3E}">
        <p14:creationId xmlns:p14="http://schemas.microsoft.com/office/powerpoint/2010/main" val="4245597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1A290F-1705-4ED2-A949-FFBD6067179C}"/>
              </a:ext>
            </a:extLst>
          </p:cNvPr>
          <p:cNvSpPr>
            <a:spLocks noGrp="1"/>
          </p:cNvSpPr>
          <p:nvPr>
            <p:ph type="title"/>
          </p:nvPr>
        </p:nvSpPr>
        <p:spPr/>
        <p:txBody>
          <a:bodyPr/>
          <a:lstStyle/>
          <a:p>
            <a:r>
              <a:rPr lang="el-GR" b="1" dirty="0"/>
              <a:t>ΑΝΟΙΚΤΟ ΔΙΑΔΙΚΤΥΑΚΟ ΜΑΘΗΜΑ </a:t>
            </a:r>
            <a:endParaRPr lang="en-US" b="1" dirty="0"/>
          </a:p>
        </p:txBody>
      </p:sp>
      <p:pic>
        <p:nvPicPr>
          <p:cNvPr id="8" name="Picture 7">
            <a:extLst>
              <a:ext uri="{FF2B5EF4-FFF2-40B4-BE49-F238E27FC236}">
                <a16:creationId xmlns="" xmlns:a16="http://schemas.microsoft.com/office/drawing/2014/main" id="{77BE8876-8173-4047-B509-2D465C1BC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sp>
        <p:nvSpPr>
          <p:cNvPr id="12" name="Rectangle 6">
            <a:extLst>
              <a:ext uri="{FF2B5EF4-FFF2-40B4-BE49-F238E27FC236}">
                <a16:creationId xmlns="" xmlns:a16="http://schemas.microsoft.com/office/drawing/2014/main" id="{CDC5FE7B-7477-4A69-8A2E-1DC4F338AEA3}"/>
              </a:ext>
            </a:extLst>
          </p:cNvPr>
          <p:cNvSpPr/>
          <p:nvPr/>
        </p:nvSpPr>
        <p:spPr>
          <a:xfrm>
            <a:off x="4638621" y="6220883"/>
            <a:ext cx="8086779" cy="553998"/>
          </a:xfrm>
          <a:prstGeom prst="rect">
            <a:avLst/>
          </a:prstGeom>
        </p:spPr>
        <p:txBody>
          <a:bodyPr wrap="square">
            <a:spAutoFit/>
          </a:bodyPr>
          <a:lstStyle/>
          <a:p>
            <a:r>
              <a:rPr lang="el-GR" sz="1500" b="1" dirty="0">
                <a:solidFill>
                  <a:schemeClr val="tx2"/>
                </a:solidFill>
              </a:rPr>
              <a:t>Εγγραφή στο παρακάτω </a:t>
            </a:r>
            <a:r>
              <a:rPr lang="en-US" sz="1500" b="1" dirty="0">
                <a:solidFill>
                  <a:schemeClr val="tx2"/>
                </a:solidFill>
              </a:rPr>
              <a:t>link: </a:t>
            </a:r>
          </a:p>
          <a:p>
            <a:r>
              <a:rPr lang="en-US" sz="1500" b="1" dirty="0">
                <a:solidFill>
                  <a:schemeClr val="tx2"/>
                </a:solidFill>
                <a:hlinkClick r:id="rId4"/>
              </a:rPr>
              <a:t>www.openlearning.com/courses/machine-learning-skills-for-ict-professionals</a:t>
            </a:r>
            <a:r>
              <a:rPr lang="en-US" sz="1500" b="1" dirty="0">
                <a:solidFill>
                  <a:schemeClr val="tx2"/>
                </a:solidFill>
              </a:rPr>
              <a:t> </a:t>
            </a:r>
          </a:p>
        </p:txBody>
      </p:sp>
      <p:pic>
        <p:nvPicPr>
          <p:cNvPr id="3" name="Εικόνα 2">
            <a:extLst>
              <a:ext uri="{FF2B5EF4-FFF2-40B4-BE49-F238E27FC236}">
                <a16:creationId xmlns="" xmlns:a16="http://schemas.microsoft.com/office/drawing/2014/main" id="{10B317F6-BD50-30EA-6333-419928240547}"/>
              </a:ext>
            </a:extLst>
          </p:cNvPr>
          <p:cNvPicPr>
            <a:picLocks noChangeAspect="1"/>
          </p:cNvPicPr>
          <p:nvPr/>
        </p:nvPicPr>
        <p:blipFill>
          <a:blip r:embed="rId5"/>
          <a:stretch>
            <a:fillRect/>
          </a:stretch>
        </p:blipFill>
        <p:spPr>
          <a:xfrm>
            <a:off x="8527997" y="2360356"/>
            <a:ext cx="3320563" cy="3860527"/>
          </a:xfrm>
          <a:prstGeom prst="rect">
            <a:avLst/>
          </a:prstGeom>
        </p:spPr>
      </p:pic>
      <p:pic>
        <p:nvPicPr>
          <p:cNvPr id="4" name="Εικόνα 3">
            <a:extLst>
              <a:ext uri="{FF2B5EF4-FFF2-40B4-BE49-F238E27FC236}">
                <a16:creationId xmlns="" xmlns:a16="http://schemas.microsoft.com/office/drawing/2014/main" id="{5991324A-4960-8402-3F54-64C95C385A3D}"/>
              </a:ext>
            </a:extLst>
          </p:cNvPr>
          <p:cNvPicPr>
            <a:picLocks noChangeAspect="1"/>
          </p:cNvPicPr>
          <p:nvPr/>
        </p:nvPicPr>
        <p:blipFill>
          <a:blip r:embed="rId6"/>
          <a:stretch>
            <a:fillRect/>
          </a:stretch>
        </p:blipFill>
        <p:spPr>
          <a:xfrm>
            <a:off x="4638621" y="2710202"/>
            <a:ext cx="3406386" cy="3364274"/>
          </a:xfrm>
          <a:prstGeom prst="rect">
            <a:avLst/>
          </a:prstGeom>
        </p:spPr>
      </p:pic>
      <p:pic>
        <p:nvPicPr>
          <p:cNvPr id="5" name="Εικόνα 4">
            <a:extLst>
              <a:ext uri="{FF2B5EF4-FFF2-40B4-BE49-F238E27FC236}">
                <a16:creationId xmlns="" xmlns:a16="http://schemas.microsoft.com/office/drawing/2014/main" id="{1ACDFAE4-D803-F2A8-1A38-C611D5AD82D5}"/>
              </a:ext>
            </a:extLst>
          </p:cNvPr>
          <p:cNvPicPr>
            <a:picLocks noChangeAspect="1"/>
          </p:cNvPicPr>
          <p:nvPr/>
        </p:nvPicPr>
        <p:blipFill>
          <a:blip r:embed="rId7"/>
          <a:stretch>
            <a:fillRect/>
          </a:stretch>
        </p:blipFill>
        <p:spPr>
          <a:xfrm>
            <a:off x="343440" y="2416838"/>
            <a:ext cx="3694919" cy="1975501"/>
          </a:xfrm>
          <a:prstGeom prst="rect">
            <a:avLst/>
          </a:prstGeom>
        </p:spPr>
      </p:pic>
      <p:pic>
        <p:nvPicPr>
          <p:cNvPr id="6" name="Εικόνα 5">
            <a:extLst>
              <a:ext uri="{FF2B5EF4-FFF2-40B4-BE49-F238E27FC236}">
                <a16:creationId xmlns="" xmlns:a16="http://schemas.microsoft.com/office/drawing/2014/main" id="{54AB865B-EF6B-7BB6-3C85-98D5D661B99B}"/>
              </a:ext>
            </a:extLst>
          </p:cNvPr>
          <p:cNvPicPr>
            <a:picLocks noChangeAspect="1"/>
          </p:cNvPicPr>
          <p:nvPr/>
        </p:nvPicPr>
        <p:blipFill>
          <a:blip r:embed="rId8"/>
          <a:stretch>
            <a:fillRect/>
          </a:stretch>
        </p:blipFill>
        <p:spPr>
          <a:xfrm>
            <a:off x="343440" y="4496084"/>
            <a:ext cx="3465807" cy="1994103"/>
          </a:xfrm>
          <a:prstGeom prst="rect">
            <a:avLst/>
          </a:prstGeom>
        </p:spPr>
      </p:pic>
    </p:spTree>
    <p:extLst>
      <p:ext uri="{BB962C8B-B14F-4D97-AF65-F5344CB8AC3E}">
        <p14:creationId xmlns:p14="http://schemas.microsoft.com/office/powerpoint/2010/main" val="905142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2F67F8-9008-4D12-A715-484678CE24B1}"/>
              </a:ext>
            </a:extLst>
          </p:cNvPr>
          <p:cNvSpPr>
            <a:spLocks noGrp="1"/>
          </p:cNvSpPr>
          <p:nvPr>
            <p:ph type="title"/>
          </p:nvPr>
        </p:nvSpPr>
        <p:spPr/>
        <p:txBody>
          <a:bodyPr/>
          <a:lstStyle/>
          <a:p>
            <a:r>
              <a:rPr lang="el-GR" b="1" dirty="0"/>
              <a:t>ΑΓΟΡΑ ΕΡΓΑΣΙΑΣ ΚΑΙ ΠΡΟΚΛΗΣΕΙΣ</a:t>
            </a:r>
            <a:endParaRPr lang="en-US" b="1" dirty="0"/>
          </a:p>
        </p:txBody>
      </p:sp>
      <p:pic>
        <p:nvPicPr>
          <p:cNvPr id="7" name="Picture 6">
            <a:extLst>
              <a:ext uri="{FF2B5EF4-FFF2-40B4-BE49-F238E27FC236}">
                <a16:creationId xmlns="" xmlns:a16="http://schemas.microsoft.com/office/drawing/2014/main" id="{77BE8876-8173-4047-B509-2D465C1BC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pic>
        <p:nvPicPr>
          <p:cNvPr id="11" name="Picture 2" descr="✅ Job vacancy work search vector logo design template premium vector in  Adobe Illustrator ai ( .ai ) format, Encapsulated PostScript eps ( .eps )  format">
            <a:extLst>
              <a:ext uri="{FF2B5EF4-FFF2-40B4-BE49-F238E27FC236}">
                <a16:creationId xmlns="" xmlns:a16="http://schemas.microsoft.com/office/drawing/2014/main" id="{3FA2A23A-6515-4BBE-89B0-726B3C18ECB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537" t="17142" r="19822" b="20005"/>
          <a:stretch/>
        </p:blipFill>
        <p:spPr bwMode="auto">
          <a:xfrm>
            <a:off x="2761523" y="2605943"/>
            <a:ext cx="1243768" cy="11626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Money Euro Vector Icon. Black And White Cash Illustration. Outline..  Royalty Free Cliparts, Vectors, And Stock Illustration. Image 78615033.">
            <a:extLst>
              <a:ext uri="{FF2B5EF4-FFF2-40B4-BE49-F238E27FC236}">
                <a16:creationId xmlns="" xmlns:a16="http://schemas.microsoft.com/office/drawing/2014/main" id="{1C8F9D5E-AE29-49F0-913F-A1AC0AEC8B9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72" t="27884" r="10797" b="27771"/>
          <a:stretch/>
        </p:blipFill>
        <p:spPr bwMode="auto">
          <a:xfrm>
            <a:off x="4904245" y="2845136"/>
            <a:ext cx="1650931" cy="9263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Ict Logo Vectors Free Download">
            <a:extLst>
              <a:ext uri="{FF2B5EF4-FFF2-40B4-BE49-F238E27FC236}">
                <a16:creationId xmlns="" xmlns:a16="http://schemas.microsoft.com/office/drawing/2014/main" id="{0DFD8279-0F5D-4C37-9427-EA622C46A4A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550" b="31451"/>
          <a:stretch/>
        </p:blipFill>
        <p:spPr bwMode="auto">
          <a:xfrm>
            <a:off x="7290687" y="2742811"/>
            <a:ext cx="1763961" cy="10257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 bridge gap premium vector download for commercial use. format: eps, cdr,  ai, svg vector illustration graphic art design">
            <a:extLst>
              <a:ext uri="{FF2B5EF4-FFF2-40B4-BE49-F238E27FC236}">
                <a16:creationId xmlns="" xmlns:a16="http://schemas.microsoft.com/office/drawing/2014/main" id="{9AD9D40E-0359-43EE-838A-73B048222F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28259" y="2684538"/>
            <a:ext cx="1526311" cy="10322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Software Developer And Programmer Vector Illustration Design Royalty Free  Cliparts, Vectors, And Stock Illustration. Image 62576221.">
            <a:extLst>
              <a:ext uri="{FF2B5EF4-FFF2-40B4-BE49-F238E27FC236}">
                <a16:creationId xmlns="" xmlns:a16="http://schemas.microsoft.com/office/drawing/2014/main" id="{D765CD0F-050F-4228-86C5-654BE6471D9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082" t="9980" r="12482" b="9188"/>
          <a:stretch/>
        </p:blipFill>
        <p:spPr bwMode="auto">
          <a:xfrm>
            <a:off x="623597" y="2516862"/>
            <a:ext cx="1154139" cy="125332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8">
            <a:extLst>
              <a:ext uri="{FF2B5EF4-FFF2-40B4-BE49-F238E27FC236}">
                <a16:creationId xmlns="" xmlns:a16="http://schemas.microsoft.com/office/drawing/2014/main" id="{9ED92A81-A50E-4370-8F18-395C62998B2E}"/>
              </a:ext>
            </a:extLst>
          </p:cNvPr>
          <p:cNvSpPr txBox="1"/>
          <p:nvPr/>
        </p:nvSpPr>
        <p:spPr>
          <a:xfrm>
            <a:off x="531876" y="4000613"/>
            <a:ext cx="1498465"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t>Best Tech job </a:t>
            </a:r>
            <a:r>
              <a:rPr lang="el-GR" sz="1600" dirty="0"/>
              <a:t>για το </a:t>
            </a:r>
            <a:r>
              <a:rPr lang="en-US" sz="1600" dirty="0"/>
              <a:t>2020 </a:t>
            </a:r>
            <a:endParaRPr lang="el-GR" sz="1050" dirty="0"/>
          </a:p>
          <a:p>
            <a:pPr algn="ctr"/>
            <a:endParaRPr lang="el-GR" sz="1600" b="1" dirty="0"/>
          </a:p>
          <a:p>
            <a:pPr algn="ctr"/>
            <a:r>
              <a:rPr lang="el-GR" sz="1600" b="1" dirty="0"/>
              <a:t>Μηχανικός Μηχανικής Μάθησης</a:t>
            </a:r>
            <a:endParaRPr lang="el-GR" sz="1050" b="1" dirty="0"/>
          </a:p>
        </p:txBody>
      </p:sp>
      <p:sp>
        <p:nvSpPr>
          <p:cNvPr id="18" name="TextBox 25">
            <a:extLst>
              <a:ext uri="{FF2B5EF4-FFF2-40B4-BE49-F238E27FC236}">
                <a16:creationId xmlns="" xmlns:a16="http://schemas.microsoft.com/office/drawing/2014/main" id="{1E4D1898-1956-4DEC-AD98-5E45B1008F2F}"/>
              </a:ext>
            </a:extLst>
          </p:cNvPr>
          <p:cNvSpPr txBox="1"/>
          <p:nvPr/>
        </p:nvSpPr>
        <p:spPr>
          <a:xfrm>
            <a:off x="2601686" y="3991254"/>
            <a:ext cx="1601543"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solidFill>
              </a:rPr>
              <a:t>344% </a:t>
            </a:r>
            <a:r>
              <a:rPr lang="el-GR" sz="1600" dirty="0">
                <a:solidFill>
                  <a:schemeClr val="tx1"/>
                </a:solidFill>
              </a:rPr>
              <a:t>αύξηση στις αγγελίες </a:t>
            </a:r>
            <a:r>
              <a:rPr lang="el-GR" sz="1600" dirty="0"/>
              <a:t>για </a:t>
            </a:r>
            <a:r>
              <a:rPr lang="en-US" sz="1600" dirty="0"/>
              <a:t>IT </a:t>
            </a:r>
            <a:r>
              <a:rPr lang="el-GR" sz="1600" dirty="0"/>
              <a:t>θέσεις </a:t>
            </a:r>
            <a:r>
              <a:rPr lang="el-GR" sz="1600" dirty="0">
                <a:solidFill>
                  <a:schemeClr val="tx1"/>
                </a:solidFill>
              </a:rPr>
              <a:t>στο πεδίο της Μηχανικής Μάθησης</a:t>
            </a:r>
            <a:endParaRPr lang="el-GR" sz="1050" dirty="0"/>
          </a:p>
        </p:txBody>
      </p:sp>
      <p:sp>
        <p:nvSpPr>
          <p:cNvPr id="20" name="TextBox 27">
            <a:extLst>
              <a:ext uri="{FF2B5EF4-FFF2-40B4-BE49-F238E27FC236}">
                <a16:creationId xmlns="" xmlns:a16="http://schemas.microsoft.com/office/drawing/2014/main" id="{C99C1983-A592-46AA-A236-C8301E6EDE5E}"/>
              </a:ext>
            </a:extLst>
          </p:cNvPr>
          <p:cNvSpPr txBox="1"/>
          <p:nvPr/>
        </p:nvSpPr>
        <p:spPr>
          <a:xfrm>
            <a:off x="4660273" y="4000613"/>
            <a:ext cx="2139669"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600" dirty="0"/>
              <a:t>Αναμένεται αύξηση επενδύσεων σε συστήματα Τεχνητής Νοημοσύνης από τα </a:t>
            </a:r>
            <a:r>
              <a:rPr lang="en-US" sz="1600" dirty="0"/>
              <a:t>$17.3 bill</a:t>
            </a:r>
            <a:r>
              <a:rPr lang="el-GR" sz="1600" dirty="0"/>
              <a:t> τ</a:t>
            </a:r>
            <a:r>
              <a:rPr lang="en-US" sz="1600" dirty="0"/>
              <a:t>o 2021 </a:t>
            </a:r>
            <a:r>
              <a:rPr lang="el-GR" sz="1600" dirty="0"/>
              <a:t>στα </a:t>
            </a:r>
            <a:r>
              <a:rPr lang="en-US" sz="1600" dirty="0"/>
              <a:t>$50 bill </a:t>
            </a:r>
            <a:r>
              <a:rPr lang="el-GR" sz="1600" dirty="0"/>
              <a:t>το</a:t>
            </a:r>
            <a:r>
              <a:rPr lang="en-US" sz="1600" dirty="0"/>
              <a:t> 2025</a:t>
            </a:r>
            <a:endParaRPr lang="el-GR" sz="1050" dirty="0"/>
          </a:p>
        </p:txBody>
      </p:sp>
      <p:sp>
        <p:nvSpPr>
          <p:cNvPr id="21" name="TextBox 28">
            <a:extLst>
              <a:ext uri="{FF2B5EF4-FFF2-40B4-BE49-F238E27FC236}">
                <a16:creationId xmlns="" xmlns:a16="http://schemas.microsoft.com/office/drawing/2014/main" id="{61387AC0-05BC-4A23-982C-E1444C2947C8}"/>
              </a:ext>
            </a:extLst>
          </p:cNvPr>
          <p:cNvSpPr txBox="1"/>
          <p:nvPr/>
        </p:nvSpPr>
        <p:spPr>
          <a:xfrm>
            <a:off x="7107384" y="3982070"/>
            <a:ext cx="2235094" cy="20621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dirty="0">
                <a:solidFill>
                  <a:schemeClr val="tx1"/>
                </a:solidFill>
              </a:rPr>
              <a:t>2.3 </a:t>
            </a:r>
            <a:r>
              <a:rPr lang="el-GR" sz="1600" dirty="0">
                <a:solidFill>
                  <a:schemeClr val="tx1"/>
                </a:solidFill>
              </a:rPr>
              <a:t>εκατομμύρια νέες θέσεις εργασίας αναμένεται να δημιουργηθούν στο πεδίο των αυτοματοποιημέν</a:t>
            </a:r>
            <a:r>
              <a:rPr lang="el-GR" sz="1600" dirty="0"/>
              <a:t>ων συστημάτων </a:t>
            </a:r>
            <a:r>
              <a:rPr lang="el-GR" sz="1600" dirty="0">
                <a:solidFill>
                  <a:schemeClr val="tx1"/>
                </a:solidFill>
              </a:rPr>
              <a:t>τα επόμενα 3 χρόνια</a:t>
            </a:r>
            <a:endParaRPr lang="en-US" sz="1600" b="1" dirty="0">
              <a:solidFill>
                <a:schemeClr val="accent3"/>
              </a:solidFill>
            </a:endParaRPr>
          </a:p>
        </p:txBody>
      </p:sp>
      <p:sp>
        <p:nvSpPr>
          <p:cNvPr id="22" name="TextBox 29">
            <a:extLst>
              <a:ext uri="{FF2B5EF4-FFF2-40B4-BE49-F238E27FC236}">
                <a16:creationId xmlns="" xmlns:a16="http://schemas.microsoft.com/office/drawing/2014/main" id="{31E6519C-FE65-4ABD-8A02-1ECEFEF8179C}"/>
              </a:ext>
            </a:extLst>
          </p:cNvPr>
          <p:cNvSpPr txBox="1"/>
          <p:nvPr/>
        </p:nvSpPr>
        <p:spPr>
          <a:xfrm>
            <a:off x="9791690" y="3982070"/>
            <a:ext cx="1581159"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600" b="1" dirty="0">
                <a:solidFill>
                  <a:srgbClr val="FF0000"/>
                </a:solidFill>
              </a:rPr>
              <a:t>Πάνω από 765,000 θέσεις εργασίας που σχετίζονται με την ΤΝ και την ΜΜ παραμένουν ακάλυπτες</a:t>
            </a:r>
            <a:endParaRPr lang="en-US" sz="1600" b="1" dirty="0">
              <a:solidFill>
                <a:srgbClr val="FF0000"/>
              </a:solidFill>
            </a:endParaRPr>
          </a:p>
        </p:txBody>
      </p:sp>
      <p:pic>
        <p:nvPicPr>
          <p:cNvPr id="3" name="Picture 3" descr="Image">
            <a:extLst>
              <a:ext uri="{FF2B5EF4-FFF2-40B4-BE49-F238E27FC236}">
                <a16:creationId xmlns="" xmlns:a16="http://schemas.microsoft.com/office/drawing/2014/main" id="{D44EA00C-18A4-8046-187D-0F500F984DB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836" t="11758" r="3621" b="17559"/>
          <a:stretch/>
        </p:blipFill>
        <p:spPr bwMode="auto">
          <a:xfrm>
            <a:off x="0" y="6476034"/>
            <a:ext cx="1440083" cy="3819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0945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1A290F-1705-4ED2-A949-FFBD6067179C}"/>
              </a:ext>
            </a:extLst>
          </p:cNvPr>
          <p:cNvSpPr>
            <a:spLocks noGrp="1"/>
          </p:cNvSpPr>
          <p:nvPr>
            <p:ph type="title"/>
          </p:nvPr>
        </p:nvSpPr>
        <p:spPr>
          <a:xfrm>
            <a:off x="506888" y="1066305"/>
            <a:ext cx="10940045" cy="706964"/>
          </a:xfrm>
        </p:spPr>
        <p:txBody>
          <a:bodyPr/>
          <a:lstStyle/>
          <a:p>
            <a:r>
              <a:rPr lang="el-GR" b="1" dirty="0"/>
              <a:t>ΔΗΛΩΣΗ ΣΤΗΡΙΞΗΣ ΚΑΙ ΑΝΑΓΝΩΡΙΣΗΣ ΤΩΝ ΑΠΟΤΕΛΕΣΜΑΤΩΝ ΤΟΥ ΕΡΓΟΥ</a:t>
            </a:r>
            <a:endParaRPr lang="en-US" b="1" dirty="0"/>
          </a:p>
        </p:txBody>
      </p:sp>
      <p:pic>
        <p:nvPicPr>
          <p:cNvPr id="8" name="Picture 7">
            <a:extLst>
              <a:ext uri="{FF2B5EF4-FFF2-40B4-BE49-F238E27FC236}">
                <a16:creationId xmlns="" xmlns:a16="http://schemas.microsoft.com/office/drawing/2014/main" id="{77BE8876-8173-4047-B509-2D465C1BC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sp>
        <p:nvSpPr>
          <p:cNvPr id="12" name="Content Placeholder 2">
            <a:extLst>
              <a:ext uri="{FF2B5EF4-FFF2-40B4-BE49-F238E27FC236}">
                <a16:creationId xmlns="" xmlns:a16="http://schemas.microsoft.com/office/drawing/2014/main" id="{2050B72E-1D28-4CDD-8924-9CBDAFCA5E13}"/>
              </a:ext>
            </a:extLst>
          </p:cNvPr>
          <p:cNvSpPr>
            <a:spLocks noGrp="1"/>
          </p:cNvSpPr>
          <p:nvPr>
            <p:ph idx="1"/>
          </p:nvPr>
        </p:nvSpPr>
        <p:spPr>
          <a:xfrm>
            <a:off x="345115" y="2356022"/>
            <a:ext cx="7537244" cy="4061048"/>
          </a:xfrm>
        </p:spPr>
        <p:txBody>
          <a:bodyPr>
            <a:noAutofit/>
          </a:bodyPr>
          <a:lstStyle/>
          <a:p>
            <a:pPr marL="0" indent="0">
              <a:lnSpc>
                <a:spcPct val="134000"/>
              </a:lnSpc>
              <a:spcAft>
                <a:spcPts val="300"/>
              </a:spcAft>
              <a:buNone/>
            </a:pPr>
            <a:r>
              <a:rPr lang="el-GR" sz="1500" b="1" dirty="0">
                <a:solidFill>
                  <a:schemeClr val="tx2"/>
                </a:solidFill>
              </a:rPr>
              <a:t>38 κοινωνικοί και οικονομικοί φορείς από όλη την Ευρώπη </a:t>
            </a:r>
            <a:r>
              <a:rPr lang="el-GR" sz="1500" b="0" i="0" dirty="0">
                <a:solidFill>
                  <a:srgbClr val="7A7A7A"/>
                </a:solidFill>
                <a:effectLst/>
              </a:rPr>
              <a:t>εξέφρασαν την στήριξή τους στα αποτελέσματα του έργου, και δεσμεύθηκαν να συμβάλουν στην άμεση προώθηση και υιοθέτησή τους με στόχο την ενίσχυση της εκπαίδευσης στο πεδίο της Μηχανικής Μάθησης και την ανάπτυξη σύγχρονων ψηφιακών δεξιοτήτων.</a:t>
            </a:r>
          </a:p>
          <a:p>
            <a:pPr marL="0" indent="0">
              <a:lnSpc>
                <a:spcPct val="134000"/>
              </a:lnSpc>
              <a:spcAft>
                <a:spcPts val="300"/>
              </a:spcAft>
              <a:buNone/>
            </a:pPr>
            <a:r>
              <a:rPr lang="el-GR" sz="1500" b="1" dirty="0">
                <a:solidFill>
                  <a:schemeClr val="tx2"/>
                </a:solidFill>
              </a:rPr>
              <a:t>ΔΡΑΣΕΙΣ</a:t>
            </a:r>
          </a:p>
          <a:p>
            <a:pPr>
              <a:lnSpc>
                <a:spcPct val="134000"/>
              </a:lnSpc>
              <a:spcBef>
                <a:spcPts val="0"/>
              </a:spcBef>
              <a:spcAft>
                <a:spcPts val="300"/>
              </a:spcAft>
            </a:pPr>
            <a:r>
              <a:rPr lang="el-GR" sz="1500" dirty="0">
                <a:solidFill>
                  <a:srgbClr val="7A7A7A"/>
                </a:solidFill>
              </a:rPr>
              <a:t>Ενημέρωση της κοινής γνώμης για τα κοινωνικά και οικονομικά οφέλη που σχετίζονται με την περαιτέρω ανάπτυξη και υιοθέτηση εφαρμογών Μηχανικής Μάθησης.</a:t>
            </a:r>
          </a:p>
          <a:p>
            <a:pPr>
              <a:lnSpc>
                <a:spcPct val="134000"/>
              </a:lnSpc>
              <a:spcBef>
                <a:spcPts val="0"/>
              </a:spcBef>
              <a:spcAft>
                <a:spcPts val="300"/>
              </a:spcAft>
            </a:pPr>
            <a:r>
              <a:rPr lang="el-GR" sz="1500" dirty="0">
                <a:solidFill>
                  <a:srgbClr val="7A7A7A"/>
                </a:solidFill>
              </a:rPr>
              <a:t>Διάχυση των εκπαιδευτικών υλικών και των καλών πρακτικών για την ανάπτυξη δεξιοτήτων Μηχανικής Μάθησης. </a:t>
            </a:r>
          </a:p>
          <a:p>
            <a:pPr>
              <a:lnSpc>
                <a:spcPct val="134000"/>
              </a:lnSpc>
              <a:spcBef>
                <a:spcPts val="0"/>
              </a:spcBef>
              <a:spcAft>
                <a:spcPts val="300"/>
              </a:spcAft>
            </a:pPr>
            <a:r>
              <a:rPr lang="el-GR" sz="1500" dirty="0">
                <a:solidFill>
                  <a:srgbClr val="7A7A7A"/>
                </a:solidFill>
              </a:rPr>
              <a:t>Προώθηση της ενσωμάτωσης των προαπαιτούμενων δεξιοτήτων Μηχανικής Μάθησης στα τομεακά μητρώα δεξιοτήτων για επαγγελματίες ΤΠΕ.</a:t>
            </a:r>
          </a:p>
          <a:p>
            <a:pPr lvl="1">
              <a:lnSpc>
                <a:spcPct val="134000"/>
              </a:lnSpc>
              <a:spcBef>
                <a:spcPts val="0"/>
              </a:spcBef>
              <a:spcAft>
                <a:spcPts val="300"/>
              </a:spcAft>
            </a:pPr>
            <a:endParaRPr lang="el-GR" sz="1500" dirty="0">
              <a:solidFill>
                <a:srgbClr val="7A7A7A"/>
              </a:solidFill>
            </a:endParaRPr>
          </a:p>
        </p:txBody>
      </p:sp>
      <p:pic>
        <p:nvPicPr>
          <p:cNvPr id="4" name="Εικόνα 3">
            <a:extLst>
              <a:ext uri="{FF2B5EF4-FFF2-40B4-BE49-F238E27FC236}">
                <a16:creationId xmlns="" xmlns:a16="http://schemas.microsoft.com/office/drawing/2014/main" id="{95374508-ECDF-A981-13EE-A0C889E4C8C8}"/>
              </a:ext>
            </a:extLst>
          </p:cNvPr>
          <p:cNvPicPr>
            <a:picLocks noChangeAspect="1"/>
          </p:cNvPicPr>
          <p:nvPr/>
        </p:nvPicPr>
        <p:blipFill rotWithShape="1">
          <a:blip r:embed="rId4"/>
          <a:srcRect r="53983"/>
          <a:stretch/>
        </p:blipFill>
        <p:spPr>
          <a:xfrm>
            <a:off x="8979345" y="2413571"/>
            <a:ext cx="2867540" cy="4061048"/>
          </a:xfrm>
          <a:prstGeom prst="rect">
            <a:avLst/>
          </a:prstGeom>
        </p:spPr>
      </p:pic>
    </p:spTree>
    <p:extLst>
      <p:ext uri="{BB962C8B-B14F-4D97-AF65-F5344CB8AC3E}">
        <p14:creationId xmlns:p14="http://schemas.microsoft.com/office/powerpoint/2010/main" val="2314739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1A290F-1705-4ED2-A949-FFBD6067179C}"/>
              </a:ext>
            </a:extLst>
          </p:cNvPr>
          <p:cNvSpPr>
            <a:spLocks noGrp="1"/>
          </p:cNvSpPr>
          <p:nvPr>
            <p:ph type="title"/>
          </p:nvPr>
        </p:nvSpPr>
        <p:spPr>
          <a:xfrm>
            <a:off x="506888" y="1066305"/>
            <a:ext cx="10940045" cy="706964"/>
          </a:xfrm>
        </p:spPr>
        <p:txBody>
          <a:bodyPr/>
          <a:lstStyle/>
          <a:p>
            <a:r>
              <a:rPr lang="el-GR" b="1" dirty="0"/>
              <a:t>ΠΕΡΙΓΡΑΜΜΑ ΚΑΙ ΟΔΗΓΟΣ ΣΠΟΥΔΩΝ </a:t>
            </a:r>
            <a:r>
              <a:rPr lang="en-US" b="1" dirty="0"/>
              <a:t> E</a:t>
            </a:r>
            <a:r>
              <a:rPr lang="el-GR" b="1" dirty="0"/>
              <a:t>ΙΔΙΚΟΤΗΤΑΣ</a:t>
            </a:r>
          </a:p>
        </p:txBody>
      </p:sp>
      <p:pic>
        <p:nvPicPr>
          <p:cNvPr id="8" name="Picture 7">
            <a:extLst>
              <a:ext uri="{FF2B5EF4-FFF2-40B4-BE49-F238E27FC236}">
                <a16:creationId xmlns="" xmlns:a16="http://schemas.microsoft.com/office/drawing/2014/main" id="{77BE8876-8173-4047-B509-2D465C1BC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sp>
        <p:nvSpPr>
          <p:cNvPr id="12" name="Content Placeholder 2">
            <a:extLst>
              <a:ext uri="{FF2B5EF4-FFF2-40B4-BE49-F238E27FC236}">
                <a16:creationId xmlns="" xmlns:a16="http://schemas.microsoft.com/office/drawing/2014/main" id="{2050B72E-1D28-4CDD-8924-9CBDAFCA5E13}"/>
              </a:ext>
            </a:extLst>
          </p:cNvPr>
          <p:cNvSpPr>
            <a:spLocks noGrp="1"/>
          </p:cNvSpPr>
          <p:nvPr>
            <p:ph idx="1"/>
          </p:nvPr>
        </p:nvSpPr>
        <p:spPr>
          <a:xfrm>
            <a:off x="345115" y="2443106"/>
            <a:ext cx="7076765" cy="4061048"/>
          </a:xfrm>
        </p:spPr>
        <p:txBody>
          <a:bodyPr>
            <a:noAutofit/>
          </a:bodyPr>
          <a:lstStyle/>
          <a:p>
            <a:pPr>
              <a:lnSpc>
                <a:spcPct val="120000"/>
              </a:lnSpc>
              <a:spcBef>
                <a:spcPts val="600"/>
              </a:spcBef>
              <a:spcAft>
                <a:spcPts val="600"/>
              </a:spcAft>
            </a:pPr>
            <a:r>
              <a:rPr lang="el-GR" sz="1600" b="1" i="0">
                <a:solidFill>
                  <a:schemeClr val="tx2"/>
                </a:solidFill>
                <a:effectLst/>
                <a:latin typeface="Roboto" panose="02000000000000000000" pitchFamily="2" charset="0"/>
              </a:rPr>
              <a:t>ΕΠΑΓΓΕΛΜΑΤΙΚΟ </a:t>
            </a:r>
            <a:r>
              <a:rPr lang="el-GR" sz="1600" b="1" i="0" smtClean="0">
                <a:solidFill>
                  <a:schemeClr val="tx2"/>
                </a:solidFill>
                <a:effectLst/>
                <a:latin typeface="Roboto" panose="02000000000000000000" pitchFamily="2" charset="0"/>
              </a:rPr>
              <a:t>ΠΕΡΙΓΡΑΜΜΑ: </a:t>
            </a:r>
            <a:r>
              <a:rPr lang="el-GR" sz="1600" b="0" i="0" dirty="0">
                <a:solidFill>
                  <a:srgbClr val="7A7A7A"/>
                </a:solidFill>
                <a:effectLst/>
                <a:latin typeface="Roboto" panose="02000000000000000000" pitchFamily="2" charset="0"/>
              </a:rPr>
              <a:t>Το επαγγελματικό περίγραμμα  </a:t>
            </a:r>
            <a:r>
              <a:rPr lang="el-GR" sz="1600" dirty="0">
                <a:solidFill>
                  <a:srgbClr val="7A7A7A"/>
                </a:solidFill>
                <a:latin typeface="Roboto" panose="02000000000000000000" pitchFamily="2" charset="0"/>
              </a:rPr>
              <a:t>καθορίζει το σύνολο των βασικών και επιμέρους επαγγελματικών λειτουργιών καθώς και των απαιτούμενων γνώσεων, δεξιοτήτων και ικανοτήτων που πρέπει να κατέχει ένας επαγγελματίας του κλάδου των ΤΠΕ προκειμένου να ανταποκρίνεται αποτελεσματικά στις απαιτήσεις του ρόλου του Τεχνικού Μηχανικής Μάθησης.</a:t>
            </a:r>
          </a:p>
          <a:p>
            <a:pPr algn="l" fontAlgn="base">
              <a:lnSpc>
                <a:spcPct val="120000"/>
              </a:lnSpc>
            </a:pPr>
            <a:r>
              <a:rPr lang="el-GR" sz="1600" b="1" dirty="0">
                <a:solidFill>
                  <a:schemeClr val="tx2"/>
                </a:solidFill>
                <a:latin typeface="Roboto" panose="02000000000000000000" pitchFamily="2" charset="0"/>
              </a:rPr>
              <a:t>ΟΔΗΓΟΣ ΣΠΟΥΔΩΝ</a:t>
            </a:r>
            <a:r>
              <a:rPr lang="el-GR" sz="1600" b="1" dirty="0">
                <a:solidFill>
                  <a:srgbClr val="7A7A7A"/>
                </a:solidFill>
                <a:latin typeface="Roboto" panose="02000000000000000000" pitchFamily="2" charset="0"/>
              </a:rPr>
              <a:t> </a:t>
            </a:r>
            <a:r>
              <a:rPr lang="el-GR" sz="1600" b="1" dirty="0">
                <a:solidFill>
                  <a:schemeClr val="tx2"/>
                </a:solidFill>
                <a:latin typeface="Roboto" panose="02000000000000000000" pitchFamily="2" charset="0"/>
              </a:rPr>
              <a:t>ΕΙΔΙΚΟΤΗΤΑΣ</a:t>
            </a:r>
            <a:r>
              <a:rPr lang="el-GR" sz="1600" b="1" dirty="0">
                <a:solidFill>
                  <a:srgbClr val="7A7A7A"/>
                </a:solidFill>
                <a:latin typeface="Roboto" panose="02000000000000000000" pitchFamily="2" charset="0"/>
              </a:rPr>
              <a:t>: </a:t>
            </a:r>
            <a:r>
              <a:rPr lang="el-GR" sz="1600" dirty="0">
                <a:solidFill>
                  <a:srgbClr val="7A7A7A"/>
                </a:solidFill>
                <a:latin typeface="Roboto" panose="02000000000000000000" pitchFamily="2" charset="0"/>
              </a:rPr>
              <a:t>Ένας λεπτομερής οδηγός για την νεοσύστατη ειδικότητα που καθορίζει την διδακτέα ύλη, τα επιδιωκόμενα μαθησιακά αποτελέσματα και τις επιμέρους  πιστωτικές μονάδες, τις μεθόδους διδασκαλίας και την διαδικασία αξιολόγησης και απόκτησης του τίτλου σπουδών. </a:t>
            </a:r>
          </a:p>
          <a:p>
            <a:pPr>
              <a:lnSpc>
                <a:spcPct val="140000"/>
              </a:lnSpc>
              <a:spcBef>
                <a:spcPts val="600"/>
              </a:spcBef>
              <a:spcAft>
                <a:spcPts val="600"/>
              </a:spcAft>
            </a:pPr>
            <a:endParaRPr lang="el-GR" sz="1600" dirty="0">
              <a:solidFill>
                <a:srgbClr val="7A7A7A"/>
              </a:solidFill>
              <a:latin typeface="Roboto" panose="02000000000000000000" pitchFamily="2" charset="0"/>
            </a:endParaRPr>
          </a:p>
          <a:p>
            <a:pPr>
              <a:lnSpc>
                <a:spcPct val="140000"/>
              </a:lnSpc>
              <a:spcBef>
                <a:spcPts val="600"/>
              </a:spcBef>
              <a:spcAft>
                <a:spcPts val="600"/>
              </a:spcAft>
            </a:pPr>
            <a:endParaRPr lang="el-GR" sz="1600" dirty="0">
              <a:solidFill>
                <a:srgbClr val="7A7A7A"/>
              </a:solidFill>
              <a:latin typeface="Roboto" panose="02000000000000000000" pitchFamily="2" charset="0"/>
            </a:endParaRPr>
          </a:p>
          <a:p>
            <a:pPr>
              <a:lnSpc>
                <a:spcPct val="140000"/>
              </a:lnSpc>
              <a:spcBef>
                <a:spcPts val="600"/>
              </a:spcBef>
              <a:spcAft>
                <a:spcPts val="600"/>
              </a:spcAft>
            </a:pPr>
            <a:endParaRPr lang="el-GR" sz="1600" dirty="0">
              <a:solidFill>
                <a:srgbClr val="7A7A7A"/>
              </a:solidFill>
              <a:latin typeface="Roboto" panose="02000000000000000000" pitchFamily="2" charset="0"/>
            </a:endParaRPr>
          </a:p>
        </p:txBody>
      </p:sp>
      <p:pic>
        <p:nvPicPr>
          <p:cNvPr id="4" name="Εικόνα 3">
            <a:extLst>
              <a:ext uri="{FF2B5EF4-FFF2-40B4-BE49-F238E27FC236}">
                <a16:creationId xmlns="" xmlns:a16="http://schemas.microsoft.com/office/drawing/2014/main" id="{2EC84A59-82DD-361E-BF33-E8FB623A53EA}"/>
              </a:ext>
            </a:extLst>
          </p:cNvPr>
          <p:cNvPicPr>
            <a:picLocks noChangeAspect="1"/>
          </p:cNvPicPr>
          <p:nvPr/>
        </p:nvPicPr>
        <p:blipFill>
          <a:blip r:embed="rId4"/>
          <a:stretch>
            <a:fillRect/>
          </a:stretch>
        </p:blipFill>
        <p:spPr>
          <a:xfrm>
            <a:off x="8454247" y="2443106"/>
            <a:ext cx="2992686" cy="4223498"/>
          </a:xfrm>
          <a:prstGeom prst="rect">
            <a:avLst/>
          </a:prstGeom>
        </p:spPr>
      </p:pic>
      <p:pic>
        <p:nvPicPr>
          <p:cNvPr id="7" name="Picture 3" descr="Image">
            <a:extLst>
              <a:ext uri="{FF2B5EF4-FFF2-40B4-BE49-F238E27FC236}">
                <a16:creationId xmlns="" xmlns:a16="http://schemas.microsoft.com/office/drawing/2014/main" id="{3EF7F2F6-EB73-4CA6-1FC8-5062A97D20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36" t="11758" r="3621" b="17559"/>
          <a:stretch/>
        </p:blipFill>
        <p:spPr bwMode="auto">
          <a:xfrm>
            <a:off x="176560" y="6355847"/>
            <a:ext cx="1440083" cy="3819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0471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1A290F-1705-4ED2-A949-FFBD6067179C}"/>
              </a:ext>
            </a:extLst>
          </p:cNvPr>
          <p:cNvSpPr>
            <a:spLocks noGrp="1"/>
          </p:cNvSpPr>
          <p:nvPr>
            <p:ph type="title"/>
          </p:nvPr>
        </p:nvSpPr>
        <p:spPr>
          <a:xfrm>
            <a:off x="506888" y="1066305"/>
            <a:ext cx="10940045" cy="706964"/>
          </a:xfrm>
        </p:spPr>
        <p:txBody>
          <a:bodyPr/>
          <a:lstStyle/>
          <a:p>
            <a:r>
              <a:rPr lang="el-GR" b="1" dirty="0"/>
              <a:t>ΣΥΜΠΛΗΡΩΜΑ ΠΙΣΤΟΠΟΙΗΤΙΚΟΥ ΔΕΞΙΟΤΗΤΩΝ ΜΗΧΑΝΙΚΗΣ ΜΑΘΗΣΗΣ</a:t>
            </a:r>
            <a:endParaRPr lang="en-US" b="1" dirty="0"/>
          </a:p>
        </p:txBody>
      </p:sp>
      <p:pic>
        <p:nvPicPr>
          <p:cNvPr id="8" name="Picture 7">
            <a:extLst>
              <a:ext uri="{FF2B5EF4-FFF2-40B4-BE49-F238E27FC236}">
                <a16:creationId xmlns="" xmlns:a16="http://schemas.microsoft.com/office/drawing/2014/main" id="{77BE8876-8173-4047-B509-2D465C1BC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sp>
        <p:nvSpPr>
          <p:cNvPr id="12" name="Content Placeholder 2">
            <a:extLst>
              <a:ext uri="{FF2B5EF4-FFF2-40B4-BE49-F238E27FC236}">
                <a16:creationId xmlns="" xmlns:a16="http://schemas.microsoft.com/office/drawing/2014/main" id="{2050B72E-1D28-4CDD-8924-9CBDAFCA5E13}"/>
              </a:ext>
            </a:extLst>
          </p:cNvPr>
          <p:cNvSpPr>
            <a:spLocks noGrp="1"/>
          </p:cNvSpPr>
          <p:nvPr>
            <p:ph idx="1"/>
          </p:nvPr>
        </p:nvSpPr>
        <p:spPr>
          <a:xfrm>
            <a:off x="345115" y="2356022"/>
            <a:ext cx="7076765" cy="4061048"/>
          </a:xfrm>
        </p:spPr>
        <p:txBody>
          <a:bodyPr>
            <a:noAutofit/>
          </a:bodyPr>
          <a:lstStyle/>
          <a:p>
            <a:pPr>
              <a:lnSpc>
                <a:spcPct val="140000"/>
              </a:lnSpc>
              <a:spcBef>
                <a:spcPts val="600"/>
              </a:spcBef>
              <a:spcAft>
                <a:spcPts val="600"/>
              </a:spcAft>
            </a:pPr>
            <a:r>
              <a:rPr lang="el-GR" sz="1600" b="1" dirty="0">
                <a:solidFill>
                  <a:schemeClr val="tx2"/>
                </a:solidFill>
              </a:rPr>
              <a:t>Υπόδειγμα συμπληρώματος πιστοποιητικού </a:t>
            </a:r>
            <a:r>
              <a:rPr lang="el-GR" sz="1600" b="0" i="0" dirty="0">
                <a:solidFill>
                  <a:srgbClr val="7A7A7A"/>
                </a:solidFill>
                <a:effectLst/>
                <a:latin typeface="Roboto" panose="02000000000000000000" pitchFamily="2" charset="0"/>
              </a:rPr>
              <a:t>στο πεδίο της Μηχανικής Μάθησης</a:t>
            </a:r>
            <a:r>
              <a:rPr lang="en-US" sz="1600" b="0" i="0" dirty="0">
                <a:solidFill>
                  <a:srgbClr val="7A7A7A"/>
                </a:solidFill>
                <a:effectLst/>
                <a:latin typeface="Roboto" panose="02000000000000000000" pitchFamily="2" charset="0"/>
              </a:rPr>
              <a:t>.</a:t>
            </a:r>
          </a:p>
          <a:p>
            <a:pPr>
              <a:lnSpc>
                <a:spcPct val="140000"/>
              </a:lnSpc>
              <a:spcBef>
                <a:spcPts val="600"/>
              </a:spcBef>
              <a:spcAft>
                <a:spcPts val="600"/>
              </a:spcAft>
            </a:pPr>
            <a:r>
              <a:rPr lang="el-GR" sz="1600" b="0" i="0" dirty="0">
                <a:solidFill>
                  <a:srgbClr val="7A7A7A"/>
                </a:solidFill>
                <a:effectLst/>
                <a:latin typeface="Roboto" panose="02000000000000000000" pitchFamily="2" charset="0"/>
              </a:rPr>
              <a:t>Το συμπλήρωμα ακολουθεί τις προδιαγραφές που ορίζει το </a:t>
            </a:r>
            <a:r>
              <a:rPr lang="el-GR" sz="1600" b="1" dirty="0">
                <a:solidFill>
                  <a:schemeClr val="tx2"/>
                </a:solidFill>
              </a:rPr>
              <a:t>Europass</a:t>
            </a:r>
            <a:r>
              <a:rPr lang="el-GR" sz="1600" b="0" i="0" dirty="0">
                <a:solidFill>
                  <a:srgbClr val="7A7A7A"/>
                </a:solidFill>
                <a:effectLst/>
                <a:latin typeface="Roboto" panose="02000000000000000000" pitchFamily="2" charset="0"/>
              </a:rPr>
              <a:t> και προσδιορίζει τον σκοπό των αποκτηθέντων επαγγελματικών προσόντων, το επίπεδό τους και τα μαθησιακά αποτελέσματά, ενώ παρέχει πληροφορίες σχετικά με το εθνικό εκπαιδευτικό σύστημα. </a:t>
            </a:r>
            <a:endParaRPr lang="en-US" sz="1600" b="0" i="0" dirty="0">
              <a:solidFill>
                <a:srgbClr val="7A7A7A"/>
              </a:solidFill>
              <a:effectLst/>
              <a:latin typeface="Roboto" panose="02000000000000000000" pitchFamily="2" charset="0"/>
            </a:endParaRPr>
          </a:p>
          <a:p>
            <a:pPr>
              <a:lnSpc>
                <a:spcPct val="140000"/>
              </a:lnSpc>
              <a:spcBef>
                <a:spcPts val="600"/>
              </a:spcBef>
              <a:spcAft>
                <a:spcPts val="600"/>
              </a:spcAft>
            </a:pPr>
            <a:r>
              <a:rPr lang="el-GR" sz="1600" dirty="0">
                <a:solidFill>
                  <a:srgbClr val="7A7A7A"/>
                </a:solidFill>
                <a:latin typeface="Roboto" panose="02000000000000000000" pitchFamily="2" charset="0"/>
              </a:rPr>
              <a:t>Σ</a:t>
            </a:r>
            <a:r>
              <a:rPr lang="el-GR" sz="1600" b="0" i="0" dirty="0">
                <a:solidFill>
                  <a:srgbClr val="7A7A7A"/>
                </a:solidFill>
                <a:effectLst/>
                <a:latin typeface="Roboto" panose="02000000000000000000" pitchFamily="2" charset="0"/>
              </a:rPr>
              <a:t>υμβάλλει στην </a:t>
            </a:r>
            <a:r>
              <a:rPr lang="el-GR" sz="1600" b="1" dirty="0">
                <a:solidFill>
                  <a:schemeClr val="tx2"/>
                </a:solidFill>
              </a:rPr>
              <a:t>καλύτερη προβολή και αναγνώριση των επαγγελματικών </a:t>
            </a:r>
            <a:r>
              <a:rPr lang="el-GR" sz="1600" b="0" i="0" dirty="0">
                <a:solidFill>
                  <a:srgbClr val="7A7A7A"/>
                </a:solidFill>
                <a:effectLst/>
                <a:latin typeface="Roboto" panose="02000000000000000000" pitchFamily="2" charset="0"/>
              </a:rPr>
              <a:t>προσόντων από εργοδότες και εκπαιδευτικά ιδρύματα σε όλη την Ευρώπη</a:t>
            </a:r>
            <a:r>
              <a:rPr lang="en-US" sz="1600" b="0" i="0" dirty="0">
                <a:solidFill>
                  <a:srgbClr val="7A7A7A"/>
                </a:solidFill>
                <a:effectLst/>
                <a:latin typeface="Roboto" panose="02000000000000000000" pitchFamily="2" charset="0"/>
              </a:rPr>
              <a:t>.</a:t>
            </a:r>
            <a:endParaRPr lang="el-GR" sz="1600" dirty="0">
              <a:solidFill>
                <a:srgbClr val="7A7A7A"/>
              </a:solidFill>
            </a:endParaRPr>
          </a:p>
        </p:txBody>
      </p:sp>
      <p:pic>
        <p:nvPicPr>
          <p:cNvPr id="5" name="Εικόνα 4">
            <a:extLst>
              <a:ext uri="{FF2B5EF4-FFF2-40B4-BE49-F238E27FC236}">
                <a16:creationId xmlns="" xmlns:a16="http://schemas.microsoft.com/office/drawing/2014/main" id="{BC6B22C2-674E-D947-2B67-975E986BBEE0}"/>
              </a:ext>
            </a:extLst>
          </p:cNvPr>
          <p:cNvPicPr>
            <a:picLocks noChangeAspect="1"/>
          </p:cNvPicPr>
          <p:nvPr/>
        </p:nvPicPr>
        <p:blipFill>
          <a:blip r:embed="rId4"/>
          <a:stretch>
            <a:fillRect/>
          </a:stretch>
        </p:blipFill>
        <p:spPr>
          <a:xfrm>
            <a:off x="8797732" y="2356022"/>
            <a:ext cx="3049153" cy="4305300"/>
          </a:xfrm>
          <a:prstGeom prst="rect">
            <a:avLst/>
          </a:prstGeom>
        </p:spPr>
      </p:pic>
      <p:pic>
        <p:nvPicPr>
          <p:cNvPr id="6" name="Picture 3" descr="Image">
            <a:extLst>
              <a:ext uri="{FF2B5EF4-FFF2-40B4-BE49-F238E27FC236}">
                <a16:creationId xmlns="" xmlns:a16="http://schemas.microsoft.com/office/drawing/2014/main" id="{9A864028-0FAC-FF0C-1B3B-D5CFC23A95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36" t="11758" r="3621" b="17559"/>
          <a:stretch/>
        </p:blipFill>
        <p:spPr bwMode="auto">
          <a:xfrm>
            <a:off x="176560" y="6355847"/>
            <a:ext cx="1440083" cy="3819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4787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8E27F1-9B64-4249-9F8E-E07A870FD1BF}"/>
              </a:ext>
            </a:extLst>
          </p:cNvPr>
          <p:cNvSpPr>
            <a:spLocks noGrp="1"/>
          </p:cNvSpPr>
          <p:nvPr>
            <p:ph type="title"/>
          </p:nvPr>
        </p:nvSpPr>
        <p:spPr/>
        <p:txBody>
          <a:bodyPr/>
          <a:lstStyle/>
          <a:p>
            <a:r>
              <a:rPr lang="el-GR" b="1" dirty="0"/>
              <a:t>ΕΠΙΚΟΙΝΩΝΗΣΤΕ ΜΑΖΙ ΜΑΣ</a:t>
            </a:r>
            <a:endParaRPr lang="en-US" b="1" dirty="0"/>
          </a:p>
        </p:txBody>
      </p:sp>
      <p:sp>
        <p:nvSpPr>
          <p:cNvPr id="3" name="Content Placeholder 2">
            <a:extLst>
              <a:ext uri="{FF2B5EF4-FFF2-40B4-BE49-F238E27FC236}">
                <a16:creationId xmlns="" xmlns:a16="http://schemas.microsoft.com/office/drawing/2014/main" id="{B50A6BA8-BC41-4784-8B51-B5720E89967B}"/>
              </a:ext>
            </a:extLst>
          </p:cNvPr>
          <p:cNvSpPr>
            <a:spLocks noGrp="1"/>
          </p:cNvSpPr>
          <p:nvPr>
            <p:ph idx="1"/>
          </p:nvPr>
        </p:nvSpPr>
        <p:spPr>
          <a:xfrm>
            <a:off x="396052" y="2511193"/>
            <a:ext cx="8091335" cy="3866457"/>
          </a:xfrm>
        </p:spPr>
        <p:txBody>
          <a:bodyPr>
            <a:normAutofit/>
          </a:bodyPr>
          <a:lstStyle/>
          <a:p>
            <a:pPr marL="0" indent="0">
              <a:buNone/>
            </a:pPr>
            <a:r>
              <a:rPr lang="el-GR" sz="1600" b="1" dirty="0">
                <a:solidFill>
                  <a:schemeClr val="tx2"/>
                </a:solidFill>
              </a:rPr>
              <a:t>ΥΠΕΥΘΥΝΟΣ ΕΠΙΚΟΙΝΩΝΙΑΣ</a:t>
            </a:r>
            <a:r>
              <a:rPr lang="en-US" sz="1600" dirty="0">
                <a:solidFill>
                  <a:schemeClr val="tx1"/>
                </a:solidFill>
                <a:effectLst/>
              </a:rPr>
              <a:t>: </a:t>
            </a:r>
            <a:r>
              <a:rPr lang="el-GR" sz="1600" dirty="0">
                <a:solidFill>
                  <a:schemeClr val="tx1"/>
                </a:solidFill>
              </a:rPr>
              <a:t>Διονύσιος Σολωμός, </a:t>
            </a:r>
            <a:r>
              <a:rPr lang="en-US" sz="1600" u="sng" dirty="0">
                <a:solidFill>
                  <a:srgbClr val="909090"/>
                </a:solidFill>
                <a:hlinkClick r:id="rId3"/>
              </a:rPr>
              <a:t>solomos@exelia.gr</a:t>
            </a:r>
            <a:r>
              <a:rPr lang="en-US" sz="1600" u="sng" dirty="0">
                <a:solidFill>
                  <a:srgbClr val="909090"/>
                </a:solidFill>
              </a:rPr>
              <a:t> </a:t>
            </a:r>
            <a:endParaRPr lang="el-GR" sz="1600" u="sng" dirty="0">
              <a:solidFill>
                <a:srgbClr val="909090"/>
              </a:solidFill>
            </a:endParaRPr>
          </a:p>
          <a:p>
            <a:pPr marL="0" indent="0">
              <a:buNone/>
            </a:pPr>
            <a:endParaRPr lang="el-GR" sz="1600" dirty="0"/>
          </a:p>
          <a:p>
            <a:pPr marL="0" indent="0">
              <a:buNone/>
            </a:pPr>
            <a:r>
              <a:rPr lang="el-GR" sz="1600" dirty="0"/>
              <a:t>Επισκεφθείτε τα επίσημα σημεία του έργου περισσότερες πληροφορίες</a:t>
            </a:r>
          </a:p>
          <a:p>
            <a:pPr marL="457200" lvl="1" indent="0">
              <a:lnSpc>
                <a:spcPct val="170000"/>
              </a:lnSpc>
              <a:buNone/>
            </a:pPr>
            <a:r>
              <a:rPr lang="en-US" dirty="0">
                <a:hlinkClick r:id="rId4"/>
              </a:rPr>
              <a:t>https://machina.univ-lyon1.fr/</a:t>
            </a:r>
            <a:r>
              <a:rPr lang="el-GR" dirty="0"/>
              <a:t> </a:t>
            </a:r>
            <a:r>
              <a:rPr lang="en-US" dirty="0"/>
              <a:t> </a:t>
            </a:r>
            <a:r>
              <a:rPr lang="el-GR" dirty="0"/>
              <a:t> </a:t>
            </a:r>
          </a:p>
          <a:p>
            <a:pPr marL="457200" lvl="1" indent="0">
              <a:lnSpc>
                <a:spcPct val="170000"/>
              </a:lnSpc>
              <a:buNone/>
            </a:pPr>
            <a:r>
              <a:rPr lang="en-US" dirty="0">
                <a:hlinkClick r:id="rId5"/>
              </a:rPr>
              <a:t>www.linkedin.com/in/machina-project-1510ab1ba/</a:t>
            </a:r>
            <a:r>
              <a:rPr lang="en-US" dirty="0"/>
              <a:t> </a:t>
            </a:r>
          </a:p>
          <a:p>
            <a:pPr marL="457200" lvl="1" indent="0">
              <a:lnSpc>
                <a:spcPct val="170000"/>
              </a:lnSpc>
              <a:buNone/>
            </a:pPr>
            <a:r>
              <a:rPr lang="en-US" dirty="0">
                <a:hlinkClick r:id="rId6"/>
              </a:rPr>
              <a:t>www.facebook.com/MACHINA.ml.project</a:t>
            </a:r>
            <a:r>
              <a:rPr lang="en-US" dirty="0"/>
              <a:t> </a:t>
            </a:r>
          </a:p>
          <a:p>
            <a:pPr marL="457200" lvl="1" indent="0">
              <a:lnSpc>
                <a:spcPct val="170000"/>
              </a:lnSpc>
              <a:buNone/>
            </a:pPr>
            <a:r>
              <a:rPr lang="lt-LT" dirty="0">
                <a:hlinkClick r:id="rId7"/>
              </a:rPr>
              <a:t>https://www.youtube.com/channel/UCGtk5B_Q_fznEVCIJ3zpuyQ</a:t>
            </a:r>
            <a:r>
              <a:rPr lang="en-US" dirty="0"/>
              <a:t> </a:t>
            </a:r>
          </a:p>
        </p:txBody>
      </p:sp>
      <p:pic>
        <p:nvPicPr>
          <p:cNvPr id="13" name="Picture 12">
            <a:extLst>
              <a:ext uri="{FF2B5EF4-FFF2-40B4-BE49-F238E27FC236}">
                <a16:creationId xmlns="" xmlns:a16="http://schemas.microsoft.com/office/drawing/2014/main" id="{C814B643-8234-4A76-AFAB-66671C8CA9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112" y="4273018"/>
            <a:ext cx="320973" cy="320973"/>
          </a:xfrm>
          <a:prstGeom prst="rect">
            <a:avLst/>
          </a:prstGeom>
        </p:spPr>
      </p:pic>
      <p:pic>
        <p:nvPicPr>
          <p:cNvPr id="15" name="Picture 14">
            <a:extLst>
              <a:ext uri="{FF2B5EF4-FFF2-40B4-BE49-F238E27FC236}">
                <a16:creationId xmlns="" xmlns:a16="http://schemas.microsoft.com/office/drawing/2014/main" id="{4E922893-D2D2-43CC-9689-8249E19614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8228" y="4823445"/>
            <a:ext cx="304800" cy="304800"/>
          </a:xfrm>
          <a:prstGeom prst="rect">
            <a:avLst/>
          </a:prstGeom>
        </p:spPr>
      </p:pic>
      <p:pic>
        <p:nvPicPr>
          <p:cNvPr id="18" name="Picture 17">
            <a:extLst>
              <a:ext uri="{FF2B5EF4-FFF2-40B4-BE49-F238E27FC236}">
                <a16:creationId xmlns="" xmlns:a16="http://schemas.microsoft.com/office/drawing/2014/main" id="{EC2A87FB-7935-433D-ACD7-936C8C9A378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38" y="5419823"/>
            <a:ext cx="340986" cy="340986"/>
          </a:xfrm>
          <a:prstGeom prst="rect">
            <a:avLst/>
          </a:prstGeom>
        </p:spPr>
      </p:pic>
      <p:pic>
        <p:nvPicPr>
          <p:cNvPr id="12" name="Picture 11">
            <a:extLst>
              <a:ext uri="{FF2B5EF4-FFF2-40B4-BE49-F238E27FC236}">
                <a16:creationId xmlns="" xmlns:a16="http://schemas.microsoft.com/office/drawing/2014/main" id="{77BE8876-8173-4047-B509-2D465C1BC4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pic>
        <p:nvPicPr>
          <p:cNvPr id="1026" name="Picture 2" descr="Vector Webpage Icon Stock Photo - Alamy">
            <a:extLst>
              <a:ext uri="{FF2B5EF4-FFF2-40B4-BE49-F238E27FC236}">
                <a16:creationId xmlns="" xmlns:a16="http://schemas.microsoft.com/office/drawing/2014/main" id="{B732D9AD-0ACF-6EB4-D8CD-6F4C8E6FFAF8}"/>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713" t="230" r="713" b="4435"/>
          <a:stretch/>
        </p:blipFill>
        <p:spPr bwMode="auto">
          <a:xfrm>
            <a:off x="418819" y="3722591"/>
            <a:ext cx="324209" cy="3209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group of people posing for a picture">
            <a:extLst>
              <a:ext uri="{FF2B5EF4-FFF2-40B4-BE49-F238E27FC236}">
                <a16:creationId xmlns="" xmlns:a16="http://schemas.microsoft.com/office/drawing/2014/main" id="{D142C314-0238-C327-5773-126DB3FAC4D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43367" y="2946373"/>
            <a:ext cx="3752581" cy="2814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Image">
            <a:extLst>
              <a:ext uri="{FF2B5EF4-FFF2-40B4-BE49-F238E27FC236}">
                <a16:creationId xmlns="" xmlns:a16="http://schemas.microsoft.com/office/drawing/2014/main" id="{9A864028-0FAC-FF0C-1B3B-D5CFC23A953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7836" t="11758" r="3621" b="17559"/>
          <a:stretch/>
        </p:blipFill>
        <p:spPr bwMode="auto">
          <a:xfrm>
            <a:off x="9916367" y="6195989"/>
            <a:ext cx="2107391" cy="5589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9364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2F67F8-9008-4D12-A715-484678CE24B1}"/>
              </a:ext>
            </a:extLst>
          </p:cNvPr>
          <p:cNvSpPr>
            <a:spLocks noGrp="1"/>
          </p:cNvSpPr>
          <p:nvPr>
            <p:ph type="title"/>
          </p:nvPr>
        </p:nvSpPr>
        <p:spPr/>
        <p:txBody>
          <a:bodyPr/>
          <a:lstStyle/>
          <a:p>
            <a:r>
              <a:rPr lang="el-GR" b="1" dirty="0"/>
              <a:t>ΠΛΑΙΣΙΟ ΚΑΙ ΑΝΑΓΚΗ ΓΙΑ ΤΟ ΕΡΓΟ</a:t>
            </a:r>
            <a:endParaRPr lang="en-US" b="1" dirty="0"/>
          </a:p>
        </p:txBody>
      </p:sp>
      <p:pic>
        <p:nvPicPr>
          <p:cNvPr id="7" name="Picture 6">
            <a:extLst>
              <a:ext uri="{FF2B5EF4-FFF2-40B4-BE49-F238E27FC236}">
                <a16:creationId xmlns="" xmlns:a16="http://schemas.microsoft.com/office/drawing/2014/main" id="{77BE8876-8173-4047-B509-2D465C1BC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sp>
        <p:nvSpPr>
          <p:cNvPr id="23" name="Content Placeholder 2">
            <a:extLst>
              <a:ext uri="{FF2B5EF4-FFF2-40B4-BE49-F238E27FC236}">
                <a16:creationId xmlns="" xmlns:a16="http://schemas.microsoft.com/office/drawing/2014/main" id="{2166D351-63FF-4DAB-BFD9-FDE57156BF2A}"/>
              </a:ext>
            </a:extLst>
          </p:cNvPr>
          <p:cNvSpPr>
            <a:spLocks noGrp="1"/>
          </p:cNvSpPr>
          <p:nvPr>
            <p:ph idx="1"/>
          </p:nvPr>
        </p:nvSpPr>
        <p:spPr>
          <a:xfrm>
            <a:off x="472440" y="2379752"/>
            <a:ext cx="11109960" cy="4061048"/>
          </a:xfrm>
        </p:spPr>
        <p:txBody>
          <a:bodyPr>
            <a:noAutofit/>
          </a:bodyPr>
          <a:lstStyle/>
          <a:p>
            <a:pPr algn="just">
              <a:lnSpc>
                <a:spcPct val="134000"/>
              </a:lnSpc>
              <a:spcAft>
                <a:spcPts val="300"/>
              </a:spcAft>
            </a:pPr>
            <a:r>
              <a:rPr lang="el-GR" sz="1600" b="1" dirty="0">
                <a:solidFill>
                  <a:schemeClr val="tx2"/>
                </a:solidFill>
              </a:rPr>
              <a:t>ΠΡΟΒΛΗΜΑ</a:t>
            </a:r>
            <a:r>
              <a:rPr lang="en-US" sz="1600" dirty="0"/>
              <a:t>: </a:t>
            </a:r>
            <a:r>
              <a:rPr lang="el-GR" sz="1600" dirty="0"/>
              <a:t>Έλλειψη σε επαγγελματίες που κατέχουν τον απαραίτητο συνδυασμό σε τεχνικές και μη τεχνικές δεξιότητες που σχετίζονται με την Μηχανική Μάθηση, την ίδια στιγμή που η ζήτηση συνεχώς αυξάνεται. </a:t>
            </a:r>
            <a:endParaRPr lang="en-US" sz="1600" dirty="0"/>
          </a:p>
          <a:p>
            <a:pPr algn="just">
              <a:lnSpc>
                <a:spcPct val="134000"/>
              </a:lnSpc>
              <a:spcAft>
                <a:spcPts val="300"/>
              </a:spcAft>
            </a:pPr>
            <a:r>
              <a:rPr lang="el-GR" sz="1600" b="1" dirty="0">
                <a:solidFill>
                  <a:schemeClr val="tx2"/>
                </a:solidFill>
              </a:rPr>
              <a:t>ΑΙΤΙΑ</a:t>
            </a:r>
            <a:r>
              <a:rPr lang="en-US" sz="1600" dirty="0"/>
              <a:t>: </a:t>
            </a:r>
            <a:r>
              <a:rPr lang="el-GR" sz="1600" dirty="0"/>
              <a:t>Η αργή και αποσπασματική προσαρμογή των υφιστάμενων προγραμμάτων σπουδών στις σύγχρονες τεχνολογικές εξελίξεις, και ο υποτιμημένος ρόλος της επαγγελματικής κατάρτισης.  </a:t>
            </a:r>
          </a:p>
          <a:p>
            <a:pPr algn="just">
              <a:lnSpc>
                <a:spcPct val="134000"/>
              </a:lnSpc>
              <a:spcAft>
                <a:spcPts val="300"/>
              </a:spcAft>
            </a:pPr>
            <a:r>
              <a:rPr lang="el-GR" sz="1600" b="1" dirty="0">
                <a:solidFill>
                  <a:schemeClr val="tx2"/>
                </a:solidFill>
              </a:rPr>
              <a:t>ΑΝΑΓΚΗ</a:t>
            </a:r>
            <a:r>
              <a:rPr lang="en-US" sz="1600" dirty="0"/>
              <a:t>: </a:t>
            </a:r>
            <a:r>
              <a:rPr lang="el-GR" sz="1600" dirty="0"/>
              <a:t>Κατάρτιση των υφιστάμενων αλλά και μελλοντικών επαγγελματιών του κλάδου των ΤΠΕ με το κατάλληλο γνωστικό υπόβαθρο και δεξιότητες ώστε να μπορούν να ανταπεξέλθουν στις σύγχρονες απαιτήσεις της αγοράς εργασίας, συμβάλλοντας στην πλήρη αξιοποίηση των δυνατοτήτων που προσφέρει η συγκεκριμένη τεχνολογία. </a:t>
            </a:r>
            <a:endParaRPr lang="en-US" sz="1600" dirty="0"/>
          </a:p>
          <a:p>
            <a:pPr algn="just">
              <a:lnSpc>
                <a:spcPct val="134000"/>
              </a:lnSpc>
              <a:spcAft>
                <a:spcPts val="300"/>
              </a:spcAft>
            </a:pPr>
            <a:r>
              <a:rPr lang="el-GR" sz="1600" b="1" dirty="0">
                <a:solidFill>
                  <a:schemeClr val="tx2"/>
                </a:solidFill>
              </a:rPr>
              <a:t>ΤΡΟΠΟΣ/ΛΥΣΗ</a:t>
            </a:r>
            <a:r>
              <a:rPr lang="en-US" sz="1600" dirty="0"/>
              <a:t>: </a:t>
            </a:r>
            <a:r>
              <a:rPr lang="el-GR" sz="1600" dirty="0"/>
              <a:t>Βελτίωση της συνάφειας των συστημάτων εκπαίδευσης και κατάρτισης με την αγορά εργασίας, και την ανάδειξη της σημασίας της συνεχιζόμενης επαγγελματικής εκπαίδευσης στον κλάδο του ΤΠΕ.</a:t>
            </a:r>
            <a:endParaRPr lang="en-US" sz="1600" dirty="0"/>
          </a:p>
        </p:txBody>
      </p:sp>
      <p:pic>
        <p:nvPicPr>
          <p:cNvPr id="3" name="Picture 3" descr="Image">
            <a:extLst>
              <a:ext uri="{FF2B5EF4-FFF2-40B4-BE49-F238E27FC236}">
                <a16:creationId xmlns="" xmlns:a16="http://schemas.microsoft.com/office/drawing/2014/main" id="{FB688F38-89F8-67B5-DF47-6777D5D89A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36" t="11758" r="3621" b="17559"/>
          <a:stretch/>
        </p:blipFill>
        <p:spPr bwMode="auto">
          <a:xfrm>
            <a:off x="10627568" y="6460572"/>
            <a:ext cx="1440083" cy="3819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2519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2F67F8-9008-4D12-A715-484678CE24B1}"/>
              </a:ext>
            </a:extLst>
          </p:cNvPr>
          <p:cNvSpPr>
            <a:spLocks noGrp="1"/>
          </p:cNvSpPr>
          <p:nvPr>
            <p:ph type="title"/>
          </p:nvPr>
        </p:nvSpPr>
        <p:spPr/>
        <p:txBody>
          <a:bodyPr/>
          <a:lstStyle/>
          <a:p>
            <a:r>
              <a:rPr lang="el-GR" b="1" dirty="0"/>
              <a:t>ΒΑΣΙΚΕΣ ΠΛΗΡΟΦΟΡΙΕΣ</a:t>
            </a:r>
            <a:endParaRPr lang="en-US" b="1" dirty="0"/>
          </a:p>
        </p:txBody>
      </p:sp>
      <p:sp>
        <p:nvSpPr>
          <p:cNvPr id="9" name="Content Placeholder 8">
            <a:extLst>
              <a:ext uri="{FF2B5EF4-FFF2-40B4-BE49-F238E27FC236}">
                <a16:creationId xmlns="" xmlns:a16="http://schemas.microsoft.com/office/drawing/2014/main" id="{2706DE94-BC32-4EC5-8BC7-D4B587C46124}"/>
              </a:ext>
            </a:extLst>
          </p:cNvPr>
          <p:cNvSpPr>
            <a:spLocks noGrp="1"/>
          </p:cNvSpPr>
          <p:nvPr>
            <p:ph idx="1"/>
          </p:nvPr>
        </p:nvSpPr>
        <p:spPr>
          <a:xfrm>
            <a:off x="762000" y="2603500"/>
            <a:ext cx="10332720" cy="3797300"/>
          </a:xfrm>
        </p:spPr>
        <p:txBody>
          <a:bodyPr>
            <a:normAutofit/>
          </a:bodyPr>
          <a:lstStyle/>
          <a:p>
            <a:pPr>
              <a:lnSpc>
                <a:spcPct val="150000"/>
              </a:lnSpc>
            </a:pPr>
            <a:r>
              <a:rPr lang="el-GR" sz="2200" b="1" dirty="0">
                <a:solidFill>
                  <a:schemeClr val="tx2"/>
                </a:solidFill>
              </a:rPr>
              <a:t>ΠΡΟΓΡΑΜΜΑ</a:t>
            </a:r>
            <a:r>
              <a:rPr lang="el-GR" sz="2200" dirty="0"/>
              <a:t>: </a:t>
            </a:r>
            <a:r>
              <a:rPr lang="en-US" sz="2200" dirty="0"/>
              <a:t>ERASMUS+ | </a:t>
            </a:r>
            <a:r>
              <a:rPr lang="el-GR" sz="2200" dirty="0"/>
              <a:t>ΒΑΣΙΚΗ ΔΡΑΣΗ</a:t>
            </a:r>
            <a:r>
              <a:rPr lang="en-US" sz="2200" dirty="0"/>
              <a:t> 2</a:t>
            </a:r>
          </a:p>
          <a:p>
            <a:pPr>
              <a:lnSpc>
                <a:spcPct val="150000"/>
              </a:lnSpc>
            </a:pPr>
            <a:r>
              <a:rPr lang="el-GR" sz="2200" b="1" dirty="0">
                <a:solidFill>
                  <a:schemeClr val="tx2"/>
                </a:solidFill>
              </a:rPr>
              <a:t>ΚΩΔΙΚΟΣ</a:t>
            </a:r>
            <a:r>
              <a:rPr lang="el-GR" sz="2200" dirty="0"/>
              <a:t> </a:t>
            </a:r>
            <a:r>
              <a:rPr lang="el-GR" sz="2200" b="1" dirty="0">
                <a:solidFill>
                  <a:schemeClr val="tx2"/>
                </a:solidFill>
              </a:rPr>
              <a:t>ΕΡΓΟΥ</a:t>
            </a:r>
            <a:r>
              <a:rPr lang="el-GR" sz="2200" dirty="0"/>
              <a:t>: </a:t>
            </a:r>
            <a:r>
              <a:rPr lang="en-US" sz="2200" dirty="0"/>
              <a:t>2020-1-FR01-KA202-080386</a:t>
            </a:r>
          </a:p>
          <a:p>
            <a:pPr>
              <a:lnSpc>
                <a:spcPct val="150000"/>
              </a:lnSpc>
            </a:pPr>
            <a:r>
              <a:rPr lang="el-GR" sz="2200" b="1" dirty="0">
                <a:solidFill>
                  <a:schemeClr val="tx2"/>
                </a:solidFill>
              </a:rPr>
              <a:t>ΔΙΑΡΚΕΙΑ</a:t>
            </a:r>
            <a:r>
              <a:rPr lang="el-GR" sz="2200" dirty="0"/>
              <a:t>: </a:t>
            </a:r>
            <a:r>
              <a:rPr lang="en-US" sz="2200" dirty="0"/>
              <a:t>28</a:t>
            </a:r>
            <a:r>
              <a:rPr lang="el-GR" sz="2200" dirty="0"/>
              <a:t> ΜΗΝΕΣ</a:t>
            </a:r>
          </a:p>
          <a:p>
            <a:pPr>
              <a:lnSpc>
                <a:spcPct val="150000"/>
              </a:lnSpc>
            </a:pPr>
            <a:r>
              <a:rPr lang="el-GR" sz="2200" b="1" dirty="0">
                <a:solidFill>
                  <a:schemeClr val="tx2"/>
                </a:solidFill>
              </a:rPr>
              <a:t>ΗΜΕΡΟΜΗΝΙΑ ΕΝΑΡΞΗΣ</a:t>
            </a:r>
            <a:r>
              <a:rPr lang="el-GR" sz="2200" dirty="0"/>
              <a:t>: 1</a:t>
            </a:r>
            <a:r>
              <a:rPr lang="el-GR" sz="2200" baseline="30000" dirty="0"/>
              <a:t> </a:t>
            </a:r>
            <a:r>
              <a:rPr lang="el-GR" sz="2200" dirty="0"/>
              <a:t>ΣΕΠΤΕΜΒΡΙΟΥ </a:t>
            </a:r>
            <a:r>
              <a:rPr lang="en-US" sz="2200" dirty="0"/>
              <a:t>2020</a:t>
            </a:r>
            <a:endParaRPr lang="el-GR" sz="2200" dirty="0"/>
          </a:p>
          <a:p>
            <a:pPr>
              <a:lnSpc>
                <a:spcPct val="150000"/>
              </a:lnSpc>
            </a:pPr>
            <a:r>
              <a:rPr lang="el-GR" sz="2200" b="1" dirty="0">
                <a:solidFill>
                  <a:schemeClr val="tx2"/>
                </a:solidFill>
              </a:rPr>
              <a:t>ΗΜΕΡΟΜΗΝΙΑ ΛΗΞΗΣ</a:t>
            </a:r>
            <a:r>
              <a:rPr lang="el-GR" sz="2200" dirty="0"/>
              <a:t>: </a:t>
            </a:r>
            <a:r>
              <a:rPr lang="en-US" sz="2200" dirty="0"/>
              <a:t>31</a:t>
            </a:r>
            <a:r>
              <a:rPr lang="el-GR" sz="2200" dirty="0"/>
              <a:t> ΔΕΚΕΜΒΡΙΟΥ 2022</a:t>
            </a:r>
          </a:p>
          <a:p>
            <a:pPr>
              <a:lnSpc>
                <a:spcPct val="150000"/>
              </a:lnSpc>
            </a:pPr>
            <a:r>
              <a:rPr lang="el-GR" sz="2200" b="1" dirty="0">
                <a:solidFill>
                  <a:schemeClr val="tx2"/>
                </a:solidFill>
              </a:rPr>
              <a:t>ΧΡΗΜΑΤΟΔΟΤΗΣΗ</a:t>
            </a:r>
            <a:r>
              <a:rPr lang="el-GR" sz="2200" dirty="0"/>
              <a:t>: </a:t>
            </a:r>
            <a:r>
              <a:rPr lang="en-US" sz="2400" dirty="0"/>
              <a:t>291</a:t>
            </a:r>
            <a:r>
              <a:rPr lang="el-GR" sz="2400" dirty="0"/>
              <a:t>,</a:t>
            </a:r>
            <a:r>
              <a:rPr lang="en-US" sz="2400" dirty="0"/>
              <a:t>808</a:t>
            </a:r>
            <a:r>
              <a:rPr lang="el-GR" sz="2400" dirty="0"/>
              <a:t>€</a:t>
            </a:r>
            <a:endParaRPr lang="en-US" dirty="0"/>
          </a:p>
          <a:p>
            <a:pPr>
              <a:lnSpc>
                <a:spcPct val="150000"/>
              </a:lnSpc>
            </a:pPr>
            <a:endParaRPr lang="en-US" dirty="0"/>
          </a:p>
          <a:p>
            <a:pPr>
              <a:lnSpc>
                <a:spcPct val="150000"/>
              </a:lnSpc>
            </a:pPr>
            <a:endParaRPr lang="en-US" dirty="0"/>
          </a:p>
          <a:p>
            <a:pPr>
              <a:lnSpc>
                <a:spcPct val="150000"/>
              </a:lnSpc>
            </a:pPr>
            <a:endParaRPr lang="en-US" dirty="0"/>
          </a:p>
          <a:p>
            <a:pPr>
              <a:lnSpc>
                <a:spcPct val="150000"/>
              </a:lnSpc>
            </a:pPr>
            <a:endParaRPr lang="en-US" dirty="0"/>
          </a:p>
        </p:txBody>
      </p:sp>
      <p:pic>
        <p:nvPicPr>
          <p:cNvPr id="7" name="Picture 6">
            <a:extLst>
              <a:ext uri="{FF2B5EF4-FFF2-40B4-BE49-F238E27FC236}">
                <a16:creationId xmlns="" xmlns:a16="http://schemas.microsoft.com/office/drawing/2014/main" id="{77BE8876-8173-4047-B509-2D465C1BC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pic>
        <p:nvPicPr>
          <p:cNvPr id="3" name="Picture 2">
            <a:extLst>
              <a:ext uri="{FF2B5EF4-FFF2-40B4-BE49-F238E27FC236}">
                <a16:creationId xmlns="" xmlns:a16="http://schemas.microsoft.com/office/drawing/2014/main" id="{EA4EFA97-57D2-2383-4294-CF46554EF96B}"/>
              </a:ext>
            </a:extLst>
          </p:cNvPr>
          <p:cNvPicPr>
            <a:picLocks noChangeAspect="1"/>
          </p:cNvPicPr>
          <p:nvPr/>
        </p:nvPicPr>
        <p:blipFill>
          <a:blip r:embed="rId3">
            <a:alphaModFix amt="68000"/>
          </a:blip>
          <a:srcRect/>
          <a:stretch>
            <a:fillRect/>
          </a:stretch>
        </p:blipFill>
        <p:spPr>
          <a:xfrm>
            <a:off x="8783221" y="2696547"/>
            <a:ext cx="2311499" cy="3469418"/>
          </a:xfrm>
          <a:prstGeom prst="rect">
            <a:avLst/>
          </a:prstGeom>
        </p:spPr>
      </p:pic>
      <p:pic>
        <p:nvPicPr>
          <p:cNvPr id="4" name="Picture 3" descr="Image">
            <a:extLst>
              <a:ext uri="{FF2B5EF4-FFF2-40B4-BE49-F238E27FC236}">
                <a16:creationId xmlns="" xmlns:a16="http://schemas.microsoft.com/office/drawing/2014/main" id="{A9394DA3-E8B3-82FD-B3E3-B9446A3677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36" t="11758" r="3621" b="17559"/>
          <a:stretch/>
        </p:blipFill>
        <p:spPr bwMode="auto">
          <a:xfrm>
            <a:off x="10751917" y="6476034"/>
            <a:ext cx="1440083" cy="3819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0118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CC76FD-2093-43C0-9FF9-5049FE808D5C}"/>
              </a:ext>
            </a:extLst>
          </p:cNvPr>
          <p:cNvSpPr>
            <a:spLocks noGrp="1"/>
          </p:cNvSpPr>
          <p:nvPr>
            <p:ph type="title"/>
          </p:nvPr>
        </p:nvSpPr>
        <p:spPr>
          <a:xfrm>
            <a:off x="849805" y="620463"/>
            <a:ext cx="10353761" cy="1326321"/>
          </a:xfrm>
        </p:spPr>
        <p:txBody>
          <a:bodyPr/>
          <a:lstStyle/>
          <a:p>
            <a:r>
              <a:rPr lang="el-GR" b="1" dirty="0"/>
              <a:t>ΕΤΑΙΡΟΙ ΤΟΥ ΕΡΓΟΥ </a:t>
            </a:r>
            <a:r>
              <a:rPr lang="en-US" b="1" dirty="0" smtClean="0"/>
              <a:t>MACHINA</a:t>
            </a:r>
            <a:endParaRPr lang="en-US" b="1" dirty="0"/>
          </a:p>
        </p:txBody>
      </p:sp>
      <p:pic>
        <p:nvPicPr>
          <p:cNvPr id="15" name="Picture 14">
            <a:extLst>
              <a:ext uri="{FF2B5EF4-FFF2-40B4-BE49-F238E27FC236}">
                <a16:creationId xmlns="" xmlns:a16="http://schemas.microsoft.com/office/drawing/2014/main" id="{77BE8876-8173-4047-B509-2D465C1BC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pic>
        <p:nvPicPr>
          <p:cNvPr id="11" name="Picture 13">
            <a:extLst>
              <a:ext uri="{FF2B5EF4-FFF2-40B4-BE49-F238E27FC236}">
                <a16:creationId xmlns="" xmlns:a16="http://schemas.microsoft.com/office/drawing/2014/main" id="{8A8D9036-4D11-4787-A1C3-0BC7151ADD15}"/>
              </a:ext>
            </a:extLst>
          </p:cNvPr>
          <p:cNvPicPr/>
          <p:nvPr/>
        </p:nvPicPr>
        <p:blipFill rotWithShape="1">
          <a:blip r:embed="rId3">
            <a:extLst>
              <a:ext uri="{28A0092B-C50C-407E-A947-70E740481C1C}">
                <a14:useLocalDpi xmlns:a14="http://schemas.microsoft.com/office/drawing/2010/main" val="0"/>
              </a:ext>
            </a:extLst>
          </a:blip>
          <a:srcRect r="12081"/>
          <a:stretch/>
        </p:blipFill>
        <p:spPr bwMode="auto">
          <a:xfrm>
            <a:off x="3541539" y="2548099"/>
            <a:ext cx="1567574" cy="607743"/>
          </a:xfrm>
          <a:prstGeom prst="rect">
            <a:avLst/>
          </a:prstGeom>
          <a:noFill/>
          <a:ln>
            <a:noFill/>
          </a:ln>
        </p:spPr>
      </p:pic>
      <p:pic>
        <p:nvPicPr>
          <p:cNvPr id="1036" name="Picture 12">
            <a:extLst>
              <a:ext uri="{FF2B5EF4-FFF2-40B4-BE49-F238E27FC236}">
                <a16:creationId xmlns="" xmlns:a16="http://schemas.microsoft.com/office/drawing/2014/main" id="{6AFDDB0D-7B38-4D41-B624-4284D12E41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0211" y="6022624"/>
            <a:ext cx="786248" cy="5228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 xmlns:a16="http://schemas.microsoft.com/office/drawing/2014/main" id="{1C598FC6-5B01-0831-882D-A52CB3B819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5737" y="2227529"/>
            <a:ext cx="1444723" cy="10482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 xmlns:a16="http://schemas.microsoft.com/office/drawing/2014/main" id="{23A23CA8-87E1-6C98-0A40-9EAF9B9B12E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792" t="14221" r="30844" b="16406"/>
          <a:stretch/>
        </p:blipFill>
        <p:spPr bwMode="auto">
          <a:xfrm>
            <a:off x="5813281" y="2422299"/>
            <a:ext cx="902794" cy="880657"/>
          </a:xfrm>
          <a:prstGeom prst="rect">
            <a:avLst/>
          </a:prstGeom>
          <a:noFill/>
          <a:extLst>
            <a:ext uri="{909E8E84-426E-40DD-AFC4-6F175D3DCCD1}">
              <a14:hiddenFill xmlns:a14="http://schemas.microsoft.com/office/drawing/2010/main">
                <a:solidFill>
                  <a:srgbClr val="FFFFFF"/>
                </a:solidFill>
              </a14:hiddenFill>
            </a:ext>
          </a:extLst>
        </p:spPr>
      </p:pic>
      <p:pic>
        <p:nvPicPr>
          <p:cNvPr id="8" name="Εικόνα 7">
            <a:extLst>
              <a:ext uri="{FF2B5EF4-FFF2-40B4-BE49-F238E27FC236}">
                <a16:creationId xmlns="" xmlns:a16="http://schemas.microsoft.com/office/drawing/2014/main" id="{E644C0FC-0790-B175-0F0C-E0E27D1D4578}"/>
              </a:ext>
            </a:extLst>
          </p:cNvPr>
          <p:cNvPicPr>
            <a:picLocks noChangeAspect="1"/>
          </p:cNvPicPr>
          <p:nvPr/>
        </p:nvPicPr>
        <p:blipFill>
          <a:blip r:embed="rId7"/>
          <a:stretch>
            <a:fillRect/>
          </a:stretch>
        </p:blipFill>
        <p:spPr>
          <a:xfrm>
            <a:off x="7196664" y="2611531"/>
            <a:ext cx="2092195" cy="544311"/>
          </a:xfrm>
          <a:prstGeom prst="rect">
            <a:avLst/>
          </a:prstGeom>
        </p:spPr>
      </p:pic>
      <p:pic>
        <p:nvPicPr>
          <p:cNvPr id="24" name="Εικόνα 23">
            <a:extLst>
              <a:ext uri="{FF2B5EF4-FFF2-40B4-BE49-F238E27FC236}">
                <a16:creationId xmlns="" xmlns:a16="http://schemas.microsoft.com/office/drawing/2014/main" id="{339A093F-AD15-FC53-1E0D-2A5B8079D69C}"/>
              </a:ext>
            </a:extLst>
          </p:cNvPr>
          <p:cNvPicPr>
            <a:picLocks noChangeAspect="1"/>
          </p:cNvPicPr>
          <p:nvPr/>
        </p:nvPicPr>
        <p:blipFill>
          <a:blip r:embed="rId8"/>
          <a:stretch>
            <a:fillRect/>
          </a:stretch>
        </p:blipFill>
        <p:spPr>
          <a:xfrm>
            <a:off x="2077260" y="6064817"/>
            <a:ext cx="750680" cy="503144"/>
          </a:xfrm>
          <a:prstGeom prst="rect">
            <a:avLst/>
          </a:prstGeom>
        </p:spPr>
      </p:pic>
      <p:pic>
        <p:nvPicPr>
          <p:cNvPr id="26" name="Εικόνα 25">
            <a:extLst>
              <a:ext uri="{FF2B5EF4-FFF2-40B4-BE49-F238E27FC236}">
                <a16:creationId xmlns="" xmlns:a16="http://schemas.microsoft.com/office/drawing/2014/main" id="{2E6CE149-E7BA-C771-FEDB-C57B6BF6738E}"/>
              </a:ext>
            </a:extLst>
          </p:cNvPr>
          <p:cNvPicPr>
            <a:picLocks noChangeAspect="1"/>
          </p:cNvPicPr>
          <p:nvPr/>
        </p:nvPicPr>
        <p:blipFill>
          <a:blip r:embed="rId9"/>
          <a:stretch>
            <a:fillRect/>
          </a:stretch>
        </p:blipFill>
        <p:spPr>
          <a:xfrm>
            <a:off x="9869343" y="6022624"/>
            <a:ext cx="836445" cy="543895"/>
          </a:xfrm>
          <a:prstGeom prst="rect">
            <a:avLst/>
          </a:prstGeom>
        </p:spPr>
      </p:pic>
      <p:pic>
        <p:nvPicPr>
          <p:cNvPr id="28" name="Εικόνα 27">
            <a:extLst>
              <a:ext uri="{FF2B5EF4-FFF2-40B4-BE49-F238E27FC236}">
                <a16:creationId xmlns="" xmlns:a16="http://schemas.microsoft.com/office/drawing/2014/main" id="{ACD9EF70-4754-F92F-FC9C-6CAB878E3E19}"/>
              </a:ext>
            </a:extLst>
          </p:cNvPr>
          <p:cNvPicPr>
            <a:picLocks noChangeAspect="1"/>
          </p:cNvPicPr>
          <p:nvPr/>
        </p:nvPicPr>
        <p:blipFill>
          <a:blip r:embed="rId10"/>
          <a:stretch>
            <a:fillRect/>
          </a:stretch>
        </p:blipFill>
        <p:spPr>
          <a:xfrm>
            <a:off x="3943060" y="6058274"/>
            <a:ext cx="764532" cy="509688"/>
          </a:xfrm>
          <a:prstGeom prst="rect">
            <a:avLst/>
          </a:prstGeom>
        </p:spPr>
      </p:pic>
      <p:pic>
        <p:nvPicPr>
          <p:cNvPr id="30" name="Εικόνα 29">
            <a:extLst>
              <a:ext uri="{FF2B5EF4-FFF2-40B4-BE49-F238E27FC236}">
                <a16:creationId xmlns="" xmlns:a16="http://schemas.microsoft.com/office/drawing/2014/main" id="{ECFE32AC-460B-FA4C-E73C-C207FC1F7B2B}"/>
              </a:ext>
            </a:extLst>
          </p:cNvPr>
          <p:cNvPicPr>
            <a:picLocks noChangeAspect="1"/>
          </p:cNvPicPr>
          <p:nvPr/>
        </p:nvPicPr>
        <p:blipFill>
          <a:blip r:embed="rId11"/>
          <a:stretch>
            <a:fillRect/>
          </a:stretch>
        </p:blipFill>
        <p:spPr>
          <a:xfrm>
            <a:off x="5965816" y="6048878"/>
            <a:ext cx="838846" cy="506630"/>
          </a:xfrm>
          <a:prstGeom prst="rect">
            <a:avLst/>
          </a:prstGeom>
        </p:spPr>
      </p:pic>
      <p:pic>
        <p:nvPicPr>
          <p:cNvPr id="2048" name="Εικόνα 2047">
            <a:extLst>
              <a:ext uri="{FF2B5EF4-FFF2-40B4-BE49-F238E27FC236}">
                <a16:creationId xmlns="" xmlns:a16="http://schemas.microsoft.com/office/drawing/2014/main" id="{5E00F4E1-4A01-6D8C-9F51-14A4DEC1E549}"/>
              </a:ext>
            </a:extLst>
          </p:cNvPr>
          <p:cNvPicPr>
            <a:picLocks noChangeAspect="1"/>
          </p:cNvPicPr>
          <p:nvPr/>
        </p:nvPicPr>
        <p:blipFill>
          <a:blip r:embed="rId12"/>
          <a:stretch>
            <a:fillRect/>
          </a:stretch>
        </p:blipFill>
        <p:spPr>
          <a:xfrm>
            <a:off x="9585034" y="2564166"/>
            <a:ext cx="1405061" cy="667208"/>
          </a:xfrm>
          <a:prstGeom prst="rect">
            <a:avLst/>
          </a:prstGeom>
        </p:spPr>
      </p:pic>
      <p:sp>
        <p:nvSpPr>
          <p:cNvPr id="16" name="Content Placeholder 8">
            <a:extLst>
              <a:ext uri="{FF2B5EF4-FFF2-40B4-BE49-F238E27FC236}">
                <a16:creationId xmlns="" xmlns:a16="http://schemas.microsoft.com/office/drawing/2014/main" id="{2706DE94-BC32-4EC5-8BC7-D4B587C46124}"/>
              </a:ext>
            </a:extLst>
          </p:cNvPr>
          <p:cNvSpPr>
            <a:spLocks noGrp="1"/>
          </p:cNvSpPr>
          <p:nvPr>
            <p:ph idx="1"/>
          </p:nvPr>
        </p:nvSpPr>
        <p:spPr>
          <a:xfrm>
            <a:off x="1458366" y="3427730"/>
            <a:ext cx="1705550" cy="2333160"/>
          </a:xfrm>
          <a:ln>
            <a:solidFill>
              <a:schemeClr val="accent1"/>
            </a:solidFill>
          </a:ln>
          <a:effectLst/>
        </p:spPr>
        <p:txBody>
          <a:bodyPr>
            <a:normAutofit/>
          </a:bodyPr>
          <a:lstStyle/>
          <a:p>
            <a:pPr marL="0" indent="0" algn="ctr">
              <a:buNone/>
            </a:pPr>
            <a:r>
              <a:rPr lang="en-US" sz="1400" b="1" dirty="0" smtClean="0"/>
              <a:t>UCBL</a:t>
            </a:r>
            <a:endParaRPr lang="en-US" sz="1400" b="1" dirty="0"/>
          </a:p>
          <a:p>
            <a:pPr marL="0" indent="0" algn="ctr">
              <a:buNone/>
            </a:pPr>
            <a:r>
              <a:rPr lang="el-GR" sz="1400" dirty="0"/>
              <a:t>Το </a:t>
            </a:r>
            <a:r>
              <a:rPr lang="el-GR" sz="1400" dirty="0" smtClean="0"/>
              <a:t>διεπιστημονικό </a:t>
            </a:r>
            <a:r>
              <a:rPr lang="el-GR" sz="1400" dirty="0"/>
              <a:t>πανεπιστήμιο της Λυόν εξειδικεύεται στην έρευνα και διδασκαλίας της Επιστήμης των Υπολογιστών </a:t>
            </a:r>
            <a:endParaRPr lang="en-US" sz="1400" b="1" dirty="0"/>
          </a:p>
        </p:txBody>
      </p:sp>
      <p:sp>
        <p:nvSpPr>
          <p:cNvPr id="17" name="Content Placeholder 8">
            <a:extLst>
              <a:ext uri="{FF2B5EF4-FFF2-40B4-BE49-F238E27FC236}">
                <a16:creationId xmlns="" xmlns:a16="http://schemas.microsoft.com/office/drawing/2014/main" id="{86BC0578-9E12-4A5A-B6AF-623EC9166DBC}"/>
              </a:ext>
            </a:extLst>
          </p:cNvPr>
          <p:cNvSpPr txBox="1">
            <a:spLocks/>
          </p:cNvSpPr>
          <p:nvPr/>
        </p:nvSpPr>
        <p:spPr>
          <a:xfrm>
            <a:off x="3482316" y="3441198"/>
            <a:ext cx="1709928" cy="2331720"/>
          </a:xfrm>
          <a:prstGeom prst="rect">
            <a:avLst/>
          </a:prstGeom>
          <a:ln>
            <a:solidFill>
              <a:schemeClr val="accent1"/>
            </a:solidFill>
          </a:ln>
          <a:effectLst/>
        </p:spPr>
        <p:txBody>
          <a:bodyPr vert="horz" lIns="91440" tIns="45720" rIns="91440" bIns="45720" rtlCol="0">
            <a:normAutofit fontScale="4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3500" b="1" dirty="0"/>
              <a:t>EXELIA EE</a:t>
            </a:r>
          </a:p>
          <a:p>
            <a:pPr marL="0" indent="0" algn="ctr">
              <a:lnSpc>
                <a:spcPct val="120000"/>
              </a:lnSpc>
              <a:buNone/>
            </a:pPr>
            <a:r>
              <a:rPr lang="el-GR" sz="2800" dirty="0"/>
              <a:t>Εταιρεία ανάπτυξης δημιουργικών εκπαιδευτικών λύσεων που εξειδικεύεται στην Επαγγελματική Εκπαίδευση και στην διαχείριση εκπαιδευτικών έργων ερευνητικού </a:t>
            </a:r>
            <a:r>
              <a:rPr lang="el-GR" sz="2800" dirty="0" smtClean="0"/>
              <a:t>χαρακτήρα</a:t>
            </a:r>
            <a:endParaRPr lang="en-US" sz="2900" dirty="0"/>
          </a:p>
        </p:txBody>
      </p:sp>
      <p:sp>
        <p:nvSpPr>
          <p:cNvPr id="18" name="Content Placeholder 8">
            <a:extLst>
              <a:ext uri="{FF2B5EF4-FFF2-40B4-BE49-F238E27FC236}">
                <a16:creationId xmlns="" xmlns:a16="http://schemas.microsoft.com/office/drawing/2014/main" id="{E7E3E469-9BBD-46BE-8B69-EA2C21A06615}"/>
              </a:ext>
            </a:extLst>
          </p:cNvPr>
          <p:cNvSpPr txBox="1">
            <a:spLocks/>
          </p:cNvSpPr>
          <p:nvPr/>
        </p:nvSpPr>
        <p:spPr>
          <a:xfrm>
            <a:off x="5486736" y="3427730"/>
            <a:ext cx="1709928" cy="2331720"/>
          </a:xfrm>
          <a:prstGeom prst="rect">
            <a:avLst/>
          </a:prstGeom>
          <a:ln>
            <a:solidFill>
              <a:schemeClr val="accent1"/>
            </a:solidFill>
          </a:ln>
          <a:effectLst/>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US" sz="1400" b="1" dirty="0" smtClean="0"/>
              <a:t>L3S RESEARCH CENTER</a:t>
            </a:r>
          </a:p>
          <a:p>
            <a:pPr marL="0" indent="0" algn="ctr">
              <a:buNone/>
            </a:pPr>
            <a:r>
              <a:rPr lang="el-GR" sz="1400" dirty="0" smtClean="0"/>
              <a:t>Πρωτοπόρο </a:t>
            </a:r>
            <a:r>
              <a:rPr lang="el-GR" sz="1400" dirty="0"/>
              <a:t>κέντρο εφαρμοσμένης έρευνας στο πεδίο του ψηφιακού μετασχηματισμού και της επιστήμης δεδομένων</a:t>
            </a:r>
            <a:endParaRPr lang="en-US" sz="1400" b="1" dirty="0"/>
          </a:p>
        </p:txBody>
      </p:sp>
      <p:sp>
        <p:nvSpPr>
          <p:cNvPr id="19" name="Content Placeholder 8">
            <a:extLst>
              <a:ext uri="{FF2B5EF4-FFF2-40B4-BE49-F238E27FC236}">
                <a16:creationId xmlns="" xmlns:a16="http://schemas.microsoft.com/office/drawing/2014/main" id="{23E03F0A-4C92-4D4B-B5E2-C3D80A1D8784}"/>
              </a:ext>
            </a:extLst>
          </p:cNvPr>
          <p:cNvSpPr txBox="1">
            <a:spLocks/>
          </p:cNvSpPr>
          <p:nvPr/>
        </p:nvSpPr>
        <p:spPr>
          <a:xfrm>
            <a:off x="9478398" y="3412792"/>
            <a:ext cx="1709928" cy="2331720"/>
          </a:xfrm>
          <a:prstGeom prst="rect">
            <a:avLst/>
          </a:prstGeom>
          <a:ln>
            <a:solidFill>
              <a:schemeClr val="accent1"/>
            </a:solidFill>
          </a:ln>
          <a:effectLst/>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en-US" sz="1400" b="1" dirty="0" smtClean="0"/>
              <a:t>ANC</a:t>
            </a:r>
            <a:endParaRPr lang="en-US" sz="1400" b="1" dirty="0"/>
          </a:p>
          <a:p>
            <a:pPr marL="0" indent="0" algn="ctr">
              <a:buNone/>
            </a:pPr>
            <a:r>
              <a:rPr lang="el-GR" sz="1400" dirty="0"/>
              <a:t>Εθνικός Φορέας Συντονισμού για το Ευρωπαϊκό Πλαίσιο Προσόντων (EQF</a:t>
            </a:r>
            <a:r>
              <a:rPr lang="el-GR" sz="1400" dirty="0" smtClean="0"/>
              <a:t>)</a:t>
            </a:r>
            <a:r>
              <a:rPr lang="en-US" sz="1400" dirty="0" smtClean="0"/>
              <a:t> </a:t>
            </a:r>
            <a:r>
              <a:rPr lang="el-GR" sz="1400" dirty="0" smtClean="0"/>
              <a:t>στην Ρουμανία</a:t>
            </a:r>
            <a:endParaRPr lang="en-US" sz="1400" b="1" dirty="0"/>
          </a:p>
        </p:txBody>
      </p:sp>
      <p:sp>
        <p:nvSpPr>
          <p:cNvPr id="20" name="Content Placeholder 8">
            <a:extLst>
              <a:ext uri="{FF2B5EF4-FFF2-40B4-BE49-F238E27FC236}">
                <a16:creationId xmlns="" xmlns:a16="http://schemas.microsoft.com/office/drawing/2014/main" id="{C744C111-942A-4713-A750-895694E7F2B3}"/>
              </a:ext>
            </a:extLst>
          </p:cNvPr>
          <p:cNvSpPr txBox="1">
            <a:spLocks/>
          </p:cNvSpPr>
          <p:nvPr/>
        </p:nvSpPr>
        <p:spPr>
          <a:xfrm>
            <a:off x="7475915" y="3412792"/>
            <a:ext cx="1709928" cy="2331720"/>
          </a:xfrm>
          <a:prstGeom prst="rect">
            <a:avLst/>
          </a:prstGeom>
          <a:ln>
            <a:solidFill>
              <a:schemeClr val="accent1"/>
            </a:solidFill>
          </a:ln>
          <a:effectLst/>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en-US" sz="1400" b="1" dirty="0" smtClean="0"/>
              <a:t>GEEKS ACADEMY</a:t>
            </a:r>
            <a:endParaRPr lang="en-US" sz="1400" b="1" dirty="0"/>
          </a:p>
          <a:p>
            <a:pPr marL="0" indent="0" algn="ctr">
              <a:buNone/>
            </a:pPr>
            <a:r>
              <a:rPr lang="el-GR" sz="1400" dirty="0"/>
              <a:t>Ινστιτούτο επαγγελματικής κατάρτισης στον κλάδο της Τεχνολογίας Πληροφοριών και Επικοινωνίας  με εξειδίκευση στην Τεχνητή Νοημοσύνη</a:t>
            </a:r>
            <a:endParaRPr lang="en-US" sz="1400" b="1" dirty="0"/>
          </a:p>
        </p:txBody>
      </p:sp>
    </p:spTree>
    <p:extLst>
      <p:ext uri="{BB962C8B-B14F-4D97-AF65-F5344CB8AC3E}">
        <p14:creationId xmlns:p14="http://schemas.microsoft.com/office/powerpoint/2010/main" val="3569043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2F67F8-9008-4D12-A715-484678CE24B1}"/>
              </a:ext>
            </a:extLst>
          </p:cNvPr>
          <p:cNvSpPr>
            <a:spLocks noGrp="1"/>
          </p:cNvSpPr>
          <p:nvPr>
            <p:ph type="title"/>
          </p:nvPr>
        </p:nvSpPr>
        <p:spPr/>
        <p:txBody>
          <a:bodyPr/>
          <a:lstStyle/>
          <a:p>
            <a:r>
              <a:rPr lang="el-GR" b="1" dirty="0"/>
              <a:t>ΣΤΟΧΟΙ ΤΟΥ ΕΡΓΟΥ</a:t>
            </a:r>
            <a:endParaRPr lang="en-US" b="1" dirty="0"/>
          </a:p>
        </p:txBody>
      </p:sp>
      <p:sp>
        <p:nvSpPr>
          <p:cNvPr id="9" name="Content Placeholder 8">
            <a:extLst>
              <a:ext uri="{FF2B5EF4-FFF2-40B4-BE49-F238E27FC236}">
                <a16:creationId xmlns="" xmlns:a16="http://schemas.microsoft.com/office/drawing/2014/main" id="{2706DE94-BC32-4EC5-8BC7-D4B587C46124}"/>
              </a:ext>
            </a:extLst>
          </p:cNvPr>
          <p:cNvSpPr>
            <a:spLocks noGrp="1"/>
          </p:cNvSpPr>
          <p:nvPr>
            <p:ph idx="1"/>
          </p:nvPr>
        </p:nvSpPr>
        <p:spPr>
          <a:xfrm>
            <a:off x="545350" y="2468032"/>
            <a:ext cx="9109634" cy="3416300"/>
          </a:xfrm>
        </p:spPr>
        <p:txBody>
          <a:bodyPr>
            <a:normAutofit fontScale="92500" lnSpcReduction="10000"/>
          </a:bodyPr>
          <a:lstStyle/>
          <a:p>
            <a:pPr algn="just">
              <a:lnSpc>
                <a:spcPct val="114000"/>
              </a:lnSpc>
            </a:pPr>
            <a:r>
              <a:rPr lang="el-GR" b="1" dirty="0"/>
              <a:t>Να σχεδιάσει </a:t>
            </a:r>
            <a:r>
              <a:rPr lang="el-GR" dirty="0"/>
              <a:t>ένα ολοκληρωμένο και επικαιροποιημένο πρόγραμμα κατάρτισης στη τεχνολογία της Μηχανικής Μάθηση (</a:t>
            </a:r>
            <a:r>
              <a:rPr lang="en-US" dirty="0"/>
              <a:t>Machine Learning</a:t>
            </a:r>
            <a:r>
              <a:rPr lang="el-GR" dirty="0"/>
              <a:t>) για τους επαγγελματίες του κλάδου των Τεχνολογιών Πληροφορικής και Επικοινωνιών (ΤΠΕ).</a:t>
            </a:r>
          </a:p>
          <a:p>
            <a:pPr algn="just">
              <a:lnSpc>
                <a:spcPct val="114000"/>
              </a:lnSpc>
            </a:pPr>
            <a:r>
              <a:rPr lang="el-GR" b="1" dirty="0"/>
              <a:t>Να εισάγει </a:t>
            </a:r>
            <a:r>
              <a:rPr lang="el-GR" dirty="0"/>
              <a:t>σύγχρονες εκπαιδευτικές μεθόδους και καινοτόμους ανοικτούς παιδαγωγικούς πόρους.</a:t>
            </a:r>
          </a:p>
          <a:p>
            <a:pPr algn="just">
              <a:lnSpc>
                <a:spcPct val="114000"/>
              </a:lnSpc>
            </a:pPr>
            <a:r>
              <a:rPr lang="el-GR" b="1" dirty="0"/>
              <a:t>Να συμβάλλει </a:t>
            </a:r>
            <a:r>
              <a:rPr lang="el-GR" dirty="0"/>
              <a:t>στην αναγνώριση και ενσωμάτωση των προαπαιτούμενων δεξιοτήτων Μηχανικής Μάθησης στα τομεακά μητρώα δεξιοτήτων και επαγγελμάτων καθώς και στα εθνικά συστήματα ταυτοποίησης.</a:t>
            </a:r>
          </a:p>
          <a:p>
            <a:pPr algn="just">
              <a:lnSpc>
                <a:spcPct val="114000"/>
              </a:lnSpc>
            </a:pPr>
            <a:r>
              <a:rPr lang="el-GR" b="1" dirty="0"/>
              <a:t>Να  ενισχύσει </a:t>
            </a:r>
            <a:r>
              <a:rPr lang="el-GR" dirty="0"/>
              <a:t>την γνώση </a:t>
            </a:r>
            <a:r>
              <a:rPr lang="en-US" dirty="0"/>
              <a:t>(intelligence)</a:t>
            </a:r>
            <a:r>
              <a:rPr lang="el-GR" dirty="0"/>
              <a:t> για την Ευρωπαϊκή αγορά εργασίας και τις διαθέσιμες δεξιότητες Μηχανικής Μάθησης.</a:t>
            </a:r>
          </a:p>
        </p:txBody>
      </p:sp>
      <p:pic>
        <p:nvPicPr>
          <p:cNvPr id="10" name="Picture 9">
            <a:extLst>
              <a:ext uri="{FF2B5EF4-FFF2-40B4-BE49-F238E27FC236}">
                <a16:creationId xmlns="" xmlns:a16="http://schemas.microsoft.com/office/drawing/2014/main" id="{77BE8876-8173-4047-B509-2D465C1BC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pic>
        <p:nvPicPr>
          <p:cNvPr id="3" name="Picture 3" descr="Image">
            <a:extLst>
              <a:ext uri="{FF2B5EF4-FFF2-40B4-BE49-F238E27FC236}">
                <a16:creationId xmlns="" xmlns:a16="http://schemas.microsoft.com/office/drawing/2014/main" id="{CACC8CEB-77BA-6BE7-8C35-A7906302A1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36" t="11758" r="3621" b="17559"/>
          <a:stretch/>
        </p:blipFill>
        <p:spPr bwMode="auto">
          <a:xfrm>
            <a:off x="0" y="6476034"/>
            <a:ext cx="1440083" cy="381966"/>
          </a:xfrm>
          <a:prstGeom prst="rect">
            <a:avLst/>
          </a:prstGeom>
          <a:noFill/>
          <a:ln>
            <a:noFill/>
          </a:ln>
          <a:extLst>
            <a:ext uri="{53640926-AAD7-44D8-BBD7-CCE9431645EC}">
              <a14:shadowObscured xmlns:a14="http://schemas.microsoft.com/office/drawing/2010/main"/>
            </a:ext>
          </a:extLst>
        </p:spPr>
      </p:pic>
      <p:pic>
        <p:nvPicPr>
          <p:cNvPr id="3074" name="Picture 2" descr="Why Machine Learning Needs Semantics Not Just Statistics">
            <a:extLst>
              <a:ext uri="{FF2B5EF4-FFF2-40B4-BE49-F238E27FC236}">
                <a16:creationId xmlns="" xmlns:a16="http://schemas.microsoft.com/office/drawing/2014/main" id="{8719FDD7-7029-AD8A-9A4B-E912B07BCFA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09000" y="4437486"/>
            <a:ext cx="4002768" cy="257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823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2F67F8-9008-4D12-A715-484678CE24B1}"/>
              </a:ext>
            </a:extLst>
          </p:cNvPr>
          <p:cNvSpPr>
            <a:spLocks noGrp="1"/>
          </p:cNvSpPr>
          <p:nvPr>
            <p:ph type="title"/>
          </p:nvPr>
        </p:nvSpPr>
        <p:spPr/>
        <p:txBody>
          <a:bodyPr/>
          <a:lstStyle/>
          <a:p>
            <a:r>
              <a:rPr lang="el-GR" b="1" dirty="0"/>
              <a:t>ΣΕ ΠΟΙΟΥΣ ΑΠΕΥΘΥΝΕΤΑΙ</a:t>
            </a:r>
            <a:endParaRPr lang="en-US" b="1" dirty="0"/>
          </a:p>
        </p:txBody>
      </p:sp>
      <p:sp>
        <p:nvSpPr>
          <p:cNvPr id="9" name="Content Placeholder 8">
            <a:extLst>
              <a:ext uri="{FF2B5EF4-FFF2-40B4-BE49-F238E27FC236}">
                <a16:creationId xmlns="" xmlns:a16="http://schemas.microsoft.com/office/drawing/2014/main" id="{2706DE94-BC32-4EC5-8BC7-D4B587C46124}"/>
              </a:ext>
            </a:extLst>
          </p:cNvPr>
          <p:cNvSpPr>
            <a:spLocks noGrp="1"/>
          </p:cNvSpPr>
          <p:nvPr>
            <p:ph idx="1"/>
          </p:nvPr>
        </p:nvSpPr>
        <p:spPr>
          <a:xfrm>
            <a:off x="1154954" y="2603500"/>
            <a:ext cx="9834779" cy="3416300"/>
          </a:xfrm>
        </p:spPr>
        <p:txBody>
          <a:bodyPr/>
          <a:lstStyle/>
          <a:p>
            <a:pPr>
              <a:lnSpc>
                <a:spcPct val="150000"/>
              </a:lnSpc>
            </a:pPr>
            <a:r>
              <a:rPr lang="el-GR" dirty="0"/>
              <a:t>Επαγγελματίες του κλάδου των Τεχνολογιών Πληροφορικής και Επικοινωνιών (ΤΠΕ)</a:t>
            </a:r>
          </a:p>
          <a:p>
            <a:pPr>
              <a:lnSpc>
                <a:spcPct val="150000"/>
              </a:lnSpc>
            </a:pPr>
            <a:r>
              <a:rPr lang="el-GR" dirty="0"/>
              <a:t>Σπουδαστές</a:t>
            </a:r>
          </a:p>
          <a:p>
            <a:pPr>
              <a:lnSpc>
                <a:spcPct val="150000"/>
              </a:lnSpc>
            </a:pPr>
            <a:r>
              <a:rPr lang="el-GR" dirty="0"/>
              <a:t>Εκπρόσωποι του κλάδου των ΤΠΕ</a:t>
            </a:r>
          </a:p>
          <a:p>
            <a:pPr>
              <a:lnSpc>
                <a:spcPct val="150000"/>
              </a:lnSpc>
            </a:pPr>
            <a:r>
              <a:rPr lang="el-GR" dirty="0"/>
              <a:t>Πάροχοι Επαγγελματικής Εκπαίδευσης και Κατάρτισης</a:t>
            </a:r>
          </a:p>
          <a:p>
            <a:pPr>
              <a:lnSpc>
                <a:spcPct val="150000"/>
              </a:lnSpc>
            </a:pPr>
            <a:r>
              <a:rPr lang="el-GR" dirty="0"/>
              <a:t>Φορείς χάραξης πολιτικής στο τομέα της εκπαίδευσης</a:t>
            </a:r>
          </a:p>
        </p:txBody>
      </p:sp>
      <p:pic>
        <p:nvPicPr>
          <p:cNvPr id="8" name="Picture 7">
            <a:extLst>
              <a:ext uri="{FF2B5EF4-FFF2-40B4-BE49-F238E27FC236}">
                <a16:creationId xmlns="" xmlns:a16="http://schemas.microsoft.com/office/drawing/2014/main" id="{06C7AC22-D344-46B6-A75D-10C2DB688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0939" y="4959231"/>
            <a:ext cx="4261061" cy="1898769"/>
          </a:xfrm>
          <a:prstGeom prst="rect">
            <a:avLst/>
          </a:prstGeom>
        </p:spPr>
      </p:pic>
      <p:pic>
        <p:nvPicPr>
          <p:cNvPr id="7" name="Picture 6">
            <a:extLst>
              <a:ext uri="{FF2B5EF4-FFF2-40B4-BE49-F238E27FC236}">
                <a16:creationId xmlns="" xmlns:a16="http://schemas.microsoft.com/office/drawing/2014/main" id="{77BE8876-8173-4047-B509-2D465C1BC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pic>
        <p:nvPicPr>
          <p:cNvPr id="3" name="Picture 3" descr="Image">
            <a:extLst>
              <a:ext uri="{FF2B5EF4-FFF2-40B4-BE49-F238E27FC236}">
                <a16:creationId xmlns="" xmlns:a16="http://schemas.microsoft.com/office/drawing/2014/main" id="{4DB71B1D-CF81-DD83-2157-6A1D68E65C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36" t="11758" r="3621" b="17559"/>
          <a:stretch/>
        </p:blipFill>
        <p:spPr bwMode="auto">
          <a:xfrm>
            <a:off x="0" y="6476034"/>
            <a:ext cx="1440083" cy="3819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017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2F67F8-9008-4D12-A715-484678CE24B1}"/>
              </a:ext>
            </a:extLst>
          </p:cNvPr>
          <p:cNvSpPr>
            <a:spLocks noGrp="1"/>
          </p:cNvSpPr>
          <p:nvPr>
            <p:ph type="title"/>
          </p:nvPr>
        </p:nvSpPr>
        <p:spPr/>
        <p:txBody>
          <a:bodyPr/>
          <a:lstStyle/>
          <a:p>
            <a:r>
              <a:rPr lang="el-GR" b="1" dirty="0" smtClean="0"/>
              <a:t>ΕΠΕΞΗΓΗΜΑΤΙΚΟ ΒΙΝΤΕΟ</a:t>
            </a:r>
            <a:endParaRPr lang="en-US" b="1" dirty="0"/>
          </a:p>
        </p:txBody>
      </p:sp>
      <p:pic>
        <p:nvPicPr>
          <p:cNvPr id="7" name="Picture 6">
            <a:extLst>
              <a:ext uri="{FF2B5EF4-FFF2-40B4-BE49-F238E27FC236}">
                <a16:creationId xmlns="" xmlns:a16="http://schemas.microsoft.com/office/drawing/2014/main" id="{77BE8876-8173-4047-B509-2D465C1BC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66" y="120187"/>
            <a:ext cx="2529840" cy="725220"/>
          </a:xfrm>
          <a:prstGeom prst="rect">
            <a:avLst/>
          </a:prstGeom>
        </p:spPr>
      </p:pic>
      <p:pic>
        <p:nvPicPr>
          <p:cNvPr id="3" name="Picture 3" descr="Image">
            <a:extLst>
              <a:ext uri="{FF2B5EF4-FFF2-40B4-BE49-F238E27FC236}">
                <a16:creationId xmlns="" xmlns:a16="http://schemas.microsoft.com/office/drawing/2014/main" id="{4DB71B1D-CF81-DD83-2157-6A1D68E65C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36" t="11758" r="3621" b="17559"/>
          <a:stretch/>
        </p:blipFill>
        <p:spPr bwMode="auto">
          <a:xfrm>
            <a:off x="0" y="6476034"/>
            <a:ext cx="1440083" cy="381966"/>
          </a:xfrm>
          <a:prstGeom prst="rect">
            <a:avLst/>
          </a:prstGeom>
          <a:noFill/>
          <a:ln>
            <a:noFill/>
          </a:ln>
          <a:extLst>
            <a:ext uri="{53640926-AAD7-44D8-BBD7-CCE9431645EC}">
              <a14:shadowObscured xmlns:a14="http://schemas.microsoft.com/office/drawing/2010/main"/>
            </a:ext>
          </a:extLst>
        </p:spPr>
      </p:pic>
      <p:pic>
        <p:nvPicPr>
          <p:cNvPr id="5" name="Ur8VPczJx3A"/>
          <p:cNvPicPr>
            <a:picLocks noGrp="1" noRot="1" noChangeAspect="1"/>
          </p:cNvPicPr>
          <p:nvPr>
            <p:ph idx="1"/>
            <a:videoFile r:link="rId1"/>
          </p:nvPr>
        </p:nvPicPr>
        <p:blipFill>
          <a:blip r:embed="rId5"/>
          <a:stretch>
            <a:fillRect/>
          </a:stretch>
        </p:blipFill>
        <p:spPr>
          <a:xfrm>
            <a:off x="2494668" y="2562225"/>
            <a:ext cx="7202664" cy="4051498"/>
          </a:xfrm>
          <a:prstGeom prst="rect">
            <a:avLst/>
          </a:prstGeom>
        </p:spPr>
      </p:pic>
      <p:pic>
        <p:nvPicPr>
          <p:cNvPr id="10" name="Picture 2" descr="Why Machine Learning Needs Semantics Not Just Statistics">
            <a:extLst>
              <a:ext uri="{FF2B5EF4-FFF2-40B4-BE49-F238E27FC236}">
                <a16:creationId xmlns="" xmlns:a16="http://schemas.microsoft.com/office/drawing/2014/main" id="{8719FDD7-7029-AD8A-9A4B-E912B07BCFA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71642" y="5442857"/>
            <a:ext cx="2440125" cy="156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961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0">
            <a:extLst>
              <a:ext uri="{FF2B5EF4-FFF2-40B4-BE49-F238E27FC236}">
                <a16:creationId xmlns="" xmlns:a16="http://schemas.microsoft.com/office/drawing/2014/main" id="{F62A252E-ACBE-4376-B3D5-229F4C168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960" y="3510626"/>
            <a:ext cx="4358775" cy="2907446"/>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p:spPr>
      </p:pic>
      <p:sp>
        <p:nvSpPr>
          <p:cNvPr id="12" name="Title 1">
            <a:extLst>
              <a:ext uri="{FF2B5EF4-FFF2-40B4-BE49-F238E27FC236}">
                <a16:creationId xmlns="" xmlns:a16="http://schemas.microsoft.com/office/drawing/2014/main" id="{22CF67D5-EE92-4756-BDD6-9BB3AAA9D527}"/>
              </a:ext>
            </a:extLst>
          </p:cNvPr>
          <p:cNvSpPr>
            <a:spLocks noGrp="1"/>
          </p:cNvSpPr>
          <p:nvPr>
            <p:ph type="ctrTitle"/>
          </p:nvPr>
        </p:nvSpPr>
        <p:spPr>
          <a:xfrm>
            <a:off x="513348" y="700675"/>
            <a:ext cx="11165304" cy="2372379"/>
          </a:xfrm>
        </p:spPr>
        <p:txBody>
          <a:bodyPr>
            <a:normAutofit/>
          </a:bodyPr>
          <a:lstStyle/>
          <a:p>
            <a:pPr algn="ctr"/>
            <a:r>
              <a:rPr lang="el-GR" sz="4400" b="1" dirty="0">
                <a:latin typeface="+mn-lt"/>
              </a:rPr>
              <a:t>ΤΑ ΑΠΟΤΕΛΕΣΜΑΤΑ ΤΟΥ ΕΡΓΟΥ </a:t>
            </a:r>
            <a:r>
              <a:rPr lang="en-US" sz="4400" b="1" dirty="0">
                <a:latin typeface="+mn-lt"/>
              </a:rPr>
              <a:t>MACHINA</a:t>
            </a:r>
            <a:endParaRPr lang="en-US" sz="4400" b="1" dirty="0"/>
          </a:p>
        </p:txBody>
      </p:sp>
    </p:spTree>
    <p:extLst>
      <p:ext uri="{BB962C8B-B14F-4D97-AF65-F5344CB8AC3E}">
        <p14:creationId xmlns:p14="http://schemas.microsoft.com/office/powerpoint/2010/main" val="24712655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CD813BA19EFD43B7344350B1B7C7CC" ma:contentTypeVersion="14" ma:contentTypeDescription="Create a new document." ma:contentTypeScope="" ma:versionID="848d9a9513938ba0b48332f9f5400a18">
  <xsd:schema xmlns:xsd="http://www.w3.org/2001/XMLSchema" xmlns:xs="http://www.w3.org/2001/XMLSchema" xmlns:p="http://schemas.microsoft.com/office/2006/metadata/properties" xmlns:ns1="http://schemas.microsoft.com/sharepoint/v3" xmlns:ns3="813b3981-947e-4e04-a0b0-da476ef9d7fe" xmlns:ns4="b16e7af7-9788-438a-8ddb-2ac32463efa5" targetNamespace="http://schemas.microsoft.com/office/2006/metadata/properties" ma:root="true" ma:fieldsID="3b9d153b10e0759f451a35280621923a" ns1:_="" ns3:_="" ns4:_="">
    <xsd:import namespace="http://schemas.microsoft.com/sharepoint/v3"/>
    <xsd:import namespace="813b3981-947e-4e04-a0b0-da476ef9d7fe"/>
    <xsd:import namespace="b16e7af7-9788-438a-8ddb-2ac32463ef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3b3981-947e-4e04-a0b0-da476ef9d7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6e7af7-9788-438a-8ddb-2ac32463ef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0F796E-B431-42B5-9345-39DB0DC3D6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3b3981-947e-4e04-a0b0-da476ef9d7fe"/>
    <ds:schemaRef ds:uri="b16e7af7-9788-438a-8ddb-2ac32463ef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1A9984-3E74-4F9A-9CD9-964E2C6264F6}">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b16e7af7-9788-438a-8ddb-2ac32463efa5"/>
    <ds:schemaRef ds:uri="http://purl.org/dc/elements/1.1/"/>
    <ds:schemaRef ds:uri="813b3981-947e-4e04-a0b0-da476ef9d7fe"/>
    <ds:schemaRef ds:uri="http://schemas.microsoft.com/sharepoint/v3"/>
    <ds:schemaRef ds:uri="http://www.w3.org/XML/1998/namespace"/>
  </ds:schemaRefs>
</ds:datastoreItem>
</file>

<file path=customXml/itemProps3.xml><?xml version="1.0" encoding="utf-8"?>
<ds:datastoreItem xmlns:ds="http://schemas.openxmlformats.org/officeDocument/2006/customXml" ds:itemID="{449FC184-90E0-425B-AF61-4A6BC48C33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8491</TotalTime>
  <Words>1214</Words>
  <Application>Microsoft Office PowerPoint</Application>
  <PresentationFormat>Widescreen</PresentationFormat>
  <Paragraphs>139</Paragraphs>
  <Slides>23</Slides>
  <Notes>11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Century Gothic</vt:lpstr>
      <vt:lpstr>Roboto</vt:lpstr>
      <vt:lpstr>var( --e-global-typography-primary-font-family )</vt:lpstr>
      <vt:lpstr>Wingdings</vt:lpstr>
      <vt:lpstr>Wingdings 3</vt:lpstr>
      <vt:lpstr>Ion Boardroom</vt:lpstr>
      <vt:lpstr>      ΔΕΞΙΟΤΗΤΕΣ ΜΗΧΑΝΙΚΗΣ ΜΑΘΗΣΗΣ ΓΙΑ ΕΠΑΓΓΕΛΜΑΤΙΕΣ ΤΠΕ </vt:lpstr>
      <vt:lpstr>ΑΓΟΡΑ ΕΡΓΑΣΙΑΣ ΚΑΙ ΠΡΟΚΛΗΣΕΙΣ</vt:lpstr>
      <vt:lpstr>ΠΛΑΙΣΙΟ ΚΑΙ ΑΝΑΓΚΗ ΓΙΑ ΤΟ ΕΡΓΟ</vt:lpstr>
      <vt:lpstr>ΒΑΣΙΚΕΣ ΠΛΗΡΟΦΟΡΙΕΣ</vt:lpstr>
      <vt:lpstr>ΕΤΑΙΡΟΙ ΤΟΥ ΕΡΓΟΥ MACHINA</vt:lpstr>
      <vt:lpstr>ΣΤΟΧΟΙ ΤΟΥ ΕΡΓΟΥ</vt:lpstr>
      <vt:lpstr>ΣΕ ΠΟΙΟΥΣ ΑΠΕΥΘΥΝΕΤΑΙ</vt:lpstr>
      <vt:lpstr>ΕΠΕΞΗΓΗΜΑΤΙΚΟ ΒΙΝΤΕΟ</vt:lpstr>
      <vt:lpstr>ΤΑ ΑΠΟΤΕΛΕΣΜΑΤΑ ΤΟΥ ΕΡΓΟΥ MACHINA</vt:lpstr>
      <vt:lpstr>PowerPoint Presentation</vt:lpstr>
      <vt:lpstr>PowerPoint Presentation</vt:lpstr>
      <vt:lpstr>ΕΡΕΥΝΑ ΤΗΣ ΑΓΟΡΑΣ ΕΡΓΑΣΙΑΣ</vt:lpstr>
      <vt:lpstr>Μητρωα ΔΕΔΟΜΕΝΩΝ ΑΓΟΡΑΣ ΕΡΓΑΣΙΑΣ</vt:lpstr>
      <vt:lpstr>ΑΠΑΡΑΙΤΗΤΕΣ ΤΕΧΝΙΚΕΣ ΓΝΩΣΕΙΣ </vt:lpstr>
      <vt:lpstr>ΑΠΑΡΑΙΤΗΤΕΣ ΜΗ-ΤΕΧΝΙΚΕΣ ΔΕΞΙΟΤΗΤΕΣ</vt:lpstr>
      <vt:lpstr>ΧΑΡΑΚΤΗΡΙΣΤΙΚΑ ΠΡΟΓΡΑΜΜΑΤΟΣ ΣΠΟΥΔΩΝ</vt:lpstr>
      <vt:lpstr>ΔΟΜΗ ΠΡΟΓΡΑΜΜΟΣ ΣΠΟΥΔΩΝ</vt:lpstr>
      <vt:lpstr>ΕΓΧΕΙΡΙΔΙΟ ΕΚΠΑΙΔΕΥΤΗ</vt:lpstr>
      <vt:lpstr>ΑΝΟΙΚΤΟ ΔΙΑΔΙΚΤΥΑΚΟ ΜΑΘΗΜΑ </vt:lpstr>
      <vt:lpstr>ΔΗΛΩΣΗ ΣΤΗΡΙΞΗΣ ΚΑΙ ΑΝΑΓΝΩΡΙΣΗΣ ΤΩΝ ΑΠΟΤΕΛΕΣΜΑΤΩΝ ΤΟΥ ΕΡΓΟΥ</vt:lpstr>
      <vt:lpstr>ΠΕΡΙΓΡΑΜΜΑ ΚΑΙ ΟΔΗΓΟΣ ΣΠΟΥΔΩΝ  EΙΔΙΚΟΤΗΤΑΣ</vt:lpstr>
      <vt:lpstr>ΣΥΜΠΛΗΡΩΜΑ ΠΙΣΤΟΠΟΙΗΤΙΚΟΥ ΔΕΞΙΟΤΗΤΩΝ ΜΗΧΑΝΙΚΗΣ ΜΑΘΗΣΗΣ</vt:lpstr>
      <vt:lpstr>ΕΠΙΚΟΙΝΩΝΗΣΤΕ ΜΑΖΙ ΜΑΣ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Virginijus Marcinkevičius</dc:creator>
  <cp:lastModifiedBy>Dionysios Solomos</cp:lastModifiedBy>
  <cp:revision>205</cp:revision>
  <dcterms:created xsi:type="dcterms:W3CDTF">2020-03-25T13:45:02Z</dcterms:created>
  <dcterms:modified xsi:type="dcterms:W3CDTF">2022-12-09T13:24:37Z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0x010100A8CD813BA19EFD43B7344350B1B7C7CC</vt:lpwstr>
  </property>
</Properties>
</file>