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13"/>
  </p:notesMasterIdLst>
  <p:sldIdLst>
    <p:sldId id="256" r:id="rId2"/>
    <p:sldId id="259" r:id="rId3"/>
    <p:sldId id="264" r:id="rId4"/>
    <p:sldId id="258" r:id="rId5"/>
    <p:sldId id="260" r:id="rId6"/>
    <p:sldId id="266" r:id="rId7"/>
    <p:sldId id="265" r:id="rId8"/>
    <p:sldId id="261" r:id="rId9"/>
    <p:sldId id="267" r:id="rId10"/>
    <p:sldId id="262" r:id="rId11"/>
    <p:sldId id="263" r:id="rId1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6357" autoAdjust="0"/>
  </p:normalViewPr>
  <p:slideViewPr>
    <p:cSldViewPr snapToGrid="0">
      <p:cViewPr varScale="1">
        <p:scale>
          <a:sx n="82" d="100"/>
          <a:sy n="82" d="100"/>
        </p:scale>
        <p:origin x="830" y="58"/>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12/19/2020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403178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FA8FB75E-8731-4A56-8CE7-0B05A27069AF}"/>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5" name="Footer Placeholder 4">
            <a:extLst>
              <a:ext uri="{FF2B5EF4-FFF2-40B4-BE49-F238E27FC236}">
                <a16:creationId xmlns:a16="http://schemas.microsoft.com/office/drawing/2014/main"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C31A9-1B5D-4CA2-A804-C27485EDA40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855A-1A7E-4F04-9F6A-30E563FC9C7B}"/>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A80CE97-F04F-4BA2-8B04-D44506CFA41B}"/>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5" name="Footer Placeholder 4">
            <a:extLst>
              <a:ext uri="{FF2B5EF4-FFF2-40B4-BE49-F238E27FC236}">
                <a16:creationId xmlns:a16="http://schemas.microsoft.com/office/drawing/2014/main"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F0AF61-76CC-45C4-8DAC-9055497766E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A7F1CF-1A57-4789-A6CB-52BDA4F6B3BE}"/>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5" name="Footer Placeholder 4">
            <a:extLst>
              <a:ext uri="{FF2B5EF4-FFF2-40B4-BE49-F238E27FC236}">
                <a16:creationId xmlns:a16="http://schemas.microsoft.com/office/drawing/2014/main"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A4C51-0403-4BE0-B4D8-BBA5840A41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4137-C269-4C87-9F8B-01A8643FADB6}"/>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FCAC71F-D569-4D16-94AE-C4F84E871711}"/>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5" name="Footer Placeholder 4">
            <a:extLst>
              <a:ext uri="{FF2B5EF4-FFF2-40B4-BE49-F238E27FC236}">
                <a16:creationId xmlns:a16="http://schemas.microsoft.com/office/drawing/2014/main"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680E8-3A46-479C-8A83-0E8C1104404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C5A1-ABC6-45F6-9AFC-B649A522AC07}"/>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5" name="Footer Placeholder 4">
            <a:extLst>
              <a:ext uri="{FF2B5EF4-FFF2-40B4-BE49-F238E27FC236}">
                <a16:creationId xmlns:a16="http://schemas.microsoft.com/office/drawing/2014/main"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E4891-5123-4CE8-B687-761AE7BB47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3A8-F3F1-48A9-86F6-9B4997027A3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96E45DC-3A1E-40D0-9BDE-9DD7F3C24BF5}"/>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6" name="Footer Placeholder 5">
            <a:extLst>
              <a:ext uri="{FF2B5EF4-FFF2-40B4-BE49-F238E27FC236}">
                <a16:creationId xmlns:a16="http://schemas.microsoft.com/office/drawing/2014/main"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67D636-1CDD-415E-A211-32125B590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6DE885F2-C84E-4D10-8ABD-DA3178CCAFF5}"/>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8" name="Footer Placeholder 7">
            <a:extLst>
              <a:ext uri="{FF2B5EF4-FFF2-40B4-BE49-F238E27FC236}">
                <a16:creationId xmlns:a16="http://schemas.microsoft.com/office/drawing/2014/main"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A6BD3-7EED-4423-89B5-41F9C26132D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6C5-1E4B-4EAB-B87A-B27FCE17A2C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54C1FEB-5F86-4E97-A905-524A7EE14BD3}"/>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4" name="Footer Placeholder 3">
            <a:extLst>
              <a:ext uri="{FF2B5EF4-FFF2-40B4-BE49-F238E27FC236}">
                <a16:creationId xmlns:a16="http://schemas.microsoft.com/office/drawing/2014/main"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51B704-7B56-46D9-A1D2-A273DA7D29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07162-552F-4179-A7BD-FDEE2381AE84}"/>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3" name="Footer Placeholder 2">
            <a:extLst>
              <a:ext uri="{FF2B5EF4-FFF2-40B4-BE49-F238E27FC236}">
                <a16:creationId xmlns:a16="http://schemas.microsoft.com/office/drawing/2014/main"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533815-F297-42F2-9F11-CB74434F12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50DEA-B468-4928-BA61-8B04E01CE048}"/>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6" name="Footer Placeholder 5">
            <a:extLst>
              <a:ext uri="{FF2B5EF4-FFF2-40B4-BE49-F238E27FC236}">
                <a16:creationId xmlns:a16="http://schemas.microsoft.com/office/drawing/2014/main"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A99851-B187-445D-84C5-2312947C21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53174-EE22-4BBF-9079-F42D9D65FE6C}"/>
              </a:ext>
            </a:extLst>
          </p:cNvPr>
          <p:cNvSpPr>
            <a:spLocks noGrp="1"/>
          </p:cNvSpPr>
          <p:nvPr>
            <p:ph type="dt" sz="half" idx="10"/>
          </p:nvPr>
        </p:nvSpPr>
        <p:spPr/>
        <p:txBody>
          <a:bodyPr/>
          <a:lstStyle/>
          <a:p>
            <a:fld id="{48A87A34-81AB-432B-8DAE-1953F412C126}" type="datetimeFigureOut">
              <a:rPr lang="en-US" smtClean="0"/>
              <a:t>12/19/2020</a:t>
            </a:fld>
            <a:endParaRPr lang="en-US" dirty="0"/>
          </a:p>
        </p:txBody>
      </p:sp>
      <p:sp>
        <p:nvSpPr>
          <p:cNvPr id="6" name="Footer Placeholder 5">
            <a:extLst>
              <a:ext uri="{FF2B5EF4-FFF2-40B4-BE49-F238E27FC236}">
                <a16:creationId xmlns:a16="http://schemas.microsoft.com/office/drawing/2014/main"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083FB-E52D-4302-950E-4DAD5F3D05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12/19/2020</a:t>
            </a:fld>
            <a:endParaRPr lang="en-US" dirty="0"/>
          </a:p>
        </p:txBody>
      </p:sp>
      <p:sp>
        <p:nvSpPr>
          <p:cNvPr id="5" name="Footer Placeholder 4">
            <a:extLst>
              <a:ext uri="{FF2B5EF4-FFF2-40B4-BE49-F238E27FC236}">
                <a16:creationId xmlns:a16="http://schemas.microsoft.com/office/drawing/2014/main"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geeksacademy.it/en-en/index.aspx" TargetMode="Externa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18.png"/><Relationship Id="rId5" Type="http://schemas.openxmlformats.org/officeDocument/2006/relationships/hyperlink" Target="https://www.edu.ro/ANC" TargetMode="External"/><Relationship Id="rId10" Type="http://schemas.openxmlformats.org/officeDocument/2006/relationships/image" Target="../media/image17.png"/><Relationship Id="rId4" Type="http://schemas.openxmlformats.org/officeDocument/2006/relationships/hyperlink" Target="https://exelia.gr/"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acebook.com/MACHINA.ml.project" TargetMode="External"/><Relationship Id="rId7" Type="http://schemas.openxmlformats.org/officeDocument/2006/relationships/hyperlink" Target="https://twitter.com/MACHINA41729797" TargetMode="External"/><Relationship Id="rId2" Type="http://schemas.openxmlformats.org/officeDocument/2006/relationships/hyperlink" Target="mailto:machina@l3s.de"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svg"/><Relationship Id="rId5" Type="http://schemas.openxmlformats.org/officeDocument/2006/relationships/hyperlink" Target="https://www.linkedin.com/company/machina-project/?viewAsMember=true" TargetMode="External"/><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id="{1C1628AC-ED05-461E-BA8D-DFFAED701024}"/>
              </a:ext>
            </a:extLst>
          </p:cNvPr>
          <p:cNvSpPr>
            <a:spLocks noGrp="1"/>
          </p:cNvSpPr>
          <p:nvPr>
            <p:ph type="subTitle" idx="1"/>
          </p:nvPr>
        </p:nvSpPr>
        <p:spPr>
          <a:xfrm>
            <a:off x="240129" y="4719140"/>
            <a:ext cx="5855871" cy="1335024"/>
          </a:xfrm>
        </p:spPr>
        <p:txBody>
          <a:bodyPr>
            <a:normAutofit/>
          </a:bodyPr>
          <a:lstStyle/>
          <a:p>
            <a:pPr algn="l"/>
            <a:r>
              <a:rPr lang="en-US" dirty="0">
                <a:solidFill>
                  <a:srgbClr val="152294"/>
                </a:solidFill>
                <a:effectLst/>
                <a:ea typeface="Times New Roman" panose="02020603050405020304" pitchFamily="18" charset="0"/>
              </a:rPr>
              <a:t>Machina Learning Skills for ICT Professionals</a:t>
            </a:r>
            <a:endParaRPr lang="LID4096" sz="3600" dirty="0">
              <a:solidFill>
                <a:srgbClr val="152294"/>
              </a:solidFill>
              <a:cs typeface="Calibri Light" panose="020F0302020204030204" pitchFamily="34" charset="0"/>
            </a:endParaRPr>
          </a:p>
        </p:txBody>
      </p:sp>
      <p:pic>
        <p:nvPicPr>
          <p:cNvPr id="30" name="Picture 29">
            <a:extLst>
              <a:ext uri="{FF2B5EF4-FFF2-40B4-BE49-F238E27FC236}">
                <a16:creationId xmlns:a16="http://schemas.microsoft.com/office/drawing/2014/main" id="{D7AF8D5B-CEC5-43BB-9A6A-C35E8823CD22}"/>
              </a:ext>
            </a:extLst>
          </p:cNvPr>
          <p:cNvPicPr>
            <a:picLocks noChangeAspect="1"/>
          </p:cNvPicPr>
          <p:nvPr/>
        </p:nvPicPr>
        <p:blipFill>
          <a:blip r:embed="rId4"/>
          <a:stretch>
            <a:fillRect/>
          </a:stretch>
        </p:blipFill>
        <p:spPr>
          <a:xfrm>
            <a:off x="0" y="1861427"/>
            <a:ext cx="5563069" cy="1663808"/>
          </a:xfrm>
          <a:prstGeom prst="rect">
            <a:avLst/>
          </a:prstGeom>
        </p:spPr>
      </p:pic>
      <p:pic>
        <p:nvPicPr>
          <p:cNvPr id="34" name="Graphic 33">
            <a:extLst>
              <a:ext uri="{FF2B5EF4-FFF2-40B4-BE49-F238E27FC236}">
                <a16:creationId xmlns:a16="http://schemas.microsoft.com/office/drawing/2014/main" id="{D1F76E5B-6986-4B96-AEFC-39CC581CB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9111" y="4479407"/>
            <a:ext cx="5139319" cy="1472110"/>
          </a:xfrm>
          <a:prstGeom prst="rect">
            <a:avLst/>
          </a:prstGeom>
        </p:spPr>
      </p:pic>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C65-C1A4-476A-88F8-F6234BD67AA5}"/>
              </a:ext>
            </a:extLst>
          </p:cNvPr>
          <p:cNvSpPr>
            <a:spLocks noGrp="1"/>
          </p:cNvSpPr>
          <p:nvPr>
            <p:ph type="title"/>
          </p:nvPr>
        </p:nvSpPr>
        <p:spPr/>
        <p:txBody>
          <a:bodyPr>
            <a:normAutofit fontScale="90000"/>
          </a:bodyPr>
          <a:lstStyle/>
          <a:p>
            <a:br>
              <a:rPr lang="de-DE" b="1" dirty="0">
                <a:solidFill>
                  <a:srgbClr val="152294"/>
                </a:solidFill>
              </a:rPr>
            </a:br>
            <a:r>
              <a:rPr lang="el-GR" b="1" dirty="0">
                <a:solidFill>
                  <a:srgbClr val="152294"/>
                </a:solidFill>
              </a:rPr>
              <a:t>Κοινοπραξία</a:t>
            </a:r>
            <a:br>
              <a:rPr lang="en-US" b="1" dirty="0">
                <a:solidFill>
                  <a:srgbClr val="152294"/>
                </a:solidFill>
              </a:rPr>
            </a:br>
            <a:endParaRPr lang="LID4096" b="1" dirty="0">
              <a:solidFill>
                <a:srgbClr val="152294"/>
              </a:solidFill>
            </a:endParaRPr>
          </a:p>
        </p:txBody>
      </p:sp>
      <p:sp>
        <p:nvSpPr>
          <p:cNvPr id="14" name="Content Placeholder 2">
            <a:extLst>
              <a:ext uri="{FF2B5EF4-FFF2-40B4-BE49-F238E27FC236}">
                <a16:creationId xmlns:a16="http://schemas.microsoft.com/office/drawing/2014/main" id="{F0662989-C157-4B69-90B6-1569C8583194}"/>
              </a:ext>
            </a:extLst>
          </p:cNvPr>
          <p:cNvSpPr>
            <a:spLocks noGrp="1"/>
          </p:cNvSpPr>
          <p:nvPr>
            <p:ph idx="1"/>
          </p:nvPr>
        </p:nvSpPr>
        <p:spPr>
          <a:xfrm>
            <a:off x="838200" y="1852857"/>
            <a:ext cx="5257800" cy="4179699"/>
          </a:xfrm>
        </p:spPr>
        <p:txBody>
          <a:bodyPr>
            <a:normAutofit/>
          </a:bodyPr>
          <a:lstStyle/>
          <a:p>
            <a:pPr algn="l">
              <a:buFont typeface="Wingdings" panose="05000000000000000000" pitchFamily="2" charset="2"/>
              <a:buChar char="q"/>
            </a:pPr>
            <a:r>
              <a:rPr lang="en-US" sz="2400" dirty="0">
                <a:solidFill>
                  <a:srgbClr val="152294"/>
                </a:solidFill>
                <a:hlinkClick r:id="rId2">
                  <a:extLst>
                    <a:ext uri="{A12FA001-AC4F-418D-AE19-62706E023703}">
                      <ahyp:hlinkClr xmlns:ahyp="http://schemas.microsoft.com/office/drawing/2018/hyperlinkcolor" val="tx"/>
                    </a:ext>
                  </a:extLst>
                </a:hlinkClick>
              </a:rPr>
              <a:t>UCBL</a:t>
            </a:r>
            <a:r>
              <a:rPr lang="en-US" sz="2400" dirty="0">
                <a:solidFill>
                  <a:srgbClr val="152294"/>
                </a:solidFill>
              </a:rPr>
              <a:t> - Lyon, France</a:t>
            </a:r>
          </a:p>
          <a:p>
            <a:pPr algn="l">
              <a:buFont typeface="Wingdings" panose="05000000000000000000" pitchFamily="2" charset="2"/>
              <a:buChar char="q"/>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buFont typeface="Wingdings" panose="05000000000000000000" pitchFamily="2" charset="2"/>
              <a:buChar char="q"/>
            </a:pPr>
            <a:r>
              <a:rPr lang="en-US" sz="2400" dirty="0">
                <a:solidFill>
                  <a:srgbClr val="152294"/>
                </a:solidFill>
                <a:hlinkClick r:id="rId4">
                  <a:extLst>
                    <a:ext uri="{A12FA001-AC4F-418D-AE19-62706E023703}">
                      <ahyp:hlinkClr xmlns:ahyp="http://schemas.microsoft.com/office/drawing/2018/hyperlinkcolor" val="tx"/>
                    </a:ext>
                  </a:extLst>
                </a:hlinkClick>
              </a:rPr>
              <a:t>EXELIA</a:t>
            </a:r>
            <a:r>
              <a:rPr lang="en-US" sz="2400" dirty="0">
                <a:solidFill>
                  <a:srgbClr val="152294"/>
                </a:solidFill>
              </a:rPr>
              <a:t> - Athens, Greece</a:t>
            </a:r>
          </a:p>
          <a:p>
            <a:pPr marL="0" indent="0" algn="l">
              <a:buNone/>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lgn="l">
              <a:buFont typeface="Wingdings" panose="05000000000000000000" pitchFamily="2" charset="2"/>
              <a:buChar char="q"/>
            </a:pPr>
            <a:r>
              <a:rPr lang="en-US" sz="2400" dirty="0">
                <a:solidFill>
                  <a:srgbClr val="152294"/>
                </a:solidFill>
                <a:hlinkClick r:id="rId3">
                  <a:extLst>
                    <a:ext uri="{A12FA001-AC4F-418D-AE19-62706E023703}">
                      <ahyp:hlinkClr xmlns:ahyp="http://schemas.microsoft.com/office/drawing/2018/hyperlinkcolor" val="tx"/>
                    </a:ext>
                  </a:extLst>
                </a:hlinkClick>
              </a:rPr>
              <a:t>ACADEMY</a:t>
            </a:r>
            <a:r>
              <a:rPr lang="en-US" sz="2400" dirty="0">
                <a:solidFill>
                  <a:srgbClr val="152294"/>
                </a:solidFill>
              </a:rPr>
              <a:t> - Rome, Italy</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5">
                  <a:extLst>
                    <a:ext uri="{A12FA001-AC4F-418D-AE19-62706E023703}">
                      <ahyp:hlinkClr xmlns:ahyp="http://schemas.microsoft.com/office/drawing/2018/hyperlinkcolor" val="tx"/>
                    </a:ext>
                  </a:extLst>
                </a:hlinkClick>
              </a:rPr>
              <a:t>ANC</a:t>
            </a:r>
            <a:r>
              <a:rPr lang="en-US" sz="2400" dirty="0">
                <a:solidFill>
                  <a:srgbClr val="152294"/>
                </a:solidFill>
              </a:rPr>
              <a:t> - Bucharest, Romania</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6">
                  <a:extLst>
                    <a:ext uri="{A12FA001-AC4F-418D-AE19-62706E023703}">
                      <ahyp:hlinkClr xmlns:ahyp="http://schemas.microsoft.com/office/drawing/2018/hyperlinkcolor" val="tx"/>
                    </a:ext>
                  </a:extLst>
                </a:hlinkClick>
              </a:rPr>
              <a:t>L3S</a:t>
            </a:r>
            <a:r>
              <a:rPr lang="en-US" sz="2400" dirty="0">
                <a:solidFill>
                  <a:srgbClr val="152294"/>
                </a:solidFill>
              </a:rPr>
              <a:t> - Hannover, Germany</a:t>
            </a:r>
          </a:p>
          <a:p>
            <a:pPr algn="l"/>
            <a:endParaRPr lang="en-US" dirty="0">
              <a:solidFill>
                <a:srgbClr val="152294"/>
              </a:solidFill>
            </a:endParaRPr>
          </a:p>
          <a:p>
            <a:pPr algn="l"/>
            <a:endParaRPr lang="en-US" dirty="0">
              <a:solidFill>
                <a:srgbClr val="152294"/>
              </a:solidFill>
            </a:endParaRPr>
          </a:p>
          <a:p>
            <a:endParaRPr lang="LID4096" dirty="0"/>
          </a:p>
        </p:txBody>
      </p:sp>
      <p:pic>
        <p:nvPicPr>
          <p:cNvPr id="9" name="Picture 8" descr="Logo&#10;&#10;Description automatically generated">
            <a:extLst>
              <a:ext uri="{FF2B5EF4-FFF2-40B4-BE49-F238E27FC236}">
                <a16:creationId xmlns:a16="http://schemas.microsoft.com/office/drawing/2014/main" id="{FFCE9017-4190-4357-B569-1CFB7087A31B}"/>
              </a:ext>
            </a:extLst>
          </p:cNvPr>
          <p:cNvPicPr>
            <a:picLocks noChangeAspect="1"/>
          </p:cNvPicPr>
          <p:nvPr/>
        </p:nvPicPr>
        <p:blipFill>
          <a:blip r:embed="rId7"/>
          <a:stretch>
            <a:fillRect/>
          </a:stretch>
        </p:blipFill>
        <p:spPr>
          <a:xfrm>
            <a:off x="5878820" y="5203594"/>
            <a:ext cx="1225342" cy="11518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E6446E45-721F-47F3-9696-81D99AC34B79}"/>
              </a:ext>
            </a:extLst>
          </p:cNvPr>
          <p:cNvPicPr>
            <a:picLocks noChangeAspect="1"/>
          </p:cNvPicPr>
          <p:nvPr/>
        </p:nvPicPr>
        <p:blipFill>
          <a:blip r:embed="rId8"/>
          <a:stretch>
            <a:fillRect/>
          </a:stretch>
        </p:blipFill>
        <p:spPr>
          <a:xfrm>
            <a:off x="5431607" y="3388347"/>
            <a:ext cx="2182557" cy="432824"/>
          </a:xfrm>
          <a:prstGeom prst="rect">
            <a:avLst/>
          </a:prstGeom>
        </p:spPr>
      </p:pic>
      <p:pic>
        <p:nvPicPr>
          <p:cNvPr id="15" name="Picture 14" descr="Text&#10;&#10;Description automatically generated">
            <a:extLst>
              <a:ext uri="{FF2B5EF4-FFF2-40B4-BE49-F238E27FC236}">
                <a16:creationId xmlns:a16="http://schemas.microsoft.com/office/drawing/2014/main" id="{07C532CC-2DC0-4157-A27B-73C0EC909A57}"/>
              </a:ext>
            </a:extLst>
          </p:cNvPr>
          <p:cNvPicPr>
            <a:picLocks noChangeAspect="1"/>
          </p:cNvPicPr>
          <p:nvPr/>
        </p:nvPicPr>
        <p:blipFill>
          <a:blip r:embed="rId9"/>
          <a:stretch>
            <a:fillRect/>
          </a:stretch>
        </p:blipFill>
        <p:spPr>
          <a:xfrm>
            <a:off x="5431608" y="4118667"/>
            <a:ext cx="2182557" cy="906969"/>
          </a:xfrm>
          <a:prstGeom prst="rect">
            <a:avLst/>
          </a:prstGeom>
        </p:spPr>
      </p:pic>
      <p:pic>
        <p:nvPicPr>
          <p:cNvPr id="4" name="Picture 3" descr="Text&#10;&#10;Description automatically generated">
            <a:extLst>
              <a:ext uri="{FF2B5EF4-FFF2-40B4-BE49-F238E27FC236}">
                <a16:creationId xmlns:a16="http://schemas.microsoft.com/office/drawing/2014/main" id="{962A2D07-2833-431F-A2A1-88D0C108873B}"/>
              </a:ext>
            </a:extLst>
          </p:cNvPr>
          <p:cNvPicPr>
            <a:picLocks noChangeAspect="1"/>
          </p:cNvPicPr>
          <p:nvPr/>
        </p:nvPicPr>
        <p:blipFill>
          <a:blip r:embed="rId10"/>
          <a:stretch>
            <a:fillRect/>
          </a:stretch>
        </p:blipFill>
        <p:spPr>
          <a:xfrm>
            <a:off x="5375831" y="2335542"/>
            <a:ext cx="2231320" cy="8075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152294"/>
              </a:solidFill>
            </a:endParaRPr>
          </a:p>
        </p:txBody>
      </p:sp>
    </p:spTree>
    <p:extLst>
      <p:ext uri="{BB962C8B-B14F-4D97-AF65-F5344CB8AC3E}">
        <p14:creationId xmlns:p14="http://schemas.microsoft.com/office/powerpoint/2010/main" val="3645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C45-5583-41DF-8180-BCF35C86C99A}"/>
              </a:ext>
            </a:extLst>
          </p:cNvPr>
          <p:cNvSpPr>
            <a:spLocks noGrp="1"/>
          </p:cNvSpPr>
          <p:nvPr>
            <p:ph type="title"/>
          </p:nvPr>
        </p:nvSpPr>
        <p:spPr/>
        <p:txBody>
          <a:bodyPr/>
          <a:lstStyle/>
          <a:p>
            <a:r>
              <a:rPr lang="el-GR" sz="3600" b="1" dirty="0">
                <a:solidFill>
                  <a:srgbClr val="152294"/>
                </a:solidFill>
              </a:rPr>
              <a:t>Επικοινωνήστε μαζί μας:</a:t>
            </a:r>
            <a:endParaRPr lang="LID4096" b="1" dirty="0">
              <a:solidFill>
                <a:srgbClr val="152294"/>
              </a:solidFill>
            </a:endParaRPr>
          </a:p>
        </p:txBody>
      </p:sp>
      <p:sp>
        <p:nvSpPr>
          <p:cNvPr id="3" name="Content Placeholder 2">
            <a:extLst>
              <a:ext uri="{FF2B5EF4-FFF2-40B4-BE49-F238E27FC236}">
                <a16:creationId xmlns:a16="http://schemas.microsoft.com/office/drawing/2014/main" id="{49D02B83-4D66-4307-8C4B-D3A80ED09959}"/>
              </a:ext>
            </a:extLst>
          </p:cNvPr>
          <p:cNvSpPr>
            <a:spLocks noGrp="1"/>
          </p:cNvSpPr>
          <p:nvPr>
            <p:ph idx="1"/>
          </p:nvPr>
        </p:nvSpPr>
        <p:spPr/>
        <p:txBody>
          <a:bodyPr/>
          <a:lstStyle/>
          <a:p>
            <a:r>
              <a:rPr lang="de-DE" sz="2000" dirty="0">
                <a:solidFill>
                  <a:srgbClr val="152294"/>
                </a:solidFill>
                <a:hlinkClick r:id="rId2">
                  <a:extLst>
                    <a:ext uri="{A12FA001-AC4F-418D-AE19-62706E023703}">
                      <ahyp:hlinkClr xmlns:ahyp="http://schemas.microsoft.com/office/drawing/2018/hyperlinkcolor" val="tx"/>
                    </a:ext>
                  </a:extLst>
                </a:hlinkClick>
              </a:rPr>
              <a:t>machina@l3s.de</a:t>
            </a:r>
            <a:endParaRPr lang="de-DE" sz="2000" dirty="0">
              <a:solidFill>
                <a:srgbClr val="152294"/>
              </a:solidFill>
            </a:endParaRPr>
          </a:p>
          <a:p>
            <a:pPr marL="0" indent="0">
              <a:buNone/>
            </a:pPr>
            <a:endParaRPr lang="de-DE" sz="2000" dirty="0">
              <a:solidFill>
                <a:srgbClr val="152294"/>
              </a:solidFill>
            </a:endParaRPr>
          </a:p>
          <a:p>
            <a:r>
              <a:rPr lang="el-GR" sz="2000" dirty="0">
                <a:solidFill>
                  <a:srgbClr val="152294"/>
                </a:solidFill>
              </a:rPr>
              <a:t>Ακολουθησε μας</a:t>
            </a:r>
            <a:r>
              <a:rPr lang="de-DE" sz="2000" dirty="0">
                <a:solidFill>
                  <a:srgbClr val="152294"/>
                </a:solidFill>
              </a:rPr>
              <a:t>:</a:t>
            </a:r>
          </a:p>
          <a:p>
            <a:pPr marL="0" indent="0">
              <a:buNone/>
            </a:pPr>
            <a:endParaRPr lang="de-DE" dirty="0"/>
          </a:p>
        </p:txBody>
      </p:sp>
      <p:sp>
        <p:nvSpPr>
          <p:cNvPr id="5" name="TextBox 4">
            <a:extLst>
              <a:ext uri="{FF2B5EF4-FFF2-40B4-BE49-F238E27FC236}">
                <a16:creationId xmlns:a16="http://schemas.microsoft.com/office/drawing/2014/main" id="{EFE6234F-B9C9-471D-B4CA-B240F0892BB9}"/>
              </a:ext>
            </a:extLst>
          </p:cNvPr>
          <p:cNvSpPr txBox="1"/>
          <p:nvPr/>
        </p:nvSpPr>
        <p:spPr>
          <a:xfrm>
            <a:off x="594360" y="5360993"/>
            <a:ext cx="9110444" cy="1477328"/>
          </a:xfrm>
          <a:prstGeom prst="rect">
            <a:avLst/>
          </a:prstGeom>
          <a:noFill/>
        </p:spPr>
        <p:txBody>
          <a:bodyPr wrap="square" rtlCol="0">
            <a:spAutoFit/>
          </a:bodyPr>
          <a:lstStyle/>
          <a:p>
            <a:pPr algn="just"/>
            <a:r>
              <a:rPr lang="el-GR" dirty="0">
                <a:solidFill>
                  <a:srgbClr val="152294"/>
                </a:solidFill>
              </a:rPr>
              <a:t>Η υποστήριξη της Ευρωπαϊκής Επιτροπής στην παραγωγή της παρούσας έκδοσης δεν συνιστά αποδοχή του περιεχομένου, το οποίο αντικατοπτρίζει αποκλειστικά τις απόψεις των συντακτών, και η Επιτροπή δεν μπορεί να αναλάβει την ευθύνη για οποιαδήποτε χρήση των πληροφοριών που περιέχονται σε αυτήν.</a:t>
            </a:r>
            <a:endParaRPr lang="en-US" dirty="0">
              <a:solidFill>
                <a:srgbClr val="152294"/>
              </a:solidFill>
            </a:endParaRPr>
          </a:p>
          <a:p>
            <a:pPr algn="just"/>
            <a:endParaRPr lang="LID4096" dirty="0">
              <a:solidFill>
                <a:srgbClr val="152294"/>
              </a:solidFill>
            </a:endParaRPr>
          </a:p>
        </p:txBody>
      </p:sp>
      <p:pic>
        <p:nvPicPr>
          <p:cNvPr id="10" name="Picture 9" descr="Logo&#10;&#10;Description automatically generated">
            <a:hlinkClick r:id="rId3"/>
            <a:extLst>
              <a:ext uri="{FF2B5EF4-FFF2-40B4-BE49-F238E27FC236}">
                <a16:creationId xmlns:a16="http://schemas.microsoft.com/office/drawing/2014/main" id="{764ED4E4-CD55-448F-9631-AA4BA9403D6A}"/>
              </a:ext>
            </a:extLst>
          </p:cNvPr>
          <p:cNvPicPr>
            <a:picLocks noChangeAspect="1"/>
          </p:cNvPicPr>
          <p:nvPr/>
        </p:nvPicPr>
        <p:blipFill>
          <a:blip r:embed="rId4"/>
          <a:stretch>
            <a:fillRect/>
          </a:stretch>
        </p:blipFill>
        <p:spPr>
          <a:xfrm>
            <a:off x="1050141" y="3773539"/>
            <a:ext cx="831682" cy="831682"/>
          </a:xfrm>
          <a:prstGeom prst="rect">
            <a:avLst/>
          </a:prstGeom>
        </p:spPr>
      </p:pic>
      <p:pic>
        <p:nvPicPr>
          <p:cNvPr id="12" name="Picture 11" descr="Logo&#10;&#10;Description automatically generated">
            <a:hlinkClick r:id="rId5"/>
            <a:extLst>
              <a:ext uri="{FF2B5EF4-FFF2-40B4-BE49-F238E27FC236}">
                <a16:creationId xmlns:a16="http://schemas.microsoft.com/office/drawing/2014/main" id="{08010C69-BC17-4CF5-8156-7917FCF454C2}"/>
              </a:ext>
            </a:extLst>
          </p:cNvPr>
          <p:cNvPicPr>
            <a:picLocks noChangeAspect="1"/>
          </p:cNvPicPr>
          <p:nvPr/>
        </p:nvPicPr>
        <p:blipFill>
          <a:blip r:embed="rId6"/>
          <a:stretch>
            <a:fillRect/>
          </a:stretch>
        </p:blipFill>
        <p:spPr>
          <a:xfrm>
            <a:off x="2188527" y="3773539"/>
            <a:ext cx="831682" cy="831682"/>
          </a:xfrm>
          <a:prstGeom prst="rect">
            <a:avLst/>
          </a:prstGeom>
        </p:spPr>
      </p:pic>
      <p:pic>
        <p:nvPicPr>
          <p:cNvPr id="14" name="Picture 13" descr="Logo&#10;&#10;Description automatically generated">
            <a:hlinkClick r:id="rId7"/>
            <a:extLst>
              <a:ext uri="{FF2B5EF4-FFF2-40B4-BE49-F238E27FC236}">
                <a16:creationId xmlns:a16="http://schemas.microsoft.com/office/drawing/2014/main" id="{D155C4EE-5513-408D-A9C4-D77CEECC9648}"/>
              </a:ext>
            </a:extLst>
          </p:cNvPr>
          <p:cNvPicPr>
            <a:picLocks noChangeAspect="1"/>
          </p:cNvPicPr>
          <p:nvPr/>
        </p:nvPicPr>
        <p:blipFill>
          <a:blip r:embed="rId8"/>
          <a:stretch>
            <a:fillRect/>
          </a:stretch>
        </p:blipFill>
        <p:spPr>
          <a:xfrm>
            <a:off x="3279177" y="3773539"/>
            <a:ext cx="831682" cy="831682"/>
          </a:xfrm>
          <a:prstGeom prst="rect">
            <a:avLst/>
          </a:prstGeom>
        </p:spPr>
      </p:pic>
      <p:pic>
        <p:nvPicPr>
          <p:cNvPr id="16" name="Picture 15" descr="Logo, company name&#10;&#10;Description automatically generated">
            <a:extLst>
              <a:ext uri="{FF2B5EF4-FFF2-40B4-BE49-F238E27FC236}">
                <a16:creationId xmlns:a16="http://schemas.microsoft.com/office/drawing/2014/main" id="{0E899F0A-922E-4B46-89A7-4AD498A241BE}"/>
              </a:ext>
            </a:extLst>
          </p:cNvPr>
          <p:cNvPicPr>
            <a:picLocks noChangeAspect="1"/>
          </p:cNvPicPr>
          <p:nvPr/>
        </p:nvPicPr>
        <p:blipFill>
          <a:blip r:embed="rId9"/>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a16="http://schemas.microsoft.com/office/drawing/2014/main" id="{05FCCF25-55C4-4E77-B0C2-2FA4D7559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a16="http://schemas.microsoft.com/office/drawing/2014/main" id="{9862D538-1F49-4C77-9003-086C63BB628E}"/>
              </a:ext>
            </a:extLst>
          </p:cNvPr>
          <p:cNvPicPr>
            <a:picLocks noChangeAspect="1"/>
          </p:cNvPicPr>
          <p:nvPr/>
        </p:nvPicPr>
        <p:blipFill>
          <a:blip r:embed="rId9"/>
          <a:stretch>
            <a:fillRect/>
          </a:stretch>
        </p:blipFill>
        <p:spPr>
          <a:xfrm>
            <a:off x="5664223" y="1895464"/>
            <a:ext cx="5477636" cy="3081170"/>
          </a:xfrm>
          <a:prstGeom prst="rect">
            <a:avLst/>
          </a:prstGeom>
          <a:ln>
            <a:noFill/>
          </a:ln>
          <a:effectLst>
            <a:softEdge rad="112500"/>
          </a:effectLst>
        </p:spPr>
      </p:pic>
    </p:spTree>
    <p:extLst>
      <p:ext uri="{BB962C8B-B14F-4D97-AF65-F5344CB8AC3E}">
        <p14:creationId xmlns:p14="http://schemas.microsoft.com/office/powerpoint/2010/main" val="111140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1" y="862533"/>
            <a:ext cx="6586491" cy="1286160"/>
          </a:xfrm>
        </p:spPr>
        <p:txBody>
          <a:bodyPr anchor="b">
            <a:normAutofit fontScale="90000"/>
          </a:bodyPr>
          <a:lstStyle/>
          <a:p>
            <a:br>
              <a:rPr lang="de-DE" sz="4000" b="1" dirty="0">
                <a:solidFill>
                  <a:srgbClr val="152294"/>
                </a:solidFill>
              </a:rPr>
            </a:br>
            <a:br>
              <a:rPr lang="de-DE" sz="4000" b="1" dirty="0">
                <a:solidFill>
                  <a:srgbClr val="152294"/>
                </a:solidFill>
              </a:rPr>
            </a:br>
            <a:br>
              <a:rPr lang="de-DE" sz="4000" b="1" dirty="0">
                <a:solidFill>
                  <a:srgbClr val="152294"/>
                </a:solidFill>
              </a:rPr>
            </a:br>
            <a:br>
              <a:rPr lang="de-DE" sz="4000" b="1" dirty="0">
                <a:solidFill>
                  <a:srgbClr val="152294"/>
                </a:solidFill>
              </a:rPr>
            </a:br>
            <a:br>
              <a:rPr lang="de-DE" sz="4000" b="1" dirty="0">
                <a:solidFill>
                  <a:srgbClr val="152294"/>
                </a:solidFill>
              </a:rPr>
            </a:br>
            <a:br>
              <a:rPr lang="de-DE" sz="4000" b="1" dirty="0">
                <a:solidFill>
                  <a:srgbClr val="152294"/>
                </a:solidFill>
              </a:rPr>
            </a:br>
            <a:r>
              <a:rPr lang="el-GR" sz="4000" b="1" dirty="0">
                <a:solidFill>
                  <a:srgbClr val="152294"/>
                </a:solidFill>
              </a:rPr>
              <a:t>Σχετικά με το έργο</a:t>
            </a:r>
            <a:br>
              <a:rPr lang="en-US" sz="4000" b="1" dirty="0">
                <a:solidFill>
                  <a:srgbClr val="152294"/>
                </a:solidFill>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a:bodyPr>
          <a:lstStyle/>
          <a:p>
            <a:pPr marL="0" marR="0" algn="just">
              <a:lnSpc>
                <a:spcPct val="115000"/>
              </a:lnSpc>
              <a:spcBef>
                <a:spcPts val="0"/>
              </a:spcBef>
              <a:spcAft>
                <a:spcPts val="800"/>
              </a:spcAft>
            </a:pPr>
            <a:r>
              <a:rPr lang="el-GR" sz="2000" dirty="0">
                <a:solidFill>
                  <a:srgbClr val="152294"/>
                </a:solidFill>
                <a:cs typeface="Arial" panose="020B0604020202020204" pitchFamily="34" charset="0"/>
              </a:rPr>
              <a:t>Το έργο </a:t>
            </a:r>
            <a:r>
              <a:rPr lang="en-US" sz="2000" dirty="0">
                <a:solidFill>
                  <a:srgbClr val="152294"/>
                </a:solidFill>
                <a:cs typeface="Arial" panose="020B0604020202020204" pitchFamily="34" charset="0"/>
              </a:rPr>
              <a:t>MACHINA</a:t>
            </a:r>
            <a:r>
              <a:rPr lang="el-GR" sz="2000" dirty="0">
                <a:solidFill>
                  <a:srgbClr val="152294"/>
                </a:solidFill>
                <a:cs typeface="Arial" panose="020B0604020202020204" pitchFamily="34" charset="0"/>
              </a:rPr>
              <a:t> αποτελεί μια στρατηγική συνεργασία για την ενίσχυση της Επαγγελματικής Εκπαίδευσης και Κατάρτισης (ΕΕΚ) για τους επαγγελματίες του κλάδου των Τεχνολογιών Πληροφορικής και Επικοινωνιών (ΤΠΕ) μέσω της ανάπτυξης ενός σύγχρονου και επικαιροποιημένου Ευρωπαϊκού προγράμματος σπουδών στο πεδίο της Μηχανικής Μάθησης, τα οποία θα συμβάλλουν στην αντιμετώπιση των υφιστάμενων αναγκών του κλάδου και στην αναντιστοιχία δεξιοτήτων που επικρατεί στην αγορά εργασίας.</a:t>
            </a:r>
            <a:endParaRPr lang="en-US" sz="2000" dirty="0">
              <a:solidFill>
                <a:srgbClr val="152294"/>
              </a:solidFill>
              <a:cs typeface="Arial" panose="020B0604020202020204" pitchFamily="34" charset="0"/>
            </a:endParaRPr>
          </a:p>
          <a:p>
            <a:endParaRPr lang="LID4096" sz="2000" dirty="0"/>
          </a:p>
        </p:txBody>
      </p:sp>
      <p:pic>
        <p:nvPicPr>
          <p:cNvPr id="5" name="Picture 4" descr="A picture containing person, person, table, holding&#10;&#10;Description automatically generated">
            <a:extLst>
              <a:ext uri="{FF2B5EF4-FFF2-40B4-BE49-F238E27FC236}">
                <a16:creationId xmlns:a16="http://schemas.microsoft.com/office/drawing/2014/main" id="{931273D9-9643-4C8F-BAC8-488003EAF9B9}"/>
              </a:ext>
            </a:extLst>
          </p:cNvPr>
          <p:cNvPicPr>
            <a:picLocks noChangeAspect="1"/>
          </p:cNvPicPr>
          <p:nvPr/>
        </p:nvPicPr>
        <p:blipFill rotWithShape="1">
          <a:blip r:embed="rId2"/>
          <a:srcRect l="35797" r="44094"/>
          <a:stretch/>
        </p:blipFill>
        <p:spPr>
          <a:xfrm>
            <a:off x="20" y="10"/>
            <a:ext cx="4635571" cy="6857990"/>
          </a:xfrm>
          <a:prstGeom prst="rect">
            <a:avLst/>
          </a:prstGeom>
          <a:effectLst/>
        </p:spPr>
      </p:pic>
    </p:spTree>
    <p:extLst>
      <p:ext uri="{BB962C8B-B14F-4D97-AF65-F5344CB8AC3E}">
        <p14:creationId xmlns:p14="http://schemas.microsoft.com/office/powerpoint/2010/main" val="106930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6"/>
            <a:ext cx="6586491" cy="1676603"/>
          </a:xfrm>
        </p:spPr>
        <p:txBody>
          <a:bodyPr>
            <a:normAutofit/>
          </a:bodyPr>
          <a:lstStyle/>
          <a:p>
            <a:r>
              <a:rPr lang="el-GR" sz="5400" b="1" dirty="0">
                <a:solidFill>
                  <a:srgbClr val="152294"/>
                </a:solidFill>
              </a:rPr>
              <a:t>Στόχοι του έργου</a:t>
            </a:r>
            <a:endParaRPr lang="LID4096" sz="5400"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fontScale="70000" lnSpcReduction="20000"/>
          </a:bodyPr>
          <a:lstStyle/>
          <a:p>
            <a:pPr marR="0" lvl="0" algn="just" rtl="0">
              <a:lnSpc>
                <a:spcPct val="115000"/>
              </a:lnSpc>
              <a:spcBef>
                <a:spcPts val="0"/>
              </a:spcBef>
              <a:spcAft>
                <a:spcPts val="0"/>
              </a:spcAft>
              <a:buFont typeface="Wingdings" panose="05000000000000000000" pitchFamily="2" charset="2"/>
              <a:buChar char="q"/>
            </a:pPr>
            <a:r>
              <a:rPr lang="el-GR" sz="2100" dirty="0">
                <a:solidFill>
                  <a:srgbClr val="152294"/>
                </a:solidFill>
                <a:cs typeface="Times New Roman" panose="02020603050405020304" pitchFamily="18" charset="0"/>
              </a:rPr>
              <a:t>Σχεδιασμός ενός σύγχρονου και επικαιροποιημένου Ευρωπαϊκού προγράμματος κατάρτισης στο πεδίο της Μηχανικής Μάθησης (</a:t>
            </a:r>
            <a:r>
              <a:rPr lang="en-US" sz="2100" dirty="0">
                <a:solidFill>
                  <a:srgbClr val="152294"/>
                </a:solidFill>
                <a:cs typeface="Times New Roman" panose="02020603050405020304" pitchFamily="18" charset="0"/>
              </a:rPr>
              <a:t>Machine Learning</a:t>
            </a:r>
            <a:r>
              <a:rPr lang="el-GR" sz="2100" dirty="0">
                <a:solidFill>
                  <a:srgbClr val="152294"/>
                </a:solidFill>
                <a:cs typeface="Times New Roman" panose="02020603050405020304" pitchFamily="18" charset="0"/>
              </a:rPr>
              <a:t>) για τους επαγγελματίες του κλάδου των Τεχνολογιών Πληροφορικής και Επικοινωνιών (ΤΠΕ) που θα τους βοηθήσει να αναπτύξουν τις απαραίτητες  τεχνικές, μη τεχνικές και  οριζόντιες δεξιότητες. </a:t>
            </a:r>
            <a:endParaRPr lang="en-US" sz="21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100" dirty="0">
                <a:solidFill>
                  <a:srgbClr val="152294"/>
                </a:solidFill>
                <a:cs typeface="Times New Roman" panose="02020603050405020304" pitchFamily="18" charset="0"/>
              </a:rPr>
              <a:t>Εισαγωγή καινοτόμων εκπαιδευτικών μεθοδολογιών και παιδαγωγικών πόρων - ανοιχτής πρόσβασης – άμεσα αξιοποιήσιμων τόσο από τους παρόχους Επαγγελματικής Εκπαίδευσης και Κατάρτισης (ΕΕΚ) που επιζητούν τον εκσυγχρονισμό  των προγραμμάτων διδασκαλίας τους όσο και από τους επαγγελματίες του κλάδου των ΤΠΕ.</a:t>
            </a:r>
            <a:endParaRPr lang="en-US" sz="21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100" dirty="0">
                <a:solidFill>
                  <a:srgbClr val="152294"/>
                </a:solidFill>
                <a:cs typeface="Times New Roman" panose="02020603050405020304" pitchFamily="18" charset="0"/>
              </a:rPr>
              <a:t>Αναγνώριση και ενσωμάτωση των απαιτούμενων δεξιοτήτων Μηχανικής Μάθησης στα τομεακά μητρώα δεξιοτήτων και επαγγελμάτων καθώς και στα εθνικά συστήματα πιστοποίησης.</a:t>
            </a:r>
            <a:endParaRPr lang="en-US" sz="2100" dirty="0">
              <a:solidFill>
                <a:srgbClr val="152294"/>
              </a:solidFill>
              <a:cs typeface="Times New Roman" panose="02020603050405020304" pitchFamily="18" charset="0"/>
            </a:endParaRPr>
          </a:p>
          <a:p>
            <a:pPr marR="0" lvl="0" algn="just">
              <a:lnSpc>
                <a:spcPct val="115000"/>
              </a:lnSpc>
              <a:spcBef>
                <a:spcPts val="0"/>
              </a:spcBef>
              <a:spcAft>
                <a:spcPts val="800"/>
              </a:spcAft>
              <a:buFont typeface="Wingdings" panose="05000000000000000000" pitchFamily="2" charset="2"/>
              <a:buChar char="q"/>
            </a:pPr>
            <a:r>
              <a:rPr lang="el-GR" sz="2100" dirty="0">
                <a:solidFill>
                  <a:srgbClr val="152294"/>
                </a:solidFill>
                <a:cs typeface="Times New Roman" panose="02020603050405020304" pitchFamily="18" charset="0"/>
              </a:rPr>
              <a:t>Ενίσχυση των διαθέσιμων πληροφοριών για την αγορά εργασίας και τις δεξιότητες Μηχανικής Μάθησης (</a:t>
            </a:r>
            <a:r>
              <a:rPr lang="en-US" sz="2100" dirty="0" err="1">
                <a:solidFill>
                  <a:srgbClr val="152294"/>
                </a:solidFill>
                <a:cs typeface="Times New Roman" panose="02020603050405020304" pitchFamily="18" charset="0"/>
              </a:rPr>
              <a:t>Labour</a:t>
            </a:r>
            <a:r>
              <a:rPr lang="en-US" sz="2100" dirty="0">
                <a:solidFill>
                  <a:srgbClr val="152294"/>
                </a:solidFill>
                <a:cs typeface="Times New Roman" panose="02020603050405020304" pitchFamily="18" charset="0"/>
              </a:rPr>
              <a:t> market and skills intelligence</a:t>
            </a:r>
            <a:r>
              <a:rPr lang="el-GR" sz="2100" dirty="0">
                <a:solidFill>
                  <a:srgbClr val="152294"/>
                </a:solidFill>
                <a:cs typeface="Times New Roman" panose="02020603050405020304" pitchFamily="18" charset="0"/>
              </a:rPr>
              <a:t>)</a:t>
            </a:r>
            <a:endParaRPr lang="en-US" sz="2100" dirty="0">
              <a:solidFill>
                <a:srgbClr val="152294"/>
              </a:solidFill>
              <a:cs typeface="Times New Roman" panose="02020603050405020304" pitchFamily="18" charset="0"/>
            </a:endParaRPr>
          </a:p>
          <a:p>
            <a:endParaRPr lang="LID4096" sz="2000" dirty="0"/>
          </a:p>
        </p:txBody>
      </p:sp>
      <p:pic>
        <p:nvPicPr>
          <p:cNvPr id="6" name="Picture 5" descr="A picture containing person, person&#10;&#10;Description automatically generated">
            <a:extLst>
              <a:ext uri="{FF2B5EF4-FFF2-40B4-BE49-F238E27FC236}">
                <a16:creationId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2743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5EF6-5F08-4B29-B1C6-AE95C7A02F7E}"/>
              </a:ext>
            </a:extLst>
          </p:cNvPr>
          <p:cNvSpPr>
            <a:spLocks noGrp="1"/>
          </p:cNvSpPr>
          <p:nvPr>
            <p:ph type="title"/>
          </p:nvPr>
        </p:nvSpPr>
        <p:spPr>
          <a:xfrm>
            <a:off x="338282" y="780304"/>
            <a:ext cx="5120114" cy="1692794"/>
          </a:xfrm>
        </p:spPr>
        <p:txBody>
          <a:bodyPr>
            <a:normAutofit/>
          </a:bodyPr>
          <a:lstStyle/>
          <a:p>
            <a:r>
              <a:rPr lang="en-US" b="1" dirty="0" err="1">
                <a:solidFill>
                  <a:srgbClr val="152294"/>
                </a:solidFill>
              </a:rPr>
              <a:t>Ομάδες</a:t>
            </a:r>
            <a:r>
              <a:rPr lang="en-US" b="1" dirty="0">
                <a:solidFill>
                  <a:srgbClr val="152294"/>
                </a:solidFill>
              </a:rPr>
              <a:t> </a:t>
            </a:r>
            <a:r>
              <a:rPr lang="en-US" b="1" dirty="0" err="1">
                <a:solidFill>
                  <a:srgbClr val="152294"/>
                </a:solidFill>
              </a:rPr>
              <a:t>στόχοι</a:t>
            </a:r>
            <a:br>
              <a:rPr lang="en-US" b="1" dirty="0">
                <a:solidFill>
                  <a:srgbClr val="152294"/>
                </a:solidFill>
                <a:effectLst/>
                <a:latin typeface="Calibri" panose="020F0502020204030204" pitchFamily="34" charset="0"/>
                <a:ea typeface="Calibri" panose="020F0502020204030204" pitchFamily="34" charset="0"/>
                <a:cs typeface="Arial" panose="020B0604020202020204" pitchFamily="34" charset="0"/>
              </a:rPr>
            </a:br>
            <a:endParaRPr lang="LID4096" b="1" dirty="0">
              <a:solidFill>
                <a:srgbClr val="152294"/>
              </a:solidFill>
            </a:endParaRPr>
          </a:p>
        </p:txBody>
      </p:sp>
      <p:sp>
        <p:nvSpPr>
          <p:cNvPr id="3" name="Content Placeholder 2">
            <a:extLst>
              <a:ext uri="{FF2B5EF4-FFF2-40B4-BE49-F238E27FC236}">
                <a16:creationId xmlns:a16="http://schemas.microsoft.com/office/drawing/2014/main" id="{B9090762-EB14-4B68-8A0F-1BD118B6874B}"/>
              </a:ext>
            </a:extLst>
          </p:cNvPr>
          <p:cNvSpPr>
            <a:spLocks noGrp="1"/>
          </p:cNvSpPr>
          <p:nvPr>
            <p:ph idx="1"/>
          </p:nvPr>
        </p:nvSpPr>
        <p:spPr>
          <a:xfrm>
            <a:off x="338282" y="2615468"/>
            <a:ext cx="5754189" cy="3462228"/>
          </a:xfrm>
        </p:spPr>
        <p:txBody>
          <a:bodyPr>
            <a:normAutofit/>
          </a:bodyPr>
          <a:lstStyle/>
          <a:p>
            <a:pPr marR="0" lvl="0" algn="just" rtl="0">
              <a:lnSpc>
                <a:spcPct val="115000"/>
              </a:lnSpc>
              <a:spcBef>
                <a:spcPts val="0"/>
              </a:spcBef>
              <a:spcAft>
                <a:spcPts val="0"/>
              </a:spcAft>
              <a:buFont typeface="Wingdings" panose="05000000000000000000" pitchFamily="2" charset="2"/>
              <a:buChar char="q"/>
            </a:pPr>
            <a:r>
              <a:rPr lang="el-GR" sz="2000" dirty="0">
                <a:solidFill>
                  <a:srgbClr val="152294"/>
                </a:solidFill>
                <a:cs typeface="Times New Roman" panose="02020603050405020304" pitchFamily="18" charset="0"/>
              </a:rPr>
              <a:t>Φορείς Επαγγελματικής Εκπαίδευσης και Κατάρτισης</a:t>
            </a:r>
            <a:endParaRPr lang="en-US" sz="20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cs typeface="Times New Roman" panose="02020603050405020304" pitchFamily="18" charset="0"/>
              </a:rPr>
              <a:t>Επαγγελματίες του κλάδου ΤΠΕ</a:t>
            </a:r>
            <a:endParaRPr lang="en-US" sz="20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cs typeface="Times New Roman" panose="02020603050405020304" pitchFamily="18" charset="0"/>
              </a:rPr>
              <a:t>Σπουδαστές του κλάδου ΤΠΕ</a:t>
            </a:r>
            <a:endParaRPr lang="en-US" sz="20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cs typeface="Times New Roman" panose="02020603050405020304" pitchFamily="18" charset="0"/>
              </a:rPr>
              <a:t>Κοινωνικοί εταίροι </a:t>
            </a:r>
            <a:endParaRPr lang="en-US" sz="2000" dirty="0">
              <a:solidFill>
                <a:srgbClr val="152294"/>
              </a:solidFill>
              <a:cs typeface="Times New Roman" panose="02020603050405020304" pitchFamily="18" charset="0"/>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cs typeface="Times New Roman" panose="02020603050405020304" pitchFamily="18" charset="0"/>
              </a:rPr>
              <a:t>Οργανισμοί επαγγελματικής πιστοποίησης  </a:t>
            </a:r>
            <a:endParaRPr lang="en-US" sz="2000" dirty="0">
              <a:solidFill>
                <a:srgbClr val="152294"/>
              </a:solidFill>
              <a:cs typeface="Times New Roman" panose="02020603050405020304" pitchFamily="18" charset="0"/>
            </a:endParaRPr>
          </a:p>
          <a:p>
            <a:pPr marR="0" lvl="0" algn="just">
              <a:lnSpc>
                <a:spcPct val="115000"/>
              </a:lnSpc>
              <a:spcBef>
                <a:spcPts val="0"/>
              </a:spcBef>
              <a:spcAft>
                <a:spcPts val="800"/>
              </a:spcAft>
              <a:buFont typeface="Wingdings" panose="05000000000000000000" pitchFamily="2" charset="2"/>
              <a:buChar char="q"/>
            </a:pPr>
            <a:r>
              <a:rPr lang="el-GR" sz="2000" dirty="0">
                <a:solidFill>
                  <a:srgbClr val="152294"/>
                </a:solidFill>
                <a:cs typeface="Times New Roman" panose="02020603050405020304" pitchFamily="18" charset="0"/>
              </a:rPr>
              <a:t>Φορείς χάραξης πολιτικής στην εκπαίδευση </a:t>
            </a:r>
            <a:endParaRPr lang="en-US" sz="2000" dirty="0">
              <a:solidFill>
                <a:srgbClr val="152294"/>
              </a:solidFill>
              <a:cs typeface="Times New Roman" panose="02020603050405020304" pitchFamily="18" charset="0"/>
            </a:endParaRPr>
          </a:p>
          <a:p>
            <a:pPr marR="0" lvl="0" algn="just">
              <a:spcBef>
                <a:spcPts val="0"/>
              </a:spcBef>
              <a:spcAft>
                <a:spcPts val="800"/>
              </a:spcAft>
              <a:buFont typeface="Wingdings" panose="05000000000000000000" pitchFamily="2" charset="2"/>
              <a:buChar char="q"/>
              <a:tabLst>
                <a:tab pos="457200" algn="l"/>
              </a:tabLst>
            </a:pPr>
            <a:endParaRPr lang="en-GB" sz="2000" dirty="0">
              <a:solidFill>
                <a:srgbClr val="152294"/>
              </a:solidFill>
              <a:effectLst/>
              <a:ea typeface="Calibri" panose="020F0502020204030204" pitchFamily="34" charset="0"/>
              <a:cs typeface="Times New Roman" panose="02020603050405020304" pitchFamily="18" charset="0"/>
            </a:endParaRPr>
          </a:p>
        </p:txBody>
      </p:sp>
      <p:pic>
        <p:nvPicPr>
          <p:cNvPr id="5" name="Picture 4" descr="A picture containing indoor, person, blue, hand&#10;&#10;Description automatically generated">
            <a:extLst>
              <a:ext uri="{FF2B5EF4-FFF2-40B4-BE49-F238E27FC236}">
                <a16:creationId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7991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1913468" y="365125"/>
            <a:ext cx="9440332" cy="1325563"/>
          </a:xfrm>
        </p:spPr>
        <p:txBody>
          <a:bodyPr>
            <a:normAutofit/>
          </a:bodyPr>
          <a:lstStyle/>
          <a:p>
            <a:r>
              <a:rPr lang="en-US" sz="5400" b="1" dirty="0" err="1">
                <a:solidFill>
                  <a:srgbClr val="152294"/>
                </a:solidFill>
              </a:rPr>
              <a:t>Κύρι</a:t>
            </a:r>
            <a:r>
              <a:rPr lang="en-US" sz="5400" b="1" dirty="0">
                <a:solidFill>
                  <a:srgbClr val="152294"/>
                </a:solidFill>
              </a:rPr>
              <a:t>α αποτελέσματα</a:t>
            </a:r>
            <a:endParaRPr lang="LID4096" sz="54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838200" y="2236696"/>
            <a:ext cx="10515600" cy="4351338"/>
          </a:xfrm>
        </p:spPr>
        <p:txBody>
          <a:bodyPr>
            <a:normAutofit/>
          </a:bodyPr>
          <a:lstStyle/>
          <a:p>
            <a:pPr marR="0" lvl="0" algn="just" rtl="0">
              <a:lnSpc>
                <a:spcPct val="115000"/>
              </a:lnSpc>
              <a:spcBef>
                <a:spcPts val="0"/>
              </a:spcBef>
              <a:spcAft>
                <a:spcPts val="0"/>
              </a:spcAft>
              <a:buFont typeface="Wingdings" panose="05000000000000000000" pitchFamily="2" charset="2"/>
              <a:buChar char="q"/>
            </a:pPr>
            <a:r>
              <a:rPr lang="en-US" sz="2000" dirty="0">
                <a:solidFill>
                  <a:srgbClr val="152294"/>
                </a:solidFill>
              </a:rPr>
              <a:t>O</a:t>
            </a:r>
            <a:r>
              <a:rPr lang="el-GR" sz="2000" dirty="0">
                <a:solidFill>
                  <a:srgbClr val="152294"/>
                </a:solidFill>
              </a:rPr>
              <a:t>1: Μαθησιακά αποτελέσματα στο πεδίο της Μηχανικής Μάθησης, βάσει έρευνας στις ανάγκες κατάρτισης</a:t>
            </a:r>
            <a:endParaRPr lang="en-US" sz="2000" dirty="0">
              <a:solidFill>
                <a:srgbClr val="152294"/>
              </a:solidFill>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rPr>
              <a:t>O2: Πρόγραμμα σπουδών και Ανοιχτοί Εκπαιδευτικοί Πόροι στο πεδίο της Μηχανικής Μάθησης</a:t>
            </a:r>
            <a:endParaRPr lang="en-US" sz="2000" dirty="0">
              <a:solidFill>
                <a:srgbClr val="152294"/>
              </a:solidFill>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rPr>
              <a:t>O3: Ανοιχτό Διαδικτυακό Μάθημα (VOOC)</a:t>
            </a:r>
            <a:endParaRPr lang="en-US" sz="2000" dirty="0">
              <a:solidFill>
                <a:srgbClr val="152294"/>
              </a:solidFill>
            </a:endParaRPr>
          </a:p>
          <a:p>
            <a:pPr marR="0" lvl="0" algn="just">
              <a:lnSpc>
                <a:spcPct val="115000"/>
              </a:lnSpc>
              <a:spcBef>
                <a:spcPts val="0"/>
              </a:spcBef>
              <a:spcAft>
                <a:spcPts val="0"/>
              </a:spcAft>
              <a:buFont typeface="Wingdings" panose="05000000000000000000" pitchFamily="2" charset="2"/>
              <a:buChar char="q"/>
            </a:pPr>
            <a:r>
              <a:rPr lang="el-GR" sz="2000" dirty="0">
                <a:solidFill>
                  <a:srgbClr val="152294"/>
                </a:solidFill>
              </a:rPr>
              <a:t>O4: Πλαίσιο και κατευθυντήριες γραμμές για την ενσωμάτωση των δεξιοτήτων Μηχανικής Μάθησης στα τομεακά μητρώα δεξιοτήτων και επαγγελμάτων</a:t>
            </a:r>
            <a:endParaRPr lang="en-US" sz="2000" dirty="0">
              <a:solidFill>
                <a:srgbClr val="152294"/>
              </a:solidFill>
            </a:endParaRPr>
          </a:p>
          <a:p>
            <a:pPr marR="0" lvl="0" algn="just">
              <a:lnSpc>
                <a:spcPct val="115000"/>
              </a:lnSpc>
              <a:spcBef>
                <a:spcPts val="0"/>
              </a:spcBef>
              <a:spcAft>
                <a:spcPts val="800"/>
              </a:spcAft>
              <a:buFont typeface="Wingdings" panose="05000000000000000000" pitchFamily="2" charset="2"/>
              <a:buChar char="q"/>
            </a:pPr>
            <a:r>
              <a:rPr lang="el-GR" sz="2000" dirty="0">
                <a:solidFill>
                  <a:srgbClr val="152294"/>
                </a:solidFill>
              </a:rPr>
              <a:t>E1- E5: Εθνικές ημερίδες διάχυσης των αποτελεσμάτων του έργου </a:t>
            </a:r>
            <a:endParaRPr lang="en-US" sz="2000" dirty="0">
              <a:solidFill>
                <a:srgbClr val="152294"/>
              </a:solidFill>
            </a:endParaRPr>
          </a:p>
          <a:p>
            <a:endParaRPr lang="LID4096" dirty="0"/>
          </a:p>
        </p:txBody>
      </p:sp>
      <p:pic>
        <p:nvPicPr>
          <p:cNvPr id="7" name="Graphic 6" descr="Gears">
            <a:extLst>
              <a:ext uri="{FF2B5EF4-FFF2-40B4-BE49-F238E27FC236}">
                <a16:creationId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6389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F4EBD05-5D41-451B-BD78-050608A3FBAD}"/>
              </a:ext>
            </a:extLst>
          </p:cNvPr>
          <p:cNvSpPr>
            <a:spLocks noGrp="1"/>
          </p:cNvSpPr>
          <p:nvPr>
            <p:ph type="title"/>
          </p:nvPr>
        </p:nvSpPr>
        <p:spPr>
          <a:xfrm>
            <a:off x="4188777" y="827088"/>
            <a:ext cx="6675120" cy="1353312"/>
          </a:xfrm>
        </p:spPr>
        <p:txBody>
          <a:bodyPr anchor="b">
            <a:normAutofit/>
          </a:bodyPr>
          <a:lstStyle/>
          <a:p>
            <a:r>
              <a:rPr lang="en-US" sz="4000" b="1" dirty="0" err="1">
                <a:solidFill>
                  <a:srgbClr val="152294"/>
                </a:solidFill>
              </a:rPr>
              <a:t>Κύριες</a:t>
            </a:r>
            <a:r>
              <a:rPr lang="en-US" sz="4000" b="1" dirty="0">
                <a:solidFill>
                  <a:srgbClr val="152294"/>
                </a:solidFill>
              </a:rPr>
              <a:t> </a:t>
            </a:r>
            <a:r>
              <a:rPr lang="en-US" sz="4000" b="1" dirty="0" err="1">
                <a:solidFill>
                  <a:srgbClr val="152294"/>
                </a:solidFill>
              </a:rPr>
              <a:t>δρ</a:t>
            </a:r>
            <a:r>
              <a:rPr lang="en-US" sz="4000" b="1" dirty="0">
                <a:solidFill>
                  <a:srgbClr val="152294"/>
                </a:solidFill>
              </a:rPr>
              <a:t>αστηριότητες</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0FFF1249-B259-40EF-9300-B68F3A768173}"/>
              </a:ext>
            </a:extLst>
          </p:cNvPr>
          <p:cNvSpPr>
            <a:spLocks noGrp="1"/>
          </p:cNvSpPr>
          <p:nvPr>
            <p:ph idx="1"/>
          </p:nvPr>
        </p:nvSpPr>
        <p:spPr>
          <a:xfrm>
            <a:off x="4069080" y="2157984"/>
            <a:ext cx="6675120" cy="3895344"/>
          </a:xfrm>
        </p:spPr>
        <p:txBody>
          <a:bodyPr anchor="ctr">
            <a:normAutofit fontScale="70000" lnSpcReduction="20000"/>
          </a:bodyPr>
          <a:lstStyle/>
          <a:p>
            <a:pPr marL="342900" marR="0" lvl="0" indent="-342900" algn="just" rtl="0">
              <a:lnSpc>
                <a:spcPct val="115000"/>
              </a:lnSpc>
              <a:spcBef>
                <a:spcPts val="0"/>
              </a:spcBef>
              <a:spcAft>
                <a:spcPts val="0"/>
              </a:spcAft>
              <a:buFont typeface="Wingdings" panose="05000000000000000000" pitchFamily="2" charset="2"/>
              <a:buChar char=""/>
            </a:pPr>
            <a:r>
              <a:rPr lang="el-GR" sz="2100" dirty="0">
                <a:solidFill>
                  <a:srgbClr val="152294"/>
                </a:solidFill>
              </a:rPr>
              <a:t>Ανάλυση των αναγκών κατάρτισης των επαγγελματιών του κλάδου των ΤΠΕ που σχετίζονται με δεξιότητες Μαθησιακής Μάθησης, για την ανάπτυξη σχετικών μαθησιακών αποτελεσμάτων. </a:t>
            </a:r>
            <a:endParaRPr lang="en-US" sz="2100" dirty="0">
              <a:solidFill>
                <a:srgbClr val="152294"/>
              </a:solidFill>
            </a:endParaRPr>
          </a:p>
          <a:p>
            <a:pPr marL="342900" marR="0" lvl="0" indent="-342900" algn="just">
              <a:lnSpc>
                <a:spcPct val="115000"/>
              </a:lnSpc>
              <a:spcBef>
                <a:spcPts val="0"/>
              </a:spcBef>
              <a:spcAft>
                <a:spcPts val="0"/>
              </a:spcAft>
              <a:buFont typeface="Wingdings" panose="05000000000000000000" pitchFamily="2" charset="2"/>
              <a:buChar char=""/>
            </a:pPr>
            <a:r>
              <a:rPr lang="el-GR" sz="2100" dirty="0">
                <a:solidFill>
                  <a:srgbClr val="152294"/>
                </a:solidFill>
              </a:rPr>
              <a:t>Ανάπτυξη ενός Ευρωπαϊκού επαγγελματικού προγράμματος κατάρτισης στο πεδίο της Μηχανική Μάθησης</a:t>
            </a:r>
            <a:endParaRPr lang="en-US" sz="2100" dirty="0">
              <a:solidFill>
                <a:srgbClr val="152294"/>
              </a:solidFill>
            </a:endParaRPr>
          </a:p>
          <a:p>
            <a:pPr marL="342900" indent="-342900" algn="just">
              <a:lnSpc>
                <a:spcPct val="115000"/>
              </a:lnSpc>
              <a:spcBef>
                <a:spcPts val="0"/>
              </a:spcBef>
              <a:spcAft>
                <a:spcPts val="0"/>
              </a:spcAft>
              <a:buFont typeface="Wingdings" panose="05000000000000000000" pitchFamily="2" charset="2"/>
              <a:buChar char=""/>
            </a:pPr>
            <a:r>
              <a:rPr lang="el-GR" sz="2100" dirty="0">
                <a:solidFill>
                  <a:srgbClr val="152294"/>
                </a:solidFill>
              </a:rPr>
              <a:t>Δημιουργία ανοικτών εκπαιδευτικών πόρων που ανταποκρίνονται στις σύγχρονες ανάγκες κατάρτισης των επαγγελματιών του κλάδου των ΤΠΕ στο πεδίο της Μηχανική Μάθησης.</a:t>
            </a:r>
            <a:endParaRPr lang="en-US" sz="2100" dirty="0">
              <a:solidFill>
                <a:srgbClr val="152294"/>
              </a:solidFill>
            </a:endParaRPr>
          </a:p>
          <a:p>
            <a:pPr marL="342900" indent="-342900" algn="just">
              <a:lnSpc>
                <a:spcPct val="115000"/>
              </a:lnSpc>
              <a:spcBef>
                <a:spcPts val="0"/>
              </a:spcBef>
              <a:spcAft>
                <a:spcPts val="0"/>
              </a:spcAft>
              <a:buFont typeface="Wingdings" panose="05000000000000000000" pitchFamily="2" charset="2"/>
              <a:buChar char=""/>
            </a:pPr>
            <a:r>
              <a:rPr lang="el-GR" sz="2100" dirty="0">
                <a:solidFill>
                  <a:srgbClr val="152294"/>
                </a:solidFill>
              </a:rPr>
              <a:t>Ανάπτυξη ενός Μαζικού Ανοικτού Διαδικτυακού Μαθήματος Κατάρτισης (VOOC) στο πεδίο της Μηχανική Μάθησης, με στόχο την ενίσχυση της ευελιξίας και των δυνατοτήτων εξατομίκευσης της μάθησης στην Επαγγελματική Κατάρτιση.</a:t>
            </a:r>
            <a:endParaRPr lang="en-US" sz="2100" dirty="0">
              <a:solidFill>
                <a:srgbClr val="152294"/>
              </a:solidFill>
            </a:endParaRPr>
          </a:p>
          <a:p>
            <a:pPr marL="342900" indent="-342900" algn="just">
              <a:lnSpc>
                <a:spcPct val="115000"/>
              </a:lnSpc>
              <a:spcBef>
                <a:spcPts val="0"/>
              </a:spcBef>
              <a:spcAft>
                <a:spcPts val="800"/>
              </a:spcAft>
              <a:buFont typeface="Wingdings" panose="05000000000000000000" pitchFamily="2" charset="2"/>
              <a:buChar char=""/>
            </a:pPr>
            <a:r>
              <a:rPr lang="el-GR" sz="2100" dirty="0">
                <a:solidFill>
                  <a:srgbClr val="152294"/>
                </a:solidFill>
              </a:rPr>
              <a:t> Δημιουργία ενός Ευρωπαϊκού πλαισίου για τον καθορισμό προσόντων Μηχανική Μάθησης για τους επαγγελματίες ΤΠΕ και την ενσωμάτωση των προαπαιτούμενων δεξιοτήτων στα τομεακά μητρώα δεξιοτήτων και επαγγελμάτων.</a:t>
            </a:r>
            <a:endParaRPr lang="en-US" sz="2100" dirty="0">
              <a:solidFill>
                <a:srgbClr val="152294"/>
              </a:solidFill>
            </a:endParaRPr>
          </a:p>
          <a:p>
            <a:pPr marR="0" lvl="1" algn="just" rtl="0">
              <a:spcBef>
                <a:spcPts val="0"/>
              </a:spcBef>
              <a:spcAft>
                <a:spcPts val="0"/>
              </a:spcAft>
              <a:buFont typeface="Wingdings" panose="05000000000000000000" pitchFamily="2" charset="2"/>
              <a:buChar char="q"/>
            </a:pPr>
            <a:endParaRPr lang="en-GB" sz="2000" dirty="0">
              <a:solidFill>
                <a:srgbClr val="152294"/>
              </a:solidFill>
            </a:endParaRPr>
          </a:p>
        </p:txBody>
      </p:sp>
    </p:spTree>
    <p:extLst>
      <p:ext uri="{BB962C8B-B14F-4D97-AF65-F5344CB8AC3E}">
        <p14:creationId xmlns:p14="http://schemas.microsoft.com/office/powerpoint/2010/main" val="1883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965199" y="465676"/>
            <a:ext cx="5451504" cy="2754602"/>
          </a:xfrm>
        </p:spPr>
        <p:txBody>
          <a:bodyPr anchor="b">
            <a:normAutofit/>
          </a:bodyPr>
          <a:lstStyle/>
          <a:p>
            <a:r>
              <a:rPr lang="en-US" sz="4000" b="1" dirty="0" err="1">
                <a:solidFill>
                  <a:srgbClr val="152294"/>
                </a:solidFill>
              </a:rPr>
              <a:t>Διάρκει</a:t>
            </a:r>
            <a:r>
              <a:rPr lang="en-US" sz="4000" b="1" dirty="0">
                <a:solidFill>
                  <a:srgbClr val="152294"/>
                </a:solidFill>
              </a:rPr>
              <a:t>α &amp; Επιχορήγηση</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965200" y="3393569"/>
            <a:ext cx="3018553" cy="3123835"/>
          </a:xfrm>
        </p:spPr>
        <p:txBody>
          <a:bodyPr>
            <a:normAutofit/>
          </a:bodyPr>
          <a:lstStyle/>
          <a:p>
            <a:pPr marL="342900" marR="0" lvl="0" indent="-342900" rtl="0">
              <a:lnSpc>
                <a:spcPct val="115000"/>
              </a:lnSpc>
              <a:spcBef>
                <a:spcPts val="0"/>
              </a:spcBef>
              <a:spcAft>
                <a:spcPts val="800"/>
              </a:spcAft>
              <a:buFont typeface="Wingdings" panose="05000000000000000000" pitchFamily="2" charset="2"/>
              <a:buChar char=""/>
              <a:tabLst>
                <a:tab pos="457200" algn="l"/>
              </a:tabLst>
            </a:pPr>
            <a:r>
              <a:rPr lang="el-GR" sz="2000" dirty="0">
                <a:solidFill>
                  <a:srgbClr val="152294"/>
                </a:solidFill>
              </a:rPr>
              <a:t>Διάρκεια: Σεπτέμβριος 2020 - Δεκέμβριος 2022 </a:t>
            </a:r>
            <a:endParaRPr lang="en-US" sz="2000" dirty="0">
              <a:solidFill>
                <a:srgbClr val="152294"/>
              </a:solidFill>
            </a:endParaRPr>
          </a:p>
          <a:p>
            <a:pPr marL="342900" marR="0" lvl="0" indent="-342900">
              <a:lnSpc>
                <a:spcPct val="115000"/>
              </a:lnSpc>
              <a:spcBef>
                <a:spcPts val="0"/>
              </a:spcBef>
              <a:spcAft>
                <a:spcPts val="800"/>
              </a:spcAft>
              <a:buFont typeface="Wingdings" panose="05000000000000000000" pitchFamily="2" charset="2"/>
              <a:buChar char=""/>
              <a:tabLst>
                <a:tab pos="457200" algn="l"/>
              </a:tabLst>
            </a:pPr>
            <a:r>
              <a:rPr lang="el-GR" sz="2000" dirty="0">
                <a:solidFill>
                  <a:srgbClr val="152294"/>
                </a:solidFill>
              </a:rPr>
              <a:t>Προϋπολογισμός:  291,805.50 €</a:t>
            </a:r>
            <a:endParaRPr lang="en-US" sz="2000" dirty="0">
              <a:solidFill>
                <a:srgbClr val="152294"/>
              </a:solidFill>
            </a:endParaRPr>
          </a:p>
          <a:p>
            <a:pPr marL="342900" marR="0" lvl="0" indent="-342900">
              <a:lnSpc>
                <a:spcPct val="115000"/>
              </a:lnSpc>
              <a:spcBef>
                <a:spcPts val="0"/>
              </a:spcBef>
              <a:spcAft>
                <a:spcPts val="800"/>
              </a:spcAft>
              <a:buFont typeface="Wingdings" panose="05000000000000000000" pitchFamily="2" charset="2"/>
              <a:buChar char=""/>
              <a:tabLst>
                <a:tab pos="457200" algn="l"/>
              </a:tabLst>
            </a:pPr>
            <a:r>
              <a:rPr lang="el-GR" sz="2000" dirty="0">
                <a:solidFill>
                  <a:srgbClr val="152294"/>
                </a:solidFill>
              </a:rPr>
              <a:t>Χώρες:  Γαλλία, Ελλάδα, Ιταλία, Ρουμανία, Γερμανία</a:t>
            </a:r>
            <a:endParaRPr lang="en-US" sz="2000" dirty="0">
              <a:solidFill>
                <a:srgbClr val="152294"/>
              </a:solidFill>
            </a:endParaRPr>
          </a:p>
        </p:txBody>
      </p:sp>
      <p:pic>
        <p:nvPicPr>
          <p:cNvPr id="10" name="Picture 9" descr="A picture containing logo&#10;&#10;Description automatically generated">
            <a:extLst>
              <a:ext uri="{FF2B5EF4-FFF2-40B4-BE49-F238E27FC236}">
                <a16:creationId xmlns:a16="http://schemas.microsoft.com/office/drawing/2014/main" id="{E028A12E-F516-404E-9D1D-F1B8ABEE3AC4}"/>
              </a:ext>
            </a:extLst>
          </p:cNvPr>
          <p:cNvPicPr>
            <a:picLocks noChangeAspect="1"/>
          </p:cNvPicPr>
          <p:nvPr/>
        </p:nvPicPr>
        <p:blipFill>
          <a:blip r:embed="rId2"/>
          <a:stretch>
            <a:fillRect/>
          </a:stretch>
        </p:blipFill>
        <p:spPr>
          <a:xfrm>
            <a:off x="7967508" y="2267338"/>
            <a:ext cx="2981004" cy="249659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4D9A40BD-36EC-4B53-BEDF-7C02F02D0121}"/>
              </a:ext>
            </a:extLst>
          </p:cNvPr>
          <p:cNvPicPr>
            <a:picLocks noChangeAspect="1"/>
          </p:cNvPicPr>
          <p:nvPr/>
        </p:nvPicPr>
        <p:blipFill>
          <a:blip r:embed="rId3"/>
          <a:stretch>
            <a:fillRect/>
          </a:stretch>
        </p:blipFill>
        <p:spPr>
          <a:xfrm>
            <a:off x="4823441" y="4203073"/>
            <a:ext cx="1896240" cy="1588100"/>
          </a:xfrm>
          <a:prstGeom prst="rect">
            <a:avLst/>
          </a:prstGeom>
        </p:spPr>
      </p:pic>
    </p:spTree>
    <p:extLst>
      <p:ext uri="{BB962C8B-B14F-4D97-AF65-F5344CB8AC3E}">
        <p14:creationId xmlns:p14="http://schemas.microsoft.com/office/powerpoint/2010/main" val="317141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0266-E3CD-4B4F-A5F4-4A35EB6531E6}"/>
              </a:ext>
            </a:extLst>
          </p:cNvPr>
          <p:cNvSpPr>
            <a:spLocks noGrp="1"/>
          </p:cNvSpPr>
          <p:nvPr>
            <p:ph type="title"/>
          </p:nvPr>
        </p:nvSpPr>
        <p:spPr>
          <a:xfrm>
            <a:off x="1000450" y="1675338"/>
            <a:ext cx="3842136" cy="1457002"/>
          </a:xfrm>
        </p:spPr>
        <p:txBody>
          <a:bodyPr anchor="b">
            <a:normAutofit fontScale="90000"/>
          </a:bodyPr>
          <a:lstStyle/>
          <a:p>
            <a:r>
              <a:rPr lang="el-GR" sz="4000" b="1" dirty="0">
                <a:solidFill>
                  <a:srgbClr val="152294"/>
                </a:solidFill>
              </a:rPr>
              <a:t>Νέα και εκδηλώσεις</a:t>
            </a:r>
            <a:br>
              <a:rPr lang="en-US" sz="4000" b="1" dirty="0">
                <a:solidFill>
                  <a:srgbClr val="152294"/>
                </a:solidFill>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8056C394-B203-4196-ACFC-980C70ED1147}"/>
              </a:ext>
            </a:extLst>
          </p:cNvPr>
          <p:cNvSpPr>
            <a:spLocks noGrp="1"/>
          </p:cNvSpPr>
          <p:nvPr>
            <p:ph idx="1"/>
          </p:nvPr>
        </p:nvSpPr>
        <p:spPr>
          <a:xfrm>
            <a:off x="1000450" y="3067026"/>
            <a:ext cx="3842136" cy="3272324"/>
          </a:xfrm>
        </p:spPr>
        <p:txBody>
          <a:bodyPr anchor="t">
            <a:normAutofit fontScale="70000" lnSpcReduction="20000"/>
          </a:bodyPr>
          <a:lstStyle/>
          <a:p>
            <a:pPr marL="0" marR="0" indent="0">
              <a:lnSpc>
                <a:spcPct val="115000"/>
              </a:lnSpc>
              <a:spcBef>
                <a:spcPts val="0"/>
              </a:spcBef>
              <a:spcAft>
                <a:spcPts val="800"/>
              </a:spcAft>
              <a:buNone/>
            </a:pPr>
            <a:r>
              <a:rPr lang="en-GB" sz="2000" dirty="0">
                <a:solidFill>
                  <a:srgbClr val="152294"/>
                </a:solidFill>
                <a:effectLst/>
                <a:ea typeface="Calibri" panose="020F0502020204030204" pitchFamily="34" charset="0"/>
                <a:cs typeface="Arial" panose="020B0604020202020204" pitchFamily="34" charset="0"/>
              </a:rPr>
              <a:t>In </a:t>
            </a:r>
            <a:r>
              <a:rPr lang="el-GR" sz="2000" dirty="0">
                <a:solidFill>
                  <a:srgbClr val="152294"/>
                </a:solidFill>
                <a:cs typeface="Arial" panose="020B0604020202020204" pitchFamily="34" charset="0"/>
              </a:rPr>
              <a:t>Εναρκτήρια συνάντηση του έργου </a:t>
            </a:r>
            <a:r>
              <a:rPr lang="en-US" sz="2000" dirty="0">
                <a:solidFill>
                  <a:srgbClr val="152294"/>
                </a:solidFill>
                <a:cs typeface="Arial" panose="020B0604020202020204" pitchFamily="34" charset="0"/>
              </a:rPr>
              <a:t>MACHINA</a:t>
            </a:r>
            <a:r>
              <a:rPr lang="el-GR" sz="2000" dirty="0">
                <a:solidFill>
                  <a:srgbClr val="152294"/>
                </a:solidFill>
                <a:cs typeface="Arial" panose="020B0604020202020204" pitchFamily="34" charset="0"/>
              </a:rPr>
              <a:t>, 29-30 Σεπτεμβρίου 2020</a:t>
            </a:r>
            <a:r>
              <a:rPr lang="en-US" sz="2000" dirty="0">
                <a:solidFill>
                  <a:srgbClr val="152294"/>
                </a:solidFill>
                <a:cs typeface="Arial" panose="020B0604020202020204" pitchFamily="34" charset="0"/>
              </a:rPr>
              <a:t>. </a:t>
            </a:r>
            <a:r>
              <a:rPr lang="el-GR" sz="2000" dirty="0">
                <a:solidFill>
                  <a:srgbClr val="152294"/>
                </a:solidFill>
                <a:cs typeface="Arial" panose="020B0604020202020204" pitchFamily="34" charset="0"/>
              </a:rPr>
              <a:t>Η εναρκτήρια συνάντηση του έργου </a:t>
            </a:r>
            <a:r>
              <a:rPr lang="en-US" sz="2000" dirty="0">
                <a:solidFill>
                  <a:srgbClr val="152294"/>
                </a:solidFill>
                <a:cs typeface="Arial" panose="020B0604020202020204" pitchFamily="34" charset="0"/>
              </a:rPr>
              <a:t>MACHINA </a:t>
            </a:r>
            <a:r>
              <a:rPr lang="el-GR" sz="2000" dirty="0">
                <a:solidFill>
                  <a:srgbClr val="152294"/>
                </a:solidFill>
                <a:cs typeface="Arial" panose="020B0604020202020204" pitchFamily="34" charset="0"/>
              </a:rPr>
              <a:t>πραγματοποιήθηκε διαδικτυακά λόγω των περιοριστικών μέτρων κατά της πανδημίας του </a:t>
            </a:r>
            <a:r>
              <a:rPr lang="en-US" sz="2000" dirty="0">
                <a:solidFill>
                  <a:srgbClr val="152294"/>
                </a:solidFill>
                <a:cs typeface="Arial" panose="020B0604020202020204" pitchFamily="34" charset="0"/>
              </a:rPr>
              <a:t>COVID</a:t>
            </a:r>
            <a:r>
              <a:rPr lang="el-GR" sz="2000" dirty="0">
                <a:solidFill>
                  <a:srgbClr val="152294"/>
                </a:solidFill>
                <a:cs typeface="Arial" panose="020B0604020202020204" pitchFamily="34" charset="0"/>
              </a:rPr>
              <a:t>-19 στις 29 και 30 Σεπτεμβρίου 2020. Οι εταίροι τόνισαν  το κοινό τους όραμα και στόχους για την υλοποίηση του έργου και έβαλαν τις βάσεις για μια επιτυχημένη συνεργασία. Κατά τη διάρκεια της συνάντησης, συζητήθηκαν επίσης οι κανόνες του προγράμματος και συμφωνήθηκαν οι κατευθυντήριες γραμμές υλοποίησης του έργου καθώς και τα καθήκοντα του κάθε εταίρου για τα προσδοκόμενα πνευματικά αποτελέσματα. </a:t>
            </a:r>
            <a:endParaRPr lang="en-US" sz="2000" dirty="0">
              <a:solidFill>
                <a:srgbClr val="152294"/>
              </a:solidFill>
              <a:cs typeface="Arial" panose="020B0604020202020204" pitchFamily="34" charset="0"/>
            </a:endParaRPr>
          </a:p>
          <a:p>
            <a:pPr marL="0" marR="0" indent="0">
              <a:spcBef>
                <a:spcPts val="0"/>
              </a:spcBef>
              <a:spcAft>
                <a:spcPts val="800"/>
              </a:spcAft>
              <a:buNone/>
            </a:pPr>
            <a:endParaRPr lang="en-GB" sz="2000" dirty="0">
              <a:solidFill>
                <a:srgbClr val="152294"/>
              </a:solidFill>
              <a:effectLst/>
              <a:ea typeface="Calibri" panose="020F0502020204030204" pitchFamily="34" charset="0"/>
              <a:cs typeface="Arial" panose="020B0604020202020204" pitchFamily="34" charset="0"/>
            </a:endParaRPr>
          </a:p>
          <a:p>
            <a:pPr marL="0" indent="0">
              <a:buNone/>
            </a:pPr>
            <a:endParaRPr lang="LID4096" sz="1400" dirty="0"/>
          </a:p>
        </p:txBody>
      </p:sp>
      <p:pic>
        <p:nvPicPr>
          <p:cNvPr id="15" name="Picture 14">
            <a:extLst>
              <a:ext uri="{FF2B5EF4-FFF2-40B4-BE49-F238E27FC236}">
                <a16:creationId xmlns:a16="http://schemas.microsoft.com/office/drawing/2014/main" id="{3036DA6C-F531-405C-B434-C065D523D501}"/>
              </a:ext>
            </a:extLst>
          </p:cNvPr>
          <p:cNvPicPr>
            <a:picLocks noChangeAspect="1"/>
          </p:cNvPicPr>
          <p:nvPr/>
        </p:nvPicPr>
        <p:blipFill rotWithShape="1">
          <a:blip r:embed="rId2"/>
          <a:srcRect r="2" b="14295"/>
          <a:stretch/>
        </p:blipFill>
        <p:spPr>
          <a:xfrm>
            <a:off x="5460483" y="401216"/>
            <a:ext cx="6731517" cy="2982064"/>
          </a:xfrm>
          <a:prstGeom prst="rect">
            <a:avLst/>
          </a:prstGeom>
        </p:spPr>
      </p:pic>
      <p:pic>
        <p:nvPicPr>
          <p:cNvPr id="17" name="Picture 16" descr="Graphical user interface, timeline&#10;&#10;Description automatically generated">
            <a:extLst>
              <a:ext uri="{FF2B5EF4-FFF2-40B4-BE49-F238E27FC236}">
                <a16:creationId xmlns:a16="http://schemas.microsoft.com/office/drawing/2014/main" id="{596624B3-1745-4EAB-91E1-08D201B79D68}"/>
              </a:ext>
            </a:extLst>
          </p:cNvPr>
          <p:cNvPicPr>
            <a:picLocks noChangeAspect="1"/>
          </p:cNvPicPr>
          <p:nvPr/>
        </p:nvPicPr>
        <p:blipFill rotWithShape="1">
          <a:blip r:embed="rId3"/>
          <a:srcRect l="5680" r="-2" b="-2"/>
          <a:stretch/>
        </p:blipFill>
        <p:spPr>
          <a:xfrm>
            <a:off x="5460482" y="3474720"/>
            <a:ext cx="6731517" cy="3084700"/>
          </a:xfrm>
          <a:prstGeom prst="rect">
            <a:avLst/>
          </a:prstGeom>
        </p:spPr>
      </p:pic>
    </p:spTree>
    <p:extLst>
      <p:ext uri="{BB962C8B-B14F-4D97-AF65-F5344CB8AC3E}">
        <p14:creationId xmlns:p14="http://schemas.microsoft.com/office/powerpoint/2010/main" val="159583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78109-B2CD-42BE-B1D7-A72C0D674691}"/>
              </a:ext>
            </a:extLst>
          </p:cNvPr>
          <p:cNvSpPr>
            <a:spLocks noGrp="1"/>
          </p:cNvSpPr>
          <p:nvPr>
            <p:ph type="title"/>
          </p:nvPr>
        </p:nvSpPr>
        <p:spPr>
          <a:xfrm>
            <a:off x="2880360" y="841248"/>
            <a:ext cx="6227064" cy="1234440"/>
          </a:xfrm>
        </p:spPr>
        <p:txBody>
          <a:bodyPr anchor="t">
            <a:normAutofit fontScale="90000"/>
          </a:bodyPr>
          <a:lstStyle/>
          <a:p>
            <a:br>
              <a:rPr lang="en-GB" b="1" baseline="30000" dirty="0">
                <a:solidFill>
                  <a:srgbClr val="152294"/>
                </a:solidFill>
              </a:rPr>
            </a:br>
            <a:r>
              <a:rPr lang="en-US" b="1" baseline="30000" dirty="0">
                <a:solidFill>
                  <a:srgbClr val="152294"/>
                </a:solidFill>
              </a:rPr>
              <a:t>Απ</a:t>
            </a:r>
            <a:r>
              <a:rPr lang="en-US" b="1" baseline="30000" dirty="0" err="1">
                <a:solidFill>
                  <a:srgbClr val="152294"/>
                </a:solidFill>
              </a:rPr>
              <a:t>οτελέσμ</a:t>
            </a:r>
            <a:r>
              <a:rPr lang="en-US" b="1" baseline="30000" dirty="0">
                <a:solidFill>
                  <a:srgbClr val="152294"/>
                </a:solidFill>
              </a:rPr>
              <a:t>ατα 1ο  εξαμήνου</a:t>
            </a: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LID4096" b="1" dirty="0">
              <a:solidFill>
                <a:srgbClr val="152294"/>
              </a:solidFill>
            </a:endParaRP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D1032380-D419-4FA7-8E61-D46C54388791}"/>
              </a:ext>
            </a:extLst>
          </p:cNvPr>
          <p:cNvSpPr>
            <a:spLocks noGrp="1"/>
          </p:cNvSpPr>
          <p:nvPr>
            <p:ph idx="1"/>
          </p:nvPr>
        </p:nvSpPr>
        <p:spPr>
          <a:xfrm>
            <a:off x="2880359" y="2249424"/>
            <a:ext cx="6811329" cy="3803904"/>
          </a:xfrm>
        </p:spPr>
        <p:txBody>
          <a:bodyPr>
            <a:normAutofit/>
          </a:bodyPr>
          <a:lstStyle/>
          <a:p>
            <a:pPr marR="0" lvl="0" rtl="0">
              <a:lnSpc>
                <a:spcPct val="115000"/>
              </a:lnSpc>
              <a:spcBef>
                <a:spcPts val="0"/>
              </a:spcBef>
              <a:spcAft>
                <a:spcPts val="800"/>
              </a:spcAft>
              <a:tabLst>
                <a:tab pos="457200" algn="l"/>
              </a:tabLst>
            </a:pPr>
            <a:r>
              <a:rPr lang="el-GR" sz="2000" dirty="0">
                <a:solidFill>
                  <a:srgbClr val="152294"/>
                </a:solidFill>
              </a:rPr>
              <a:t>Ανάλυση αναγκών κατάρτισης </a:t>
            </a:r>
            <a:endParaRPr lang="en-US" sz="2000" dirty="0">
              <a:solidFill>
                <a:srgbClr val="152294"/>
              </a:solidFill>
            </a:endParaRPr>
          </a:p>
          <a:p>
            <a:pPr lvl="1">
              <a:lnSpc>
                <a:spcPct val="115000"/>
              </a:lnSpc>
              <a:spcBef>
                <a:spcPts val="0"/>
              </a:spcBef>
              <a:spcAft>
                <a:spcPts val="800"/>
              </a:spcAft>
              <a:tabLst>
                <a:tab pos="457200" algn="l"/>
              </a:tabLst>
            </a:pPr>
            <a:r>
              <a:rPr lang="el-GR" sz="1600" dirty="0">
                <a:solidFill>
                  <a:srgbClr val="152294"/>
                </a:solidFill>
              </a:rPr>
              <a:t>Μαθησιακά αποτελέσματα στο πεδίο της Μηχανική Μ</a:t>
            </a:r>
            <a:endParaRPr lang="en-US" sz="1600" dirty="0">
              <a:solidFill>
                <a:srgbClr val="152294"/>
              </a:solidFill>
            </a:endParaRPr>
          </a:p>
          <a:p>
            <a:pPr lvl="1">
              <a:lnSpc>
                <a:spcPct val="115000"/>
              </a:lnSpc>
              <a:spcBef>
                <a:spcPts val="0"/>
              </a:spcBef>
              <a:spcAft>
                <a:spcPts val="800"/>
              </a:spcAft>
              <a:tabLst>
                <a:tab pos="457200" algn="l"/>
              </a:tabLst>
            </a:pPr>
            <a:r>
              <a:rPr lang="el-GR" sz="1600" dirty="0">
                <a:solidFill>
                  <a:srgbClr val="152294"/>
                </a:solidFill>
              </a:rPr>
              <a:t>Δομές και υλικά διάχυσης του έργου (λογότυπο, ιστότοπος, κοινωνικά δίκτυα, φυλλάδιο, αφίσα)</a:t>
            </a:r>
            <a:endParaRPr lang="en-US" sz="1600" dirty="0">
              <a:solidFill>
                <a:srgbClr val="152294"/>
              </a:solidFill>
            </a:endParaRPr>
          </a:p>
          <a:p>
            <a:pPr marR="0" lvl="0">
              <a:lnSpc>
                <a:spcPct val="115000"/>
              </a:lnSpc>
              <a:spcBef>
                <a:spcPts val="0"/>
              </a:spcBef>
              <a:spcAft>
                <a:spcPts val="800"/>
              </a:spcAft>
              <a:tabLst>
                <a:tab pos="457200" algn="l"/>
              </a:tabLst>
            </a:pPr>
            <a:r>
              <a:rPr lang="el-GR" sz="2000" dirty="0">
                <a:solidFill>
                  <a:srgbClr val="152294"/>
                </a:solidFill>
              </a:rPr>
              <a:t>Η επόμενη προγραμματισμένη συνάντηση των εταίρων της κοινοπραξίας θα πραγματοποιηθεί τον Μάρτιο του 2021, στο Αννόβερο της Γερμανίας. </a:t>
            </a:r>
            <a:endParaRPr lang="en-US" sz="2000" dirty="0">
              <a:solidFill>
                <a:srgbClr val="152294"/>
              </a:solidFill>
            </a:endParaRPr>
          </a:p>
        </p:txBody>
      </p:sp>
    </p:spTree>
    <p:extLst>
      <p:ext uri="{BB962C8B-B14F-4D97-AF65-F5344CB8AC3E}">
        <p14:creationId xmlns:p14="http://schemas.microsoft.com/office/powerpoint/2010/main" val="244357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691</Words>
  <Application>Microsoft Office PowerPoint</Application>
  <PresentationFormat>Widescreen</PresentationFormat>
  <Paragraphs>56</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      Σχετικά με το έργο </vt:lpstr>
      <vt:lpstr>Στόχοι του έργου</vt:lpstr>
      <vt:lpstr>Ομάδες στόχοι </vt:lpstr>
      <vt:lpstr>Κύρια αποτελέσματα</vt:lpstr>
      <vt:lpstr>Κύριες δραστηριότητες</vt:lpstr>
      <vt:lpstr>Διάρκεια &amp; Επιχορήγηση </vt:lpstr>
      <vt:lpstr>Νέα και εκδηλώσεις </vt:lpstr>
      <vt:lpstr> Αποτελέσματα 1ο  εξαμήνου </vt:lpstr>
      <vt:lpstr> Κοινοπραξία </vt:lpstr>
      <vt:lpstr>Επικοινωνήστε μαζί μας: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ahak15@tu-clausthal.de</cp:lastModifiedBy>
  <cp:revision>39</cp:revision>
  <dcterms:created xsi:type="dcterms:W3CDTF">2020-12-04T13:56:31Z</dcterms:created>
  <dcterms:modified xsi:type="dcterms:W3CDTF">2020-12-19T18:49:09Z</dcterms:modified>
</cp:coreProperties>
</file>