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7" r:id="rId1"/>
  </p:sldMasterIdLst>
  <p:notesMasterIdLst>
    <p:notesMasterId r:id="rId13"/>
  </p:notesMasterIdLst>
  <p:sldIdLst>
    <p:sldId id="256" r:id="rId2"/>
    <p:sldId id="259" r:id="rId3"/>
    <p:sldId id="264" r:id="rId4"/>
    <p:sldId id="258" r:id="rId5"/>
    <p:sldId id="260" r:id="rId6"/>
    <p:sldId id="266" r:id="rId7"/>
    <p:sldId id="265" r:id="rId8"/>
    <p:sldId id="261" r:id="rId9"/>
    <p:sldId id="267" r:id="rId10"/>
    <p:sldId id="262" r:id="rId11"/>
    <p:sldId id="263" r:id="rId12"/>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dul Rahman" initials="AR" lastIdx="1" clrIdx="0">
    <p:extLst>
      <p:ext uri="{19B8F6BF-5375-455C-9EA6-DF929625EA0E}">
        <p15:presenceInfo xmlns:p15="http://schemas.microsoft.com/office/powerpoint/2012/main" userId="Abdul Rah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2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6357" autoAdjust="0"/>
  </p:normalViewPr>
  <p:slideViewPr>
    <p:cSldViewPr snapToGrid="0">
      <p:cViewPr varScale="1">
        <p:scale>
          <a:sx n="110" d="100"/>
          <a:sy n="110" d="100"/>
        </p:scale>
        <p:origin x="768" y="78"/>
      </p:cViewPr>
      <p:guideLst/>
    </p:cSldViewPr>
  </p:slideViewPr>
  <p:outlineViewPr>
    <p:cViewPr>
      <p:scale>
        <a:sx n="33" d="100"/>
        <a:sy n="33" d="100"/>
      </p:scale>
      <p:origin x="0" y="-55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966E08-4A48-445F-95E8-CACD09C34337}" type="datetimeFigureOut">
              <a:rPr lang="en-US" smtClean="0"/>
              <a:t>12/16/2020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5EC448-C298-4ED7-B6CD-542BBE0D2DC2}" type="slidenum">
              <a:rPr lang="en-US" smtClean="0"/>
              <a:t>‹#›</a:t>
            </a:fld>
            <a:endParaRPr lang="en-US"/>
          </a:p>
        </p:txBody>
      </p:sp>
    </p:spTree>
    <p:extLst>
      <p:ext uri="{BB962C8B-B14F-4D97-AF65-F5344CB8AC3E}">
        <p14:creationId xmlns:p14="http://schemas.microsoft.com/office/powerpoint/2010/main" val="77081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BA5EC448-C298-4ED7-B6CD-542BBE0D2DC2}" type="slidenum">
              <a:rPr lang="en-US" smtClean="0"/>
              <a:t>1</a:t>
            </a:fld>
            <a:endParaRPr lang="en-US"/>
          </a:p>
        </p:txBody>
      </p:sp>
    </p:spTree>
    <p:extLst>
      <p:ext uri="{BB962C8B-B14F-4D97-AF65-F5344CB8AC3E}">
        <p14:creationId xmlns:p14="http://schemas.microsoft.com/office/powerpoint/2010/main" val="1778242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5EC448-C298-4ED7-B6CD-542BBE0D2DC2}" type="slidenum">
              <a:rPr lang="en-US" smtClean="0"/>
              <a:t>3</a:t>
            </a:fld>
            <a:endParaRPr lang="en-US"/>
          </a:p>
        </p:txBody>
      </p:sp>
    </p:spTree>
    <p:extLst>
      <p:ext uri="{BB962C8B-B14F-4D97-AF65-F5344CB8AC3E}">
        <p14:creationId xmlns:p14="http://schemas.microsoft.com/office/powerpoint/2010/main" val="4031781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A438-6290-4599-ABDA-5E754069D9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0156A7E6-C2EF-4CA1-9330-3E6C7691C1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FA8FB75E-8731-4A56-8CE7-0B05A27069AF}"/>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5" name="Footer Placeholder 4">
            <a:extLst>
              <a:ext uri="{FF2B5EF4-FFF2-40B4-BE49-F238E27FC236}">
                <a16:creationId xmlns:a16="http://schemas.microsoft.com/office/drawing/2014/main" id="{950C1C7C-2C4C-496F-B153-7457AA867D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5C31A9-1B5D-4CA2-A804-C27485EDA40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21259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D855A-1A7E-4F04-9F6A-30E563FC9C7B}"/>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A495AFBA-8F97-4867-B806-540129B662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EA80CE97-F04F-4BA2-8B04-D44506CFA41B}"/>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5" name="Footer Placeholder 4">
            <a:extLst>
              <a:ext uri="{FF2B5EF4-FFF2-40B4-BE49-F238E27FC236}">
                <a16:creationId xmlns:a16="http://schemas.microsoft.com/office/drawing/2014/main" id="{B3C72B2A-106D-4093-A0F1-AED46D5442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F0AF61-76CC-45C4-8DAC-9055497766E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5483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F69C01-ECBE-4F19-9B9B-D599DCBF683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E2C73818-480E-46FE-B37A-87DE3F07B8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FAA7F1CF-1A57-4789-A6CB-52BDA4F6B3BE}"/>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5" name="Footer Placeholder 4">
            <a:extLst>
              <a:ext uri="{FF2B5EF4-FFF2-40B4-BE49-F238E27FC236}">
                <a16:creationId xmlns:a16="http://schemas.microsoft.com/office/drawing/2014/main" id="{0D5C9174-B957-4E14-A290-F1E3AF2CEC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4A4C51-0403-4BE0-B4D8-BBA5840A417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40769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34137-C269-4C87-9F8B-01A8643FADB6}"/>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4256617C-8BAC-4F57-85AD-50D9CC4E83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CFCAC71F-D569-4D16-94AE-C4F84E871711}"/>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5" name="Footer Placeholder 4">
            <a:extLst>
              <a:ext uri="{FF2B5EF4-FFF2-40B4-BE49-F238E27FC236}">
                <a16:creationId xmlns:a16="http://schemas.microsoft.com/office/drawing/2014/main" id="{5A123427-52B5-4362-99FB-B79AB71309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5680E8-3A46-479C-8A83-0E8C1104404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7484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6599C-8282-4B6E-9CC7-7873D625B4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C45BDC74-BA01-4473-8246-3BE04A74AA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47C5A1-ABC6-45F6-9AFC-B649A522AC07}"/>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5" name="Footer Placeholder 4">
            <a:extLst>
              <a:ext uri="{FF2B5EF4-FFF2-40B4-BE49-F238E27FC236}">
                <a16:creationId xmlns:a16="http://schemas.microsoft.com/office/drawing/2014/main" id="{847310F5-9102-46AD-90FB-7F7BB5990D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DE4891-5123-4CE8-B687-761AE7BB477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21240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A03A8-F3F1-48A9-86F6-9B4997027A38}"/>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923D8811-E69C-47D3-A816-73303105C4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92FC7A51-91C3-4D4A-B753-774DC99862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796E45DC-3A1E-40D0-9BDE-9DD7F3C24BF5}"/>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6" name="Footer Placeholder 5">
            <a:extLst>
              <a:ext uri="{FF2B5EF4-FFF2-40B4-BE49-F238E27FC236}">
                <a16:creationId xmlns:a16="http://schemas.microsoft.com/office/drawing/2014/main" id="{4044A439-4522-40AA-8A34-D47A4DD291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67D636-1CDD-415E-A211-32125B5905A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31888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18DAA-A8B5-4DD8-8CBB-27B348F8EC0C}"/>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D6B1B885-D63C-4131-A484-0BD91BA6D0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851695-C72E-432B-B530-0534E32ADF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3CA8469B-44EF-4035-8864-AE33229423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8EE90C-C1A5-44CD-8EFD-DCDDD14B60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6DE885F2-C84E-4D10-8ABD-DA3178CCAFF5}"/>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8" name="Footer Placeholder 7">
            <a:extLst>
              <a:ext uri="{FF2B5EF4-FFF2-40B4-BE49-F238E27FC236}">
                <a16:creationId xmlns:a16="http://schemas.microsoft.com/office/drawing/2014/main" id="{4F398831-481A-4AE1-9A81-D92BA32CA0D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5EA6BD3-7EED-4423-89B5-41F9C26132D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26597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A76C5-1E4B-4EAB-B87A-B27FCE17A2C4}"/>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354C1FEB-5F86-4E97-A905-524A7EE14BD3}"/>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4" name="Footer Placeholder 3">
            <a:extLst>
              <a:ext uri="{FF2B5EF4-FFF2-40B4-BE49-F238E27FC236}">
                <a16:creationId xmlns:a16="http://schemas.microsoft.com/office/drawing/2014/main" id="{46CDB0F0-BA77-4B8C-B4B2-D5397824B33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251B704-7B56-46D9-A1D2-A273DA7D2973}"/>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04865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B07162-552F-4179-A7BD-FDEE2381AE84}"/>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3" name="Footer Placeholder 2">
            <a:extLst>
              <a:ext uri="{FF2B5EF4-FFF2-40B4-BE49-F238E27FC236}">
                <a16:creationId xmlns:a16="http://schemas.microsoft.com/office/drawing/2014/main" id="{31EA41A8-C012-41B3-AA7D-A1C2452EEFC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533815-F297-42F2-9F11-CB74434F125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32154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0A12-D99C-43E4-A166-68FF01B11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0B71C7D2-B6C2-4EBB-B87B-0DC1A3C1F4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73E336B5-EE82-4D77-999B-AA0AE3848A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350DEA-B468-4928-BA61-8B04E01CE048}"/>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6" name="Footer Placeholder 5">
            <a:extLst>
              <a:ext uri="{FF2B5EF4-FFF2-40B4-BE49-F238E27FC236}">
                <a16:creationId xmlns:a16="http://schemas.microsoft.com/office/drawing/2014/main" id="{9B8C95C3-FD90-4396-81B2-4D489BA933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A99851-B187-445D-84C5-2312947C21E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12447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D86D5-9089-41BB-8CF2-CBF35256D1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E96C98EC-5F1B-4E4E-9945-29B6EE4E7C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E2FCACC6-B34A-4BB0-9CB8-1C7B8668B2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A53174-EE22-4BBF-9079-F42D9D65FE6C}"/>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6" name="Footer Placeholder 5">
            <a:extLst>
              <a:ext uri="{FF2B5EF4-FFF2-40B4-BE49-F238E27FC236}">
                <a16:creationId xmlns:a16="http://schemas.microsoft.com/office/drawing/2014/main" id="{64823CDA-84F0-464C-A583-F2FB1845FEF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28083FB-E52D-4302-950E-4DAD5F3D057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15681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A4C6EF-FC25-482B-8887-8C58CDF295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CB361B21-8E73-49E0-9F7F-1B9BD36F6F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B323D4B3-690F-44D3-AF58-73FED5C1A3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12/16/2020</a:t>
            </a:fld>
            <a:endParaRPr lang="en-US" dirty="0"/>
          </a:p>
        </p:txBody>
      </p:sp>
      <p:sp>
        <p:nvSpPr>
          <p:cNvPr id="5" name="Footer Placeholder 4">
            <a:extLst>
              <a:ext uri="{FF2B5EF4-FFF2-40B4-BE49-F238E27FC236}">
                <a16:creationId xmlns:a16="http://schemas.microsoft.com/office/drawing/2014/main" id="{6E209F8F-83F6-48CE-9C9F-519B6CDCE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C4536FD-1D31-4D04-9B5C-E5839C7266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08109098"/>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exelia.gr/" TargetMode="External"/><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hyperlink" Target="https://www.univ-lyon1.fr/" TargetMode="External"/><Relationship Id="rId1" Type="http://schemas.openxmlformats.org/officeDocument/2006/relationships/slideLayout" Target="../slideLayouts/slideLayout2.xml"/><Relationship Id="rId6" Type="http://schemas.openxmlformats.org/officeDocument/2006/relationships/hyperlink" Target="https://www.l3s.de/en" TargetMode="External"/><Relationship Id="rId11" Type="http://schemas.openxmlformats.org/officeDocument/2006/relationships/image" Target="../media/image18.png"/><Relationship Id="rId5" Type="http://schemas.openxmlformats.org/officeDocument/2006/relationships/hyperlink" Target="https://www.edu.ro/ANC" TargetMode="External"/><Relationship Id="rId10" Type="http://schemas.openxmlformats.org/officeDocument/2006/relationships/image" Target="../media/image17.png"/><Relationship Id="rId4" Type="http://schemas.openxmlformats.org/officeDocument/2006/relationships/hyperlink" Target="https://www.geeksacademy.it/en-en/index.aspx" TargetMode="Externa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facebook.com/MACHINA.ml.project" TargetMode="External"/><Relationship Id="rId7" Type="http://schemas.openxmlformats.org/officeDocument/2006/relationships/hyperlink" Target="https://twitter.com/MACHINA41729797" TargetMode="External"/><Relationship Id="rId2" Type="http://schemas.openxmlformats.org/officeDocument/2006/relationships/hyperlink" Target="mailto:machina@l3s.de" TargetMode="Externa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4.svg"/><Relationship Id="rId5" Type="http://schemas.openxmlformats.org/officeDocument/2006/relationships/hyperlink" Target="https://www.linkedin.com/company/machina-project/?viewAsMember=true" TargetMode="External"/><Relationship Id="rId10" Type="http://schemas.openxmlformats.org/officeDocument/2006/relationships/image" Target="../media/image3.png"/><Relationship Id="rId4" Type="http://schemas.openxmlformats.org/officeDocument/2006/relationships/image" Target="../media/image20.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snow, nature, night sky&#10;&#10;Description automatically generated">
            <a:extLst>
              <a:ext uri="{FF2B5EF4-FFF2-40B4-BE49-F238E27FC236}">
                <a16:creationId xmlns:a16="http://schemas.microsoft.com/office/drawing/2014/main" id="{FF4CD8D2-A621-4A9B-B715-76F1F92BDC3B}"/>
              </a:ext>
            </a:extLst>
          </p:cNvPr>
          <p:cNvPicPr>
            <a:picLocks noChangeAspect="1"/>
          </p:cNvPicPr>
          <p:nvPr/>
        </p:nvPicPr>
        <p:blipFill rotWithShape="1">
          <a:blip r:embed="rId3"/>
          <a:srcRect r="10403" b="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
        <p:nvSpPr>
          <p:cNvPr id="3" name="Subtitle 2">
            <a:extLst>
              <a:ext uri="{FF2B5EF4-FFF2-40B4-BE49-F238E27FC236}">
                <a16:creationId xmlns:a16="http://schemas.microsoft.com/office/drawing/2014/main" id="{1C1628AC-ED05-461E-BA8D-DFFAED701024}"/>
              </a:ext>
            </a:extLst>
          </p:cNvPr>
          <p:cNvSpPr>
            <a:spLocks noGrp="1"/>
          </p:cNvSpPr>
          <p:nvPr>
            <p:ph type="subTitle" idx="1"/>
          </p:nvPr>
        </p:nvSpPr>
        <p:spPr>
          <a:xfrm>
            <a:off x="240129" y="4719140"/>
            <a:ext cx="5855871" cy="1335024"/>
          </a:xfrm>
        </p:spPr>
        <p:txBody>
          <a:bodyPr>
            <a:normAutofit/>
          </a:bodyPr>
          <a:lstStyle/>
          <a:p>
            <a:pPr algn="l"/>
            <a:r>
              <a:rPr lang="en-US" dirty="0">
                <a:solidFill>
                  <a:srgbClr val="152294"/>
                </a:solidFill>
                <a:effectLst/>
                <a:ea typeface="Times New Roman" panose="02020603050405020304" pitchFamily="18" charset="0"/>
              </a:rPr>
              <a:t>Machina Learning Skills for ICT Professionals</a:t>
            </a:r>
            <a:endParaRPr lang="LID4096" sz="3600" dirty="0">
              <a:solidFill>
                <a:srgbClr val="152294"/>
              </a:solidFill>
              <a:cs typeface="Calibri Light" panose="020F0302020204030204" pitchFamily="34" charset="0"/>
            </a:endParaRPr>
          </a:p>
        </p:txBody>
      </p:sp>
      <p:pic>
        <p:nvPicPr>
          <p:cNvPr id="30" name="Picture 29">
            <a:extLst>
              <a:ext uri="{FF2B5EF4-FFF2-40B4-BE49-F238E27FC236}">
                <a16:creationId xmlns:a16="http://schemas.microsoft.com/office/drawing/2014/main" id="{D7AF8D5B-CEC5-43BB-9A6A-C35E8823CD22}"/>
              </a:ext>
            </a:extLst>
          </p:cNvPr>
          <p:cNvPicPr>
            <a:picLocks noChangeAspect="1"/>
          </p:cNvPicPr>
          <p:nvPr/>
        </p:nvPicPr>
        <p:blipFill>
          <a:blip r:embed="rId4"/>
          <a:stretch>
            <a:fillRect/>
          </a:stretch>
        </p:blipFill>
        <p:spPr>
          <a:xfrm>
            <a:off x="0" y="1861427"/>
            <a:ext cx="5563069" cy="1663808"/>
          </a:xfrm>
          <a:prstGeom prst="rect">
            <a:avLst/>
          </a:prstGeom>
        </p:spPr>
      </p:pic>
      <p:pic>
        <p:nvPicPr>
          <p:cNvPr id="34" name="Graphic 33">
            <a:extLst>
              <a:ext uri="{FF2B5EF4-FFF2-40B4-BE49-F238E27FC236}">
                <a16:creationId xmlns:a16="http://schemas.microsoft.com/office/drawing/2014/main" id="{D1F76E5B-6986-4B96-AEFC-39CC581CBD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9111" y="4479407"/>
            <a:ext cx="5139319" cy="1472110"/>
          </a:xfrm>
          <a:prstGeom prst="rect">
            <a:avLst/>
          </a:prstGeom>
        </p:spPr>
      </p:pic>
    </p:spTree>
    <p:extLst>
      <p:ext uri="{BB962C8B-B14F-4D97-AF65-F5344CB8AC3E}">
        <p14:creationId xmlns:p14="http://schemas.microsoft.com/office/powerpoint/2010/main" val="2336061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FC65-C1A4-476A-88F8-F6234BD67AA5}"/>
              </a:ext>
            </a:extLst>
          </p:cNvPr>
          <p:cNvSpPr>
            <a:spLocks noGrp="1"/>
          </p:cNvSpPr>
          <p:nvPr>
            <p:ph type="title"/>
          </p:nvPr>
        </p:nvSpPr>
        <p:spPr/>
        <p:txBody>
          <a:bodyPr/>
          <a:lstStyle/>
          <a:p>
            <a:r>
              <a:rPr lang="de-DE" b="1" dirty="0">
                <a:solidFill>
                  <a:srgbClr val="152294"/>
                </a:solidFill>
              </a:rPr>
              <a:t>Partners</a:t>
            </a:r>
            <a:endParaRPr lang="LID4096" b="1" dirty="0">
              <a:solidFill>
                <a:srgbClr val="152294"/>
              </a:solidFill>
            </a:endParaRPr>
          </a:p>
        </p:txBody>
      </p:sp>
      <p:sp>
        <p:nvSpPr>
          <p:cNvPr id="14" name="Content Placeholder 2">
            <a:extLst>
              <a:ext uri="{FF2B5EF4-FFF2-40B4-BE49-F238E27FC236}">
                <a16:creationId xmlns:a16="http://schemas.microsoft.com/office/drawing/2014/main" id="{F0662989-C157-4B69-90B6-1569C8583194}"/>
              </a:ext>
            </a:extLst>
          </p:cNvPr>
          <p:cNvSpPr>
            <a:spLocks noGrp="1"/>
          </p:cNvSpPr>
          <p:nvPr>
            <p:ph idx="1"/>
          </p:nvPr>
        </p:nvSpPr>
        <p:spPr>
          <a:xfrm>
            <a:off x="838200" y="1852857"/>
            <a:ext cx="5257800" cy="4179699"/>
          </a:xfrm>
        </p:spPr>
        <p:txBody>
          <a:bodyPr>
            <a:normAutofit/>
          </a:bodyPr>
          <a:lstStyle/>
          <a:p>
            <a:pPr algn="l">
              <a:buFont typeface="Wingdings" panose="05000000000000000000" pitchFamily="2" charset="2"/>
              <a:buChar char="q"/>
            </a:pPr>
            <a:r>
              <a:rPr lang="en-US" sz="2400" dirty="0">
                <a:solidFill>
                  <a:srgbClr val="152294"/>
                </a:solidFill>
                <a:hlinkClick r:id="rId2">
                  <a:extLst>
                    <a:ext uri="{A12FA001-AC4F-418D-AE19-62706E023703}">
                      <ahyp:hlinkClr xmlns:ahyp="http://schemas.microsoft.com/office/drawing/2018/hyperlinkcolor" val="tx"/>
                    </a:ext>
                  </a:extLst>
                </a:hlinkClick>
              </a:rPr>
              <a:t>UCBL</a:t>
            </a:r>
            <a:r>
              <a:rPr lang="en-US" sz="2400" dirty="0">
                <a:solidFill>
                  <a:srgbClr val="152294"/>
                </a:solidFill>
              </a:rPr>
              <a:t> - Lyon, France</a:t>
            </a:r>
          </a:p>
          <a:p>
            <a:pPr marL="0" indent="0" algn="l">
              <a:buNone/>
            </a:pPr>
            <a:endParaRPr lang="en-US" sz="2400" dirty="0">
              <a:solidFill>
                <a:srgbClr val="152294"/>
              </a:solidFill>
            </a:endParaRPr>
          </a:p>
          <a:p>
            <a:pPr algn="l">
              <a:buFont typeface="Wingdings" panose="05000000000000000000" pitchFamily="2" charset="2"/>
              <a:buChar char="q"/>
            </a:pPr>
            <a:r>
              <a:rPr lang="en-US" sz="2400" dirty="0">
                <a:solidFill>
                  <a:srgbClr val="152294"/>
                </a:solidFill>
                <a:hlinkClick r:id="rId3">
                  <a:extLst>
                    <a:ext uri="{A12FA001-AC4F-418D-AE19-62706E023703}">
                      <ahyp:hlinkClr xmlns:ahyp="http://schemas.microsoft.com/office/drawing/2018/hyperlinkcolor" val="tx"/>
                    </a:ext>
                  </a:extLst>
                </a:hlinkClick>
              </a:rPr>
              <a:t>EXELIA</a:t>
            </a:r>
            <a:r>
              <a:rPr lang="en-US" sz="2400" dirty="0">
                <a:solidFill>
                  <a:srgbClr val="152294"/>
                </a:solidFill>
              </a:rPr>
              <a:t> - Athens, Greece</a:t>
            </a:r>
          </a:p>
          <a:p>
            <a:pPr marL="0" indent="0" algn="l">
              <a:buNone/>
            </a:pPr>
            <a:endParaRPr lang="en-US" sz="2400" dirty="0">
              <a:solidFill>
                <a:srgbClr val="152294"/>
              </a:solidFill>
            </a:endParaRPr>
          </a:p>
          <a:p>
            <a:pPr algn="l">
              <a:buFont typeface="Wingdings" panose="05000000000000000000" pitchFamily="2" charset="2"/>
              <a:buChar char="q"/>
            </a:pPr>
            <a:r>
              <a:rPr lang="en-US" sz="2400" dirty="0">
                <a:solidFill>
                  <a:srgbClr val="152294"/>
                </a:solidFill>
                <a:hlinkClick r:id="rId4">
                  <a:extLst>
                    <a:ext uri="{A12FA001-AC4F-418D-AE19-62706E023703}">
                      <ahyp:hlinkClr xmlns:ahyp="http://schemas.microsoft.com/office/drawing/2018/hyperlinkcolor" val="tx"/>
                    </a:ext>
                  </a:extLst>
                </a:hlinkClick>
              </a:rPr>
              <a:t>ACADEMY</a:t>
            </a:r>
            <a:r>
              <a:rPr lang="en-US" sz="2400" dirty="0">
                <a:solidFill>
                  <a:srgbClr val="152294"/>
                </a:solidFill>
              </a:rPr>
              <a:t> - Rome, Italy</a:t>
            </a:r>
          </a:p>
          <a:p>
            <a:pPr algn="l">
              <a:buFont typeface="Wingdings" panose="05000000000000000000" pitchFamily="2" charset="2"/>
              <a:buChar char="q"/>
            </a:pPr>
            <a:endParaRPr lang="en-US" sz="2400" dirty="0">
              <a:solidFill>
                <a:srgbClr val="152294"/>
              </a:solidFill>
            </a:endParaRPr>
          </a:p>
          <a:p>
            <a:pPr algn="l">
              <a:buFont typeface="Wingdings" panose="05000000000000000000" pitchFamily="2" charset="2"/>
              <a:buChar char="q"/>
            </a:pPr>
            <a:r>
              <a:rPr lang="en-US" sz="2400" dirty="0">
                <a:solidFill>
                  <a:srgbClr val="152294"/>
                </a:solidFill>
                <a:hlinkClick r:id="rId5">
                  <a:extLst>
                    <a:ext uri="{A12FA001-AC4F-418D-AE19-62706E023703}">
                      <ahyp:hlinkClr xmlns:ahyp="http://schemas.microsoft.com/office/drawing/2018/hyperlinkcolor" val="tx"/>
                    </a:ext>
                  </a:extLst>
                </a:hlinkClick>
              </a:rPr>
              <a:t>ANC</a:t>
            </a:r>
            <a:r>
              <a:rPr lang="en-US" sz="2400" dirty="0">
                <a:solidFill>
                  <a:srgbClr val="152294"/>
                </a:solidFill>
              </a:rPr>
              <a:t> - Bucharest, Romania</a:t>
            </a:r>
          </a:p>
          <a:p>
            <a:pPr marL="0" indent="0" algn="l">
              <a:buNone/>
            </a:pPr>
            <a:endParaRPr lang="en-US" sz="2400" dirty="0">
              <a:solidFill>
                <a:srgbClr val="152294"/>
              </a:solidFill>
            </a:endParaRPr>
          </a:p>
          <a:p>
            <a:pPr algn="l">
              <a:buFont typeface="Wingdings" panose="05000000000000000000" pitchFamily="2" charset="2"/>
              <a:buChar char="q"/>
            </a:pPr>
            <a:r>
              <a:rPr lang="en-US" sz="2400" dirty="0">
                <a:solidFill>
                  <a:srgbClr val="152294"/>
                </a:solidFill>
                <a:hlinkClick r:id="rId6">
                  <a:extLst>
                    <a:ext uri="{A12FA001-AC4F-418D-AE19-62706E023703}">
                      <ahyp:hlinkClr xmlns:ahyp="http://schemas.microsoft.com/office/drawing/2018/hyperlinkcolor" val="tx"/>
                    </a:ext>
                  </a:extLst>
                </a:hlinkClick>
              </a:rPr>
              <a:t>L3S</a:t>
            </a:r>
            <a:r>
              <a:rPr lang="en-US" sz="2400" dirty="0">
                <a:solidFill>
                  <a:srgbClr val="152294"/>
                </a:solidFill>
              </a:rPr>
              <a:t> - Hannover, Germany</a:t>
            </a:r>
          </a:p>
          <a:p>
            <a:pPr algn="l"/>
            <a:endParaRPr lang="en-US" dirty="0">
              <a:solidFill>
                <a:srgbClr val="152294"/>
              </a:solidFill>
            </a:endParaRPr>
          </a:p>
          <a:p>
            <a:pPr algn="l"/>
            <a:endParaRPr lang="en-US" dirty="0">
              <a:solidFill>
                <a:srgbClr val="152294"/>
              </a:solidFill>
            </a:endParaRPr>
          </a:p>
          <a:p>
            <a:endParaRPr lang="LID4096" dirty="0"/>
          </a:p>
        </p:txBody>
      </p:sp>
      <p:pic>
        <p:nvPicPr>
          <p:cNvPr id="9" name="Picture 8" descr="Logo&#10;&#10;Description automatically generated">
            <a:extLst>
              <a:ext uri="{FF2B5EF4-FFF2-40B4-BE49-F238E27FC236}">
                <a16:creationId xmlns:a16="http://schemas.microsoft.com/office/drawing/2014/main" id="{FFCE9017-4190-4357-B569-1CFB7087A31B}"/>
              </a:ext>
            </a:extLst>
          </p:cNvPr>
          <p:cNvPicPr>
            <a:picLocks noChangeAspect="1"/>
          </p:cNvPicPr>
          <p:nvPr/>
        </p:nvPicPr>
        <p:blipFill>
          <a:blip r:embed="rId7"/>
          <a:stretch>
            <a:fillRect/>
          </a:stretch>
        </p:blipFill>
        <p:spPr>
          <a:xfrm>
            <a:off x="5878820" y="5203594"/>
            <a:ext cx="1225342" cy="1151822"/>
          </a:xfrm>
          <a:prstGeom prst="rect">
            <a:avLst/>
          </a:prstGeom>
        </p:spPr>
      </p:pic>
      <p:pic>
        <p:nvPicPr>
          <p:cNvPr id="13" name="Picture 12" descr="A close up of a sign&#10;&#10;Description automatically generated">
            <a:extLst>
              <a:ext uri="{FF2B5EF4-FFF2-40B4-BE49-F238E27FC236}">
                <a16:creationId xmlns:a16="http://schemas.microsoft.com/office/drawing/2014/main" id="{E6446E45-721F-47F3-9696-81D99AC34B79}"/>
              </a:ext>
            </a:extLst>
          </p:cNvPr>
          <p:cNvPicPr>
            <a:picLocks noChangeAspect="1"/>
          </p:cNvPicPr>
          <p:nvPr/>
        </p:nvPicPr>
        <p:blipFill>
          <a:blip r:embed="rId8"/>
          <a:stretch>
            <a:fillRect/>
          </a:stretch>
        </p:blipFill>
        <p:spPr>
          <a:xfrm>
            <a:off x="5400212" y="3479116"/>
            <a:ext cx="2182557" cy="432824"/>
          </a:xfrm>
          <a:prstGeom prst="rect">
            <a:avLst/>
          </a:prstGeom>
        </p:spPr>
      </p:pic>
      <p:pic>
        <p:nvPicPr>
          <p:cNvPr id="15" name="Picture 14" descr="Text&#10;&#10;Description automatically generated">
            <a:extLst>
              <a:ext uri="{FF2B5EF4-FFF2-40B4-BE49-F238E27FC236}">
                <a16:creationId xmlns:a16="http://schemas.microsoft.com/office/drawing/2014/main" id="{07C532CC-2DC0-4157-A27B-73C0EC909A57}"/>
              </a:ext>
            </a:extLst>
          </p:cNvPr>
          <p:cNvPicPr>
            <a:picLocks noChangeAspect="1"/>
          </p:cNvPicPr>
          <p:nvPr/>
        </p:nvPicPr>
        <p:blipFill>
          <a:blip r:embed="rId9"/>
          <a:stretch>
            <a:fillRect/>
          </a:stretch>
        </p:blipFill>
        <p:spPr>
          <a:xfrm>
            <a:off x="5424593" y="4125028"/>
            <a:ext cx="2182557" cy="906969"/>
          </a:xfrm>
          <a:prstGeom prst="rect">
            <a:avLst/>
          </a:prstGeom>
        </p:spPr>
      </p:pic>
      <p:pic>
        <p:nvPicPr>
          <p:cNvPr id="4" name="Picture 3" descr="Text&#10;&#10;Description automatically generated">
            <a:extLst>
              <a:ext uri="{FF2B5EF4-FFF2-40B4-BE49-F238E27FC236}">
                <a16:creationId xmlns:a16="http://schemas.microsoft.com/office/drawing/2014/main" id="{962A2D07-2833-431F-A2A1-88D0C108873B}"/>
              </a:ext>
            </a:extLst>
          </p:cNvPr>
          <p:cNvPicPr>
            <a:picLocks noChangeAspect="1"/>
          </p:cNvPicPr>
          <p:nvPr/>
        </p:nvPicPr>
        <p:blipFill>
          <a:blip r:embed="rId10"/>
          <a:stretch>
            <a:fillRect/>
          </a:stretch>
        </p:blipFill>
        <p:spPr>
          <a:xfrm>
            <a:off x="5400212" y="2479277"/>
            <a:ext cx="2231320" cy="807582"/>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2B4DEF06-5B85-4632-A868-4CE976ADF7BB}"/>
              </a:ext>
            </a:extLst>
          </p:cNvPr>
          <p:cNvPicPr>
            <a:picLocks noChangeAspect="1"/>
          </p:cNvPicPr>
          <p:nvPr/>
        </p:nvPicPr>
        <p:blipFill>
          <a:blip r:embed="rId11"/>
          <a:stretch>
            <a:fillRect/>
          </a:stretch>
        </p:blipFill>
        <p:spPr>
          <a:xfrm>
            <a:off x="5878820" y="1529997"/>
            <a:ext cx="1162135" cy="843516"/>
          </a:xfrm>
          <a:prstGeom prst="rect">
            <a:avLst/>
          </a:prstGeom>
        </p:spPr>
      </p:pic>
      <p:sp>
        <p:nvSpPr>
          <p:cNvPr id="8" name="Rectangle 7">
            <a:extLst>
              <a:ext uri="{FF2B5EF4-FFF2-40B4-BE49-F238E27FC236}">
                <a16:creationId xmlns:a16="http://schemas.microsoft.com/office/drawing/2014/main" id="{97FE16BA-C68A-4593-8479-19789DB90D4D}"/>
              </a:ext>
            </a:extLst>
          </p:cNvPr>
          <p:cNvSpPr/>
          <p:nvPr/>
        </p:nvSpPr>
        <p:spPr>
          <a:xfrm>
            <a:off x="9337667" y="0"/>
            <a:ext cx="2880049" cy="6858000"/>
          </a:xfrm>
          <a:prstGeom prst="rect">
            <a:avLst/>
          </a:prstGeom>
          <a:blipFill>
            <a:blip r:embed="rId12"/>
            <a:tile tx="0" ty="0" sx="100000" sy="100000" flip="none" algn="tl"/>
          </a:blipFill>
          <a:ln>
            <a:solidFill>
              <a:srgbClr val="1522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rgbClr val="152294"/>
              </a:solidFill>
            </a:endParaRPr>
          </a:p>
        </p:txBody>
      </p:sp>
    </p:spTree>
    <p:extLst>
      <p:ext uri="{BB962C8B-B14F-4D97-AF65-F5344CB8AC3E}">
        <p14:creationId xmlns:p14="http://schemas.microsoft.com/office/powerpoint/2010/main" val="36459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79C45-5583-41DF-8180-BCF35C86C99A}"/>
              </a:ext>
            </a:extLst>
          </p:cNvPr>
          <p:cNvSpPr>
            <a:spLocks noGrp="1"/>
          </p:cNvSpPr>
          <p:nvPr>
            <p:ph type="title"/>
          </p:nvPr>
        </p:nvSpPr>
        <p:spPr/>
        <p:txBody>
          <a:bodyPr/>
          <a:lstStyle/>
          <a:p>
            <a:r>
              <a:rPr lang="es-ES" sz="3600" b="1" dirty="0">
                <a:solidFill>
                  <a:srgbClr val="152294"/>
                </a:solidFill>
              </a:rPr>
              <a:t>CONTACT </a:t>
            </a:r>
            <a:r>
              <a:rPr lang="es-ES" sz="3600" b="1" dirty="0" err="1">
                <a:solidFill>
                  <a:srgbClr val="152294"/>
                </a:solidFill>
              </a:rPr>
              <a:t>Us</a:t>
            </a:r>
            <a:r>
              <a:rPr lang="es-ES" sz="3600" b="1" dirty="0">
                <a:solidFill>
                  <a:srgbClr val="152294"/>
                </a:solidFill>
              </a:rPr>
              <a:t>:</a:t>
            </a:r>
            <a:endParaRPr lang="LID4096" b="1" dirty="0">
              <a:solidFill>
                <a:srgbClr val="152294"/>
              </a:solidFill>
            </a:endParaRPr>
          </a:p>
        </p:txBody>
      </p:sp>
      <p:sp>
        <p:nvSpPr>
          <p:cNvPr id="3" name="Content Placeholder 2">
            <a:extLst>
              <a:ext uri="{FF2B5EF4-FFF2-40B4-BE49-F238E27FC236}">
                <a16:creationId xmlns:a16="http://schemas.microsoft.com/office/drawing/2014/main" id="{49D02B83-4D66-4307-8C4B-D3A80ED09959}"/>
              </a:ext>
            </a:extLst>
          </p:cNvPr>
          <p:cNvSpPr>
            <a:spLocks noGrp="1"/>
          </p:cNvSpPr>
          <p:nvPr>
            <p:ph idx="1"/>
          </p:nvPr>
        </p:nvSpPr>
        <p:spPr/>
        <p:txBody>
          <a:bodyPr/>
          <a:lstStyle/>
          <a:p>
            <a:r>
              <a:rPr lang="de-DE" sz="2000" dirty="0">
                <a:solidFill>
                  <a:srgbClr val="152294"/>
                </a:solidFill>
                <a:hlinkClick r:id="rId2">
                  <a:extLst>
                    <a:ext uri="{A12FA001-AC4F-418D-AE19-62706E023703}">
                      <ahyp:hlinkClr xmlns:ahyp="http://schemas.microsoft.com/office/drawing/2018/hyperlinkcolor" val="tx"/>
                    </a:ext>
                  </a:extLst>
                </a:hlinkClick>
              </a:rPr>
              <a:t>machina@l3s.de</a:t>
            </a:r>
            <a:endParaRPr lang="de-DE" sz="2000" dirty="0">
              <a:solidFill>
                <a:srgbClr val="152294"/>
              </a:solidFill>
            </a:endParaRPr>
          </a:p>
          <a:p>
            <a:pPr marL="0" indent="0">
              <a:buNone/>
            </a:pPr>
            <a:endParaRPr lang="de-DE" sz="2000" dirty="0">
              <a:solidFill>
                <a:srgbClr val="152294"/>
              </a:solidFill>
            </a:endParaRPr>
          </a:p>
          <a:p>
            <a:r>
              <a:rPr lang="de-DE" sz="2000" dirty="0">
                <a:solidFill>
                  <a:srgbClr val="152294"/>
                </a:solidFill>
              </a:rPr>
              <a:t>Follow us:</a:t>
            </a:r>
          </a:p>
          <a:p>
            <a:pPr marL="0" indent="0">
              <a:buNone/>
            </a:pPr>
            <a:endParaRPr lang="de-DE" dirty="0"/>
          </a:p>
        </p:txBody>
      </p:sp>
      <p:sp>
        <p:nvSpPr>
          <p:cNvPr id="5" name="TextBox 4">
            <a:extLst>
              <a:ext uri="{FF2B5EF4-FFF2-40B4-BE49-F238E27FC236}">
                <a16:creationId xmlns:a16="http://schemas.microsoft.com/office/drawing/2014/main" id="{EFE6234F-B9C9-471D-B4CA-B240F0892BB9}"/>
              </a:ext>
            </a:extLst>
          </p:cNvPr>
          <p:cNvSpPr txBox="1"/>
          <p:nvPr/>
        </p:nvSpPr>
        <p:spPr>
          <a:xfrm>
            <a:off x="594360" y="5360993"/>
            <a:ext cx="9110444" cy="1200329"/>
          </a:xfrm>
          <a:prstGeom prst="rect">
            <a:avLst/>
          </a:prstGeom>
          <a:noFill/>
        </p:spPr>
        <p:txBody>
          <a:bodyPr wrap="square" rtlCol="0">
            <a:spAutoFit/>
          </a:bodyPr>
          <a:lstStyle/>
          <a:p>
            <a:pPr algn="just"/>
            <a:r>
              <a:rPr lang="en-GB" dirty="0">
                <a:solidFill>
                  <a:srgbClr val="152294"/>
                </a:solidFill>
                <a:effectLst/>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LID4096" dirty="0">
              <a:solidFill>
                <a:srgbClr val="152294"/>
              </a:solidFill>
            </a:endParaRPr>
          </a:p>
        </p:txBody>
      </p:sp>
      <p:pic>
        <p:nvPicPr>
          <p:cNvPr id="10" name="Picture 9" descr="Logo&#10;&#10;Description automatically generated">
            <a:hlinkClick r:id="rId3"/>
            <a:extLst>
              <a:ext uri="{FF2B5EF4-FFF2-40B4-BE49-F238E27FC236}">
                <a16:creationId xmlns:a16="http://schemas.microsoft.com/office/drawing/2014/main" id="{764ED4E4-CD55-448F-9631-AA4BA9403D6A}"/>
              </a:ext>
            </a:extLst>
          </p:cNvPr>
          <p:cNvPicPr>
            <a:picLocks noChangeAspect="1"/>
          </p:cNvPicPr>
          <p:nvPr/>
        </p:nvPicPr>
        <p:blipFill>
          <a:blip r:embed="rId4"/>
          <a:stretch>
            <a:fillRect/>
          </a:stretch>
        </p:blipFill>
        <p:spPr>
          <a:xfrm>
            <a:off x="1050141" y="3773539"/>
            <a:ext cx="831682" cy="831682"/>
          </a:xfrm>
          <a:prstGeom prst="rect">
            <a:avLst/>
          </a:prstGeom>
        </p:spPr>
      </p:pic>
      <p:pic>
        <p:nvPicPr>
          <p:cNvPr id="12" name="Picture 11" descr="Logo&#10;&#10;Description automatically generated">
            <a:hlinkClick r:id="rId5"/>
            <a:extLst>
              <a:ext uri="{FF2B5EF4-FFF2-40B4-BE49-F238E27FC236}">
                <a16:creationId xmlns:a16="http://schemas.microsoft.com/office/drawing/2014/main" id="{08010C69-BC17-4CF5-8156-7917FCF454C2}"/>
              </a:ext>
            </a:extLst>
          </p:cNvPr>
          <p:cNvPicPr>
            <a:picLocks noChangeAspect="1"/>
          </p:cNvPicPr>
          <p:nvPr/>
        </p:nvPicPr>
        <p:blipFill>
          <a:blip r:embed="rId6"/>
          <a:stretch>
            <a:fillRect/>
          </a:stretch>
        </p:blipFill>
        <p:spPr>
          <a:xfrm>
            <a:off x="2188527" y="3773539"/>
            <a:ext cx="831682" cy="831682"/>
          </a:xfrm>
          <a:prstGeom prst="rect">
            <a:avLst/>
          </a:prstGeom>
        </p:spPr>
      </p:pic>
      <p:pic>
        <p:nvPicPr>
          <p:cNvPr id="14" name="Picture 13" descr="Logo&#10;&#10;Description automatically generated">
            <a:hlinkClick r:id="rId7"/>
            <a:extLst>
              <a:ext uri="{FF2B5EF4-FFF2-40B4-BE49-F238E27FC236}">
                <a16:creationId xmlns:a16="http://schemas.microsoft.com/office/drawing/2014/main" id="{D155C4EE-5513-408D-A9C4-D77CEECC9648}"/>
              </a:ext>
            </a:extLst>
          </p:cNvPr>
          <p:cNvPicPr>
            <a:picLocks noChangeAspect="1"/>
          </p:cNvPicPr>
          <p:nvPr/>
        </p:nvPicPr>
        <p:blipFill>
          <a:blip r:embed="rId8"/>
          <a:stretch>
            <a:fillRect/>
          </a:stretch>
        </p:blipFill>
        <p:spPr>
          <a:xfrm>
            <a:off x="3279177" y="3773539"/>
            <a:ext cx="831682" cy="831682"/>
          </a:xfrm>
          <a:prstGeom prst="rect">
            <a:avLst/>
          </a:prstGeom>
        </p:spPr>
      </p:pic>
      <p:pic>
        <p:nvPicPr>
          <p:cNvPr id="16" name="Picture 15" descr="Logo, company name&#10;&#10;Description automatically generated">
            <a:extLst>
              <a:ext uri="{FF2B5EF4-FFF2-40B4-BE49-F238E27FC236}">
                <a16:creationId xmlns:a16="http://schemas.microsoft.com/office/drawing/2014/main" id="{0E899F0A-922E-4B46-89A7-4AD498A241BE}"/>
              </a:ext>
            </a:extLst>
          </p:cNvPr>
          <p:cNvPicPr>
            <a:picLocks noChangeAspect="1"/>
          </p:cNvPicPr>
          <p:nvPr/>
        </p:nvPicPr>
        <p:blipFill>
          <a:blip r:embed="rId9"/>
          <a:stretch>
            <a:fillRect/>
          </a:stretch>
        </p:blipFill>
        <p:spPr>
          <a:xfrm>
            <a:off x="5554865" y="1888415"/>
            <a:ext cx="5477636" cy="3081170"/>
          </a:xfrm>
          <a:prstGeom prst="rect">
            <a:avLst/>
          </a:prstGeom>
          <a:ln>
            <a:noFill/>
          </a:ln>
          <a:effectLst>
            <a:softEdge rad="112500"/>
          </a:effectLst>
        </p:spPr>
      </p:pic>
      <p:pic>
        <p:nvPicPr>
          <p:cNvPr id="11" name="Graphic 10">
            <a:extLst>
              <a:ext uri="{FF2B5EF4-FFF2-40B4-BE49-F238E27FC236}">
                <a16:creationId xmlns:a16="http://schemas.microsoft.com/office/drawing/2014/main" id="{05FCCF25-55C4-4E77-B0C2-2FA4D75596D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38216" y="6139176"/>
            <a:ext cx="2770414" cy="793559"/>
          </a:xfrm>
          <a:prstGeom prst="rect">
            <a:avLst/>
          </a:prstGeom>
        </p:spPr>
      </p:pic>
      <p:pic>
        <p:nvPicPr>
          <p:cNvPr id="13" name="Picture 12" descr="Logo, company name&#10;&#10;Description automatically generated">
            <a:extLst>
              <a:ext uri="{FF2B5EF4-FFF2-40B4-BE49-F238E27FC236}">
                <a16:creationId xmlns:a16="http://schemas.microsoft.com/office/drawing/2014/main" id="{9862D538-1F49-4C77-9003-086C63BB628E}"/>
              </a:ext>
            </a:extLst>
          </p:cNvPr>
          <p:cNvPicPr>
            <a:picLocks noChangeAspect="1"/>
          </p:cNvPicPr>
          <p:nvPr/>
        </p:nvPicPr>
        <p:blipFill>
          <a:blip r:embed="rId9"/>
          <a:stretch>
            <a:fillRect/>
          </a:stretch>
        </p:blipFill>
        <p:spPr>
          <a:xfrm>
            <a:off x="5664223" y="1895464"/>
            <a:ext cx="5477636" cy="3081170"/>
          </a:xfrm>
          <a:prstGeom prst="rect">
            <a:avLst/>
          </a:prstGeom>
          <a:ln>
            <a:noFill/>
          </a:ln>
          <a:effectLst>
            <a:softEdge rad="112500"/>
          </a:effectLst>
        </p:spPr>
      </p:pic>
    </p:spTree>
    <p:extLst>
      <p:ext uri="{BB962C8B-B14F-4D97-AF65-F5344CB8AC3E}">
        <p14:creationId xmlns:p14="http://schemas.microsoft.com/office/powerpoint/2010/main" val="1111406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C18FE-018E-4CA0-950B-D278A501D99F}"/>
              </a:ext>
            </a:extLst>
          </p:cNvPr>
          <p:cNvSpPr>
            <a:spLocks noGrp="1"/>
          </p:cNvSpPr>
          <p:nvPr>
            <p:ph type="title"/>
          </p:nvPr>
        </p:nvSpPr>
        <p:spPr>
          <a:xfrm>
            <a:off x="4965430" y="629268"/>
            <a:ext cx="6586491" cy="1286160"/>
          </a:xfrm>
        </p:spPr>
        <p:txBody>
          <a:bodyPr anchor="b">
            <a:normAutofit/>
          </a:bodyPr>
          <a:lstStyle/>
          <a:p>
            <a:r>
              <a:rPr lang="de-DE" b="1" dirty="0">
                <a:solidFill>
                  <a:srgbClr val="152294"/>
                </a:solidFill>
              </a:rPr>
              <a:t>Background e sfide</a:t>
            </a:r>
            <a:endParaRPr lang="LID4096" b="1" dirty="0">
              <a:solidFill>
                <a:srgbClr val="152294"/>
              </a:solidFill>
            </a:endParaRPr>
          </a:p>
        </p:txBody>
      </p:sp>
      <p:sp>
        <p:nvSpPr>
          <p:cNvPr id="3" name="Content Placeholder 2">
            <a:extLst>
              <a:ext uri="{FF2B5EF4-FFF2-40B4-BE49-F238E27FC236}">
                <a16:creationId xmlns:a16="http://schemas.microsoft.com/office/drawing/2014/main" id="{D580DF14-0F4B-454A-86B9-14704C943E91}"/>
              </a:ext>
            </a:extLst>
          </p:cNvPr>
          <p:cNvSpPr>
            <a:spLocks noGrp="1"/>
          </p:cNvSpPr>
          <p:nvPr>
            <p:ph idx="1"/>
          </p:nvPr>
        </p:nvSpPr>
        <p:spPr>
          <a:xfrm>
            <a:off x="4965431" y="2438400"/>
            <a:ext cx="6586489" cy="3785419"/>
          </a:xfrm>
        </p:spPr>
        <p:txBody>
          <a:bodyPr>
            <a:normAutofit/>
          </a:bodyPr>
          <a:lstStyle/>
          <a:p>
            <a:pPr marL="0" indent="0" rtl="0">
              <a:spcBef>
                <a:spcPts val="0"/>
              </a:spcBef>
              <a:spcAft>
                <a:spcPts val="800"/>
              </a:spcAft>
              <a:buNone/>
            </a:pPr>
            <a:r>
              <a:rPr lang="it-IT" sz="2000" dirty="0">
                <a:solidFill>
                  <a:srgbClr val="152294"/>
                </a:solidFill>
                <a:cs typeface="Arial" panose="020B0604020202020204" pitchFamily="34" charset="0"/>
              </a:rPr>
              <a:t>MACHINA è un progetto Erasmus KA2, che mira ad affrontare questo deficit di competenze ML aumentando la rilevanza dell'offerta di ICT iniziale e continuativa nel settore, per garantire che la forza lavoro ICT esistente e futura avrà le competenze specifiche nel ML e le abilità trasversali richieste, per rispondere alle moderne esigenze richieste sul posto di lavoro e avere successo in un settore competitivo e in rapida crescita. Il progetto metterà inoltre a disposizione materiali educativi transnazionali sotto forma di OER, per garantire un'ampia adozione e sostenere l'offerta di ICT in modo flessibile e conveniente.</a:t>
            </a:r>
          </a:p>
        </p:txBody>
      </p:sp>
      <p:pic>
        <p:nvPicPr>
          <p:cNvPr id="5" name="Picture 4" descr="A picture containing person, person, table, holding&#10;&#10;Description automatically generated">
            <a:extLst>
              <a:ext uri="{FF2B5EF4-FFF2-40B4-BE49-F238E27FC236}">
                <a16:creationId xmlns:a16="http://schemas.microsoft.com/office/drawing/2014/main" id="{931273D9-9643-4C8F-BAC8-488003EAF9B9}"/>
              </a:ext>
            </a:extLst>
          </p:cNvPr>
          <p:cNvPicPr>
            <a:picLocks noChangeAspect="1"/>
          </p:cNvPicPr>
          <p:nvPr/>
        </p:nvPicPr>
        <p:blipFill rotWithShape="1">
          <a:blip r:embed="rId2"/>
          <a:srcRect l="35797" r="44094"/>
          <a:stretch/>
        </p:blipFill>
        <p:spPr>
          <a:xfrm>
            <a:off x="20" y="10"/>
            <a:ext cx="4635571" cy="6857990"/>
          </a:xfrm>
          <a:prstGeom prst="rect">
            <a:avLst/>
          </a:prstGeom>
          <a:effectLst/>
        </p:spPr>
      </p:pic>
    </p:spTree>
    <p:extLst>
      <p:ext uri="{BB962C8B-B14F-4D97-AF65-F5344CB8AC3E}">
        <p14:creationId xmlns:p14="http://schemas.microsoft.com/office/powerpoint/2010/main" val="1069303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C18FE-018E-4CA0-950B-D278A501D99F}"/>
              </a:ext>
            </a:extLst>
          </p:cNvPr>
          <p:cNvSpPr>
            <a:spLocks noGrp="1"/>
          </p:cNvSpPr>
          <p:nvPr>
            <p:ph type="title"/>
          </p:nvPr>
        </p:nvSpPr>
        <p:spPr>
          <a:xfrm>
            <a:off x="4965430" y="629266"/>
            <a:ext cx="6586491" cy="1676603"/>
          </a:xfrm>
        </p:spPr>
        <p:txBody>
          <a:bodyPr>
            <a:normAutofit/>
          </a:bodyPr>
          <a:lstStyle/>
          <a:p>
            <a:r>
              <a:rPr lang="en-US" sz="5400" b="1" dirty="0" err="1">
                <a:solidFill>
                  <a:srgbClr val="152294"/>
                </a:solidFill>
              </a:rPr>
              <a:t>Obiettivo</a:t>
            </a:r>
            <a:r>
              <a:rPr lang="en-US" sz="5400" b="1" dirty="0">
                <a:solidFill>
                  <a:srgbClr val="152294"/>
                </a:solidFill>
              </a:rPr>
              <a:t> </a:t>
            </a:r>
            <a:r>
              <a:rPr lang="en-US" sz="5400" b="1" dirty="0" err="1">
                <a:solidFill>
                  <a:srgbClr val="152294"/>
                </a:solidFill>
              </a:rPr>
              <a:t>progetto</a:t>
            </a:r>
            <a:r>
              <a:rPr lang="en-US" sz="5400" b="1" dirty="0">
                <a:solidFill>
                  <a:srgbClr val="152294"/>
                </a:solidFill>
              </a:rPr>
              <a:t> MACHINA</a:t>
            </a:r>
            <a:endParaRPr lang="LID4096" sz="5400" b="1" dirty="0">
              <a:solidFill>
                <a:srgbClr val="152294"/>
              </a:solidFill>
            </a:endParaRPr>
          </a:p>
        </p:txBody>
      </p:sp>
      <p:sp>
        <p:nvSpPr>
          <p:cNvPr id="3" name="Content Placeholder 2">
            <a:extLst>
              <a:ext uri="{FF2B5EF4-FFF2-40B4-BE49-F238E27FC236}">
                <a16:creationId xmlns:a16="http://schemas.microsoft.com/office/drawing/2014/main" id="{D580DF14-0F4B-454A-86B9-14704C943E91}"/>
              </a:ext>
            </a:extLst>
          </p:cNvPr>
          <p:cNvSpPr>
            <a:spLocks noGrp="1"/>
          </p:cNvSpPr>
          <p:nvPr>
            <p:ph idx="1"/>
          </p:nvPr>
        </p:nvSpPr>
        <p:spPr>
          <a:xfrm>
            <a:off x="4965431" y="2438400"/>
            <a:ext cx="6586489" cy="3785419"/>
          </a:xfrm>
        </p:spPr>
        <p:txBody>
          <a:bodyPr>
            <a:normAutofit fontScale="92500" lnSpcReduction="10000"/>
          </a:bodyPr>
          <a:lstStyle/>
          <a:p>
            <a:pPr rtl="0">
              <a:spcBef>
                <a:spcPts val="0"/>
              </a:spcBef>
              <a:spcAft>
                <a:spcPts val="800"/>
              </a:spcAft>
              <a:buFont typeface="Wingdings" panose="05000000000000000000" pitchFamily="2" charset="2"/>
              <a:buChar char="q"/>
            </a:pPr>
            <a:r>
              <a:rPr lang="it-IT" sz="2100" dirty="0">
                <a:solidFill>
                  <a:srgbClr val="152294"/>
                </a:solidFill>
                <a:cs typeface="Times New Roman" panose="02020603050405020304" pitchFamily="18" charset="0"/>
              </a:rPr>
              <a:t>• Progettare un curriculum VET congiunto in ML per fornire ai lavoratori ICT competenze tecniche, non tecniche e meta (soft-skills).</a:t>
            </a:r>
          </a:p>
          <a:p>
            <a:pPr rtl="0">
              <a:spcBef>
                <a:spcPts val="0"/>
              </a:spcBef>
              <a:spcAft>
                <a:spcPts val="800"/>
              </a:spcAft>
              <a:buFont typeface="Wingdings" panose="05000000000000000000" pitchFamily="2" charset="2"/>
              <a:buChar char="q"/>
            </a:pPr>
            <a:r>
              <a:rPr lang="it-IT" sz="2100" dirty="0">
                <a:solidFill>
                  <a:srgbClr val="152294"/>
                </a:solidFill>
                <a:cs typeface="Times New Roman" panose="02020603050405020304" pitchFamily="18" charset="0"/>
              </a:rPr>
              <a:t>• Introdurre metodi flessibili di erogazione della formazione e risorse pedagogiche innovative libere per supportare l'offerta di IFP e l'acquisizione di competenze di ML.</a:t>
            </a:r>
          </a:p>
          <a:p>
            <a:pPr rtl="0">
              <a:spcBef>
                <a:spcPts val="0"/>
              </a:spcBef>
              <a:spcAft>
                <a:spcPts val="800"/>
              </a:spcAft>
              <a:buFont typeface="Wingdings" panose="05000000000000000000" pitchFamily="2" charset="2"/>
              <a:buChar char="q"/>
            </a:pPr>
            <a:r>
              <a:rPr lang="it-IT" sz="2100" dirty="0">
                <a:solidFill>
                  <a:srgbClr val="152294"/>
                </a:solidFill>
                <a:cs typeface="Times New Roman" panose="02020603050405020304" pitchFamily="18" charset="0"/>
              </a:rPr>
              <a:t>• Promuovere il riconoscimento e l'integrazione dei requisiti di abilità ML nei quadri di competenza settoriale e negli schemi di certificazione.</a:t>
            </a:r>
          </a:p>
          <a:p>
            <a:pPr rtl="0">
              <a:spcBef>
                <a:spcPts val="0"/>
              </a:spcBef>
              <a:spcAft>
                <a:spcPts val="800"/>
              </a:spcAft>
              <a:buFont typeface="Wingdings" panose="05000000000000000000" pitchFamily="2" charset="2"/>
              <a:buChar char="q"/>
            </a:pPr>
            <a:r>
              <a:rPr lang="it-IT" sz="2100" dirty="0">
                <a:solidFill>
                  <a:srgbClr val="152294"/>
                </a:solidFill>
                <a:cs typeface="Times New Roman" panose="02020603050405020304" pitchFamily="18" charset="0"/>
              </a:rPr>
              <a:t>• Migliorare il mercato del lavoro ML e l'accesso e la qualità delle  informazioni sulle competenze a livello dell'UE.</a:t>
            </a:r>
          </a:p>
          <a:p>
            <a:pPr marL="0" indent="0">
              <a:buNone/>
            </a:pPr>
            <a:br>
              <a:rPr lang="it-IT" sz="1400" dirty="0"/>
            </a:br>
            <a:endParaRPr lang="LID4096" sz="2000" dirty="0"/>
          </a:p>
        </p:txBody>
      </p:sp>
      <p:pic>
        <p:nvPicPr>
          <p:cNvPr id="6" name="Picture 5" descr="A picture containing person, person&#10;&#10;Description automatically generated">
            <a:extLst>
              <a:ext uri="{FF2B5EF4-FFF2-40B4-BE49-F238E27FC236}">
                <a16:creationId xmlns:a16="http://schemas.microsoft.com/office/drawing/2014/main" id="{039A9AAE-39C9-483C-8945-8CC9C3BB8F9C}"/>
              </a:ext>
            </a:extLst>
          </p:cNvPr>
          <p:cNvPicPr>
            <a:picLocks noChangeAspect="1"/>
          </p:cNvPicPr>
          <p:nvPr/>
        </p:nvPicPr>
        <p:blipFill rotWithShape="1">
          <a:blip r:embed="rId3"/>
          <a:srcRect l="29869" r="25012" b="-1"/>
          <a:stretch/>
        </p:blipFill>
        <p:spPr>
          <a:xfrm>
            <a:off x="20" y="10"/>
            <a:ext cx="4635571" cy="6857990"/>
          </a:xfrm>
          <a:prstGeom prst="rect">
            <a:avLst/>
          </a:prstGeom>
          <a:effectLst/>
        </p:spPr>
      </p:pic>
    </p:spTree>
    <p:extLst>
      <p:ext uri="{BB962C8B-B14F-4D97-AF65-F5344CB8AC3E}">
        <p14:creationId xmlns:p14="http://schemas.microsoft.com/office/powerpoint/2010/main" val="274305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25EF6-5F08-4B29-B1C6-AE95C7A02F7E}"/>
              </a:ext>
            </a:extLst>
          </p:cNvPr>
          <p:cNvSpPr>
            <a:spLocks noGrp="1"/>
          </p:cNvSpPr>
          <p:nvPr>
            <p:ph type="title"/>
          </p:nvPr>
        </p:nvSpPr>
        <p:spPr>
          <a:xfrm>
            <a:off x="655320" y="365125"/>
            <a:ext cx="5120114" cy="1692794"/>
          </a:xfrm>
        </p:spPr>
        <p:txBody>
          <a:bodyPr>
            <a:normAutofit fontScale="90000"/>
          </a:bodyPr>
          <a:lstStyle/>
          <a:p>
            <a:pPr rtl="0">
              <a:spcBef>
                <a:spcPts val="0"/>
              </a:spcBef>
              <a:spcAft>
                <a:spcPts val="800"/>
              </a:spcAft>
            </a:pPr>
            <a:br>
              <a:rPr lang="en-US" b="1" dirty="0">
                <a:solidFill>
                  <a:srgbClr val="152294"/>
                </a:solidFill>
              </a:rPr>
            </a:br>
            <a:br>
              <a:rPr lang="en-US" b="1" dirty="0">
                <a:solidFill>
                  <a:srgbClr val="152294"/>
                </a:solidFill>
              </a:rPr>
            </a:br>
            <a:br>
              <a:rPr lang="en-US" b="1" dirty="0">
                <a:solidFill>
                  <a:srgbClr val="152294"/>
                </a:solidFill>
              </a:rPr>
            </a:br>
            <a:r>
              <a:rPr lang="en-US" b="1" dirty="0" err="1">
                <a:solidFill>
                  <a:srgbClr val="152294"/>
                </a:solidFill>
              </a:rPr>
              <a:t>Gruppi</a:t>
            </a:r>
            <a:r>
              <a:rPr lang="en-US" b="1" dirty="0">
                <a:solidFill>
                  <a:srgbClr val="152294"/>
                </a:solidFill>
              </a:rPr>
              <a:t> target</a:t>
            </a:r>
            <a:br>
              <a:rPr lang="en-US" b="0" dirty="0">
                <a:effectLst/>
              </a:rPr>
            </a:br>
            <a:br>
              <a:rPr lang="en-US" dirty="0"/>
            </a:br>
            <a:br>
              <a:rPr lang="en-US" b="1" dirty="0">
                <a:solidFill>
                  <a:srgbClr val="152294"/>
                </a:solidFill>
                <a:effectLst/>
                <a:latin typeface="Calibri" panose="020F0502020204030204" pitchFamily="34" charset="0"/>
                <a:ea typeface="Calibri" panose="020F0502020204030204" pitchFamily="34" charset="0"/>
                <a:cs typeface="Arial" panose="020B0604020202020204" pitchFamily="34" charset="0"/>
              </a:rPr>
            </a:br>
            <a:endParaRPr lang="LID4096" b="1" dirty="0">
              <a:solidFill>
                <a:srgbClr val="152294"/>
              </a:solidFill>
            </a:endParaRPr>
          </a:p>
        </p:txBody>
      </p:sp>
      <p:sp>
        <p:nvSpPr>
          <p:cNvPr id="3" name="Content Placeholder 2">
            <a:extLst>
              <a:ext uri="{FF2B5EF4-FFF2-40B4-BE49-F238E27FC236}">
                <a16:creationId xmlns:a16="http://schemas.microsoft.com/office/drawing/2014/main" id="{B9090762-EB14-4B68-8A0F-1BD118B6874B}"/>
              </a:ext>
            </a:extLst>
          </p:cNvPr>
          <p:cNvSpPr>
            <a:spLocks noGrp="1"/>
          </p:cNvSpPr>
          <p:nvPr>
            <p:ph idx="1"/>
          </p:nvPr>
        </p:nvSpPr>
        <p:spPr>
          <a:xfrm>
            <a:off x="568234" y="2270235"/>
            <a:ext cx="5754189" cy="3462228"/>
          </a:xfrm>
        </p:spPr>
        <p:txBody>
          <a:bodyPr>
            <a:normAutofit/>
          </a:bodyPr>
          <a:lstStyle/>
          <a:p>
            <a:pPr rtl="0">
              <a:spcBef>
                <a:spcPts val="0"/>
              </a:spcBef>
              <a:spcAft>
                <a:spcPts val="800"/>
              </a:spcAft>
              <a:buFont typeface="Wingdings" panose="05000000000000000000" pitchFamily="2" charset="2"/>
              <a:buChar char="q"/>
            </a:pPr>
            <a:r>
              <a:rPr lang="it-IT" sz="2000" dirty="0">
                <a:solidFill>
                  <a:srgbClr val="152294"/>
                </a:solidFill>
                <a:cs typeface="Times New Roman" panose="02020603050405020304" pitchFamily="18" charset="0"/>
              </a:rPr>
              <a:t>Fornitori di istruzione / formazione</a:t>
            </a:r>
          </a:p>
          <a:p>
            <a:pPr rtl="0">
              <a:spcBef>
                <a:spcPts val="0"/>
              </a:spcBef>
              <a:spcAft>
                <a:spcPts val="800"/>
              </a:spcAft>
              <a:buFont typeface="Wingdings" panose="05000000000000000000" pitchFamily="2" charset="2"/>
              <a:buChar char="q"/>
            </a:pPr>
            <a:r>
              <a:rPr lang="it-IT" sz="2000" dirty="0">
                <a:solidFill>
                  <a:srgbClr val="152294"/>
                </a:solidFill>
                <a:cs typeface="Times New Roman" panose="02020603050405020304" pitchFamily="18" charset="0"/>
              </a:rPr>
              <a:t>Lavoratori ICT che necessitano di C-VET </a:t>
            </a:r>
          </a:p>
          <a:p>
            <a:pPr rtl="0">
              <a:spcBef>
                <a:spcPts val="0"/>
              </a:spcBef>
              <a:spcAft>
                <a:spcPts val="800"/>
              </a:spcAft>
              <a:buFont typeface="Wingdings" panose="05000000000000000000" pitchFamily="2" charset="2"/>
              <a:buChar char="q"/>
            </a:pPr>
            <a:r>
              <a:rPr lang="it-IT" sz="2000" dirty="0">
                <a:solidFill>
                  <a:srgbClr val="152294"/>
                </a:solidFill>
                <a:cs typeface="Times New Roman" panose="02020603050405020304" pitchFamily="18" charset="0"/>
              </a:rPr>
              <a:t>Studenti I-VET</a:t>
            </a:r>
          </a:p>
          <a:p>
            <a:pPr rtl="0">
              <a:spcBef>
                <a:spcPts val="0"/>
              </a:spcBef>
              <a:spcAft>
                <a:spcPts val="800"/>
              </a:spcAft>
              <a:buFont typeface="Wingdings" panose="05000000000000000000" pitchFamily="2" charset="2"/>
              <a:buChar char="q"/>
            </a:pPr>
            <a:r>
              <a:rPr lang="it-IT" sz="2000" dirty="0">
                <a:solidFill>
                  <a:srgbClr val="152294"/>
                </a:solidFill>
                <a:cs typeface="Times New Roman" panose="02020603050405020304" pitchFamily="18" charset="0"/>
              </a:rPr>
              <a:t>Rappresentanti del settore e parti sociali</a:t>
            </a:r>
          </a:p>
          <a:p>
            <a:pPr rtl="0">
              <a:spcBef>
                <a:spcPts val="0"/>
              </a:spcBef>
              <a:spcAft>
                <a:spcPts val="800"/>
              </a:spcAft>
              <a:buFont typeface="Wingdings" panose="05000000000000000000" pitchFamily="2" charset="2"/>
              <a:buChar char="q"/>
            </a:pPr>
            <a:r>
              <a:rPr lang="it-IT" sz="2000" dirty="0">
                <a:solidFill>
                  <a:srgbClr val="152294"/>
                </a:solidFill>
                <a:cs typeface="Times New Roman" panose="02020603050405020304" pitchFamily="18" charset="0"/>
              </a:rPr>
              <a:t>Autorità pubbliche di istruzione e accreditamento</a:t>
            </a:r>
          </a:p>
          <a:p>
            <a:pPr marL="0" indent="0">
              <a:buNone/>
            </a:pPr>
            <a:br>
              <a:rPr lang="it-IT" sz="1400" dirty="0"/>
            </a:br>
            <a:endParaRPr lang="en-GB" sz="2000" dirty="0">
              <a:solidFill>
                <a:srgbClr val="152294"/>
              </a:solidFill>
              <a:effectLst/>
              <a:ea typeface="Calibri" panose="020F0502020204030204" pitchFamily="34" charset="0"/>
              <a:cs typeface="Times New Roman" panose="02020603050405020304" pitchFamily="18" charset="0"/>
            </a:endParaRPr>
          </a:p>
        </p:txBody>
      </p:sp>
      <p:pic>
        <p:nvPicPr>
          <p:cNvPr id="5" name="Picture 4" descr="A picture containing indoor, person, blue, hand&#10;&#10;Description automatically generated">
            <a:extLst>
              <a:ext uri="{FF2B5EF4-FFF2-40B4-BE49-F238E27FC236}">
                <a16:creationId xmlns:a16="http://schemas.microsoft.com/office/drawing/2014/main" id="{98D7270D-ABEE-4C00-A4EE-79EFD3518599}"/>
              </a:ext>
            </a:extLst>
          </p:cNvPr>
          <p:cNvPicPr>
            <a:picLocks noChangeAspect="1"/>
          </p:cNvPicPr>
          <p:nvPr/>
        </p:nvPicPr>
        <p:blipFill rotWithShape="1">
          <a:blip r:embed="rId2"/>
          <a:srcRect l="19277" r="19275"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779916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357D7-1BA1-4FC3-91A7-C7A2FB16CEDC}"/>
              </a:ext>
            </a:extLst>
          </p:cNvPr>
          <p:cNvSpPr>
            <a:spLocks noGrp="1"/>
          </p:cNvSpPr>
          <p:nvPr>
            <p:ph type="title"/>
          </p:nvPr>
        </p:nvSpPr>
        <p:spPr>
          <a:xfrm>
            <a:off x="1913468" y="365125"/>
            <a:ext cx="9440332" cy="1325563"/>
          </a:xfrm>
        </p:spPr>
        <p:txBody>
          <a:bodyPr>
            <a:normAutofit fontScale="90000"/>
          </a:bodyPr>
          <a:lstStyle/>
          <a:p>
            <a:pPr rtl="0">
              <a:spcBef>
                <a:spcPts val="0"/>
              </a:spcBef>
              <a:spcAft>
                <a:spcPts val="800"/>
              </a:spcAft>
            </a:pPr>
            <a:br>
              <a:rPr lang="en-US" sz="5400" b="1" dirty="0">
                <a:solidFill>
                  <a:srgbClr val="152294"/>
                </a:solidFill>
              </a:rPr>
            </a:br>
            <a:r>
              <a:rPr lang="en-US" sz="5400" b="1" dirty="0" err="1">
                <a:solidFill>
                  <a:srgbClr val="152294"/>
                </a:solidFill>
              </a:rPr>
              <a:t>Principali</a:t>
            </a:r>
            <a:r>
              <a:rPr lang="en-US" sz="5400" b="1" dirty="0">
                <a:solidFill>
                  <a:srgbClr val="152294"/>
                </a:solidFill>
              </a:rPr>
              <a:t> </a:t>
            </a:r>
            <a:r>
              <a:rPr lang="en-US" sz="5400" b="1" dirty="0" err="1">
                <a:solidFill>
                  <a:srgbClr val="152294"/>
                </a:solidFill>
              </a:rPr>
              <a:t>risultati</a:t>
            </a:r>
            <a:br>
              <a:rPr lang="en-US" sz="2400" b="0" dirty="0">
                <a:effectLst/>
              </a:rPr>
            </a:br>
            <a:br>
              <a:rPr lang="en-US" sz="2400" dirty="0"/>
            </a:br>
            <a:endParaRPr lang="LID4096" sz="5400" b="1" dirty="0">
              <a:solidFill>
                <a:srgbClr val="152294"/>
              </a:solidFill>
            </a:endParaRPr>
          </a:p>
        </p:txBody>
      </p:sp>
      <p:sp>
        <p:nvSpPr>
          <p:cNvPr id="3" name="Content Placeholder 2">
            <a:extLst>
              <a:ext uri="{FF2B5EF4-FFF2-40B4-BE49-F238E27FC236}">
                <a16:creationId xmlns:a16="http://schemas.microsoft.com/office/drawing/2014/main" id="{84861A24-ED46-4467-8765-4390083FC430}"/>
              </a:ext>
            </a:extLst>
          </p:cNvPr>
          <p:cNvSpPr>
            <a:spLocks noGrp="1"/>
          </p:cNvSpPr>
          <p:nvPr>
            <p:ph idx="1"/>
          </p:nvPr>
        </p:nvSpPr>
        <p:spPr>
          <a:xfrm>
            <a:off x="838200" y="2236696"/>
            <a:ext cx="10515600" cy="4351338"/>
          </a:xfrm>
        </p:spPr>
        <p:txBody>
          <a:bodyPr>
            <a:normAutofit/>
          </a:bodyPr>
          <a:lstStyle/>
          <a:p>
            <a:pPr rtl="0">
              <a:spcBef>
                <a:spcPts val="0"/>
              </a:spcBef>
              <a:spcAft>
                <a:spcPts val="800"/>
              </a:spcAft>
              <a:buFont typeface="Wingdings" panose="05000000000000000000" pitchFamily="2" charset="2"/>
              <a:buChar char="q"/>
            </a:pPr>
            <a:r>
              <a:rPr lang="it-IT" sz="2000" dirty="0">
                <a:solidFill>
                  <a:srgbClr val="152294"/>
                </a:solidFill>
              </a:rPr>
              <a:t>O1: Risultati sulla didattica del  Machine Learning (ML)</a:t>
            </a:r>
          </a:p>
          <a:p>
            <a:pPr rtl="0">
              <a:spcBef>
                <a:spcPts val="0"/>
              </a:spcBef>
              <a:spcAft>
                <a:spcPts val="800"/>
              </a:spcAft>
              <a:buFont typeface="Wingdings" panose="05000000000000000000" pitchFamily="2" charset="2"/>
              <a:buChar char="q"/>
            </a:pPr>
            <a:r>
              <a:rPr lang="it-IT" sz="2000" dirty="0">
                <a:solidFill>
                  <a:srgbClr val="152294"/>
                </a:solidFill>
              </a:rPr>
              <a:t>O2: Strutturazione del curriculum MACHINA e risorse educative aperte</a:t>
            </a:r>
          </a:p>
          <a:p>
            <a:pPr rtl="0">
              <a:spcBef>
                <a:spcPts val="0"/>
              </a:spcBef>
              <a:spcAft>
                <a:spcPts val="800"/>
              </a:spcAft>
              <a:buFont typeface="Wingdings" panose="05000000000000000000" pitchFamily="2" charset="2"/>
              <a:buChar char="q"/>
            </a:pPr>
            <a:r>
              <a:rPr lang="it-IT" sz="2000" dirty="0">
                <a:solidFill>
                  <a:srgbClr val="152294"/>
                </a:solidFill>
              </a:rPr>
              <a:t>O3: Infrastrutture Vocational Open Online Course (VOOC)</a:t>
            </a:r>
          </a:p>
          <a:p>
            <a:pPr rtl="0">
              <a:spcBef>
                <a:spcPts val="0"/>
              </a:spcBef>
              <a:spcAft>
                <a:spcPts val="800"/>
              </a:spcAft>
              <a:buFont typeface="Wingdings" panose="05000000000000000000" pitchFamily="2" charset="2"/>
              <a:buChar char="q"/>
            </a:pPr>
            <a:r>
              <a:rPr lang="it-IT" sz="2000" dirty="0">
                <a:solidFill>
                  <a:srgbClr val="152294"/>
                </a:solidFill>
              </a:rPr>
              <a:t>O4: Framework per il riconoscimento e l'integrazione dei requisiti di competenze ML negli schemi di certificazione e standardizzazione</a:t>
            </a:r>
          </a:p>
          <a:p>
            <a:pPr rtl="0">
              <a:spcBef>
                <a:spcPts val="0"/>
              </a:spcBef>
              <a:spcAft>
                <a:spcPts val="800"/>
              </a:spcAft>
              <a:buFont typeface="Wingdings" panose="05000000000000000000" pitchFamily="2" charset="2"/>
              <a:buChar char="q"/>
            </a:pPr>
            <a:r>
              <a:rPr lang="it-IT" sz="2000" dirty="0">
                <a:solidFill>
                  <a:srgbClr val="152294"/>
                </a:solidFill>
              </a:rPr>
              <a:t>E1- E5:MACHINA Giornate nazionali di informazione sul progetto</a:t>
            </a:r>
            <a:br>
              <a:rPr lang="it-IT" sz="1400" dirty="0"/>
            </a:br>
            <a:endParaRPr lang="LID4096" dirty="0"/>
          </a:p>
        </p:txBody>
      </p:sp>
      <p:pic>
        <p:nvPicPr>
          <p:cNvPr id="7" name="Graphic 6" descr="Gears">
            <a:extLst>
              <a:ext uri="{FF2B5EF4-FFF2-40B4-BE49-F238E27FC236}">
                <a16:creationId xmlns:a16="http://schemas.microsoft.com/office/drawing/2014/main" id="{76313D91-A0E7-4874-897A-B5C87BB3E6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570706"/>
            <a:ext cx="914400" cy="914400"/>
          </a:xfrm>
          <a:prstGeom prst="rect">
            <a:avLst/>
          </a:prstGeom>
        </p:spPr>
      </p:pic>
    </p:spTree>
    <p:extLst>
      <p:ext uri="{BB962C8B-B14F-4D97-AF65-F5344CB8AC3E}">
        <p14:creationId xmlns:p14="http://schemas.microsoft.com/office/powerpoint/2010/main" val="638917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4860832-27F3-4D30-9288-7521D24915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 name="Freeform 5">
              <a:extLst>
                <a:ext uri="{FF2B5EF4-FFF2-40B4-BE49-F238E27FC236}">
                  <a16:creationId xmlns:a16="http://schemas.microsoft.com/office/drawing/2014/main" id="{6DAAD4DA-AA9F-4A4D-AD0B-0FB2286B3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 name="Freeform 6">
              <a:extLst>
                <a:ext uri="{FF2B5EF4-FFF2-40B4-BE49-F238E27FC236}">
                  <a16:creationId xmlns:a16="http://schemas.microsoft.com/office/drawing/2014/main" id="{A4F5EC98-FDFD-4158-9C16-CD770B1F2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26D1C0DA-68C2-40A2-BCCA-D14FB5EF2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1B67FFD7-72F1-4435-9C33-DFFE87F9C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15CE66C6-629F-44D9-A0BC-D2F4E7AF5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FEAAAFC3-1B1C-4F1C-AC4E-ED0ACA4AE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E2C81DA9-A0C9-4C54-A2F0-A3EC14F2B8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B7EA41DD-7957-42FB-BD48-E502F81F6C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E33D6F3E-9CCB-4053-B8C1-5260829C8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D533B393-4D8F-4FB8-AA9D-BA218F443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433765B0-52BC-4442-BC45-8EDFBF5933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B911B231-DD22-4BC7-A325-2B6831481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800DA13B-507D-4901-AF60-F99485FC1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DAB727E1-099C-4F62-9ED1-46CD895C64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4D1E585E-A63F-42DE-BF5F-B0B390B298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D8FCC810-4482-4E43-9102-2B87386E7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EC977192-4383-4D76-8DB3-B93ADD739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09DCD44A-4779-4898-862E-A220810CA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F7516DF1-08D6-4FF0-A1A1-95A260F1D4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4">
              <a:extLst>
                <a:ext uri="{FF2B5EF4-FFF2-40B4-BE49-F238E27FC236}">
                  <a16:creationId xmlns:a16="http://schemas.microsoft.com/office/drawing/2014/main" id="{F74092EA-F950-4DF2-8646-60F26E811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5">
              <a:extLst>
                <a:ext uri="{FF2B5EF4-FFF2-40B4-BE49-F238E27FC236}">
                  <a16:creationId xmlns:a16="http://schemas.microsoft.com/office/drawing/2014/main" id="{09A3177B-1E64-4081-B8C6-3D7C8786D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6F4EBD05-5D41-451B-BD78-050608A3FBAD}"/>
              </a:ext>
            </a:extLst>
          </p:cNvPr>
          <p:cNvSpPr>
            <a:spLocks noGrp="1"/>
          </p:cNvSpPr>
          <p:nvPr>
            <p:ph type="title"/>
          </p:nvPr>
        </p:nvSpPr>
        <p:spPr>
          <a:xfrm>
            <a:off x="4188777" y="827088"/>
            <a:ext cx="6675120" cy="1353312"/>
          </a:xfrm>
        </p:spPr>
        <p:txBody>
          <a:bodyPr anchor="b">
            <a:normAutofit/>
          </a:bodyPr>
          <a:lstStyle/>
          <a:p>
            <a:r>
              <a:rPr lang="en-GB" sz="4000" b="1" dirty="0">
                <a:solidFill>
                  <a:srgbClr val="152294"/>
                </a:solidFill>
              </a:rPr>
              <a:t>MACHINA Main activities</a:t>
            </a:r>
            <a:endParaRPr lang="LID4096" sz="4000" b="1" dirty="0">
              <a:solidFill>
                <a:srgbClr val="152294"/>
              </a:solidFill>
            </a:endParaRPr>
          </a:p>
        </p:txBody>
      </p:sp>
      <p:sp>
        <p:nvSpPr>
          <p:cNvPr id="3" name="Content Placeholder 2">
            <a:extLst>
              <a:ext uri="{FF2B5EF4-FFF2-40B4-BE49-F238E27FC236}">
                <a16:creationId xmlns:a16="http://schemas.microsoft.com/office/drawing/2014/main" id="{0FFF1249-B259-40EF-9300-B68F3A768173}"/>
              </a:ext>
            </a:extLst>
          </p:cNvPr>
          <p:cNvSpPr>
            <a:spLocks noGrp="1"/>
          </p:cNvSpPr>
          <p:nvPr>
            <p:ph idx="1"/>
          </p:nvPr>
        </p:nvSpPr>
        <p:spPr>
          <a:xfrm>
            <a:off x="4069080" y="2157984"/>
            <a:ext cx="6675120" cy="3895344"/>
          </a:xfrm>
        </p:spPr>
        <p:txBody>
          <a:bodyPr anchor="ctr">
            <a:normAutofit/>
          </a:bodyPr>
          <a:lstStyle/>
          <a:p>
            <a:pPr marR="0" lvl="1" algn="just" rtl="0">
              <a:spcBef>
                <a:spcPts val="0"/>
              </a:spcBef>
              <a:spcAft>
                <a:spcPts val="0"/>
              </a:spcAft>
              <a:buFont typeface="Wingdings" panose="05000000000000000000" pitchFamily="2" charset="2"/>
              <a:buChar char="q"/>
            </a:pPr>
            <a:r>
              <a:rPr lang="en-GB" sz="2000" dirty="0">
                <a:solidFill>
                  <a:srgbClr val="152294"/>
                </a:solidFill>
              </a:rPr>
              <a:t>Extended labour market and skills intelligence gathering activities, leading to the development of ML learning outcomes.</a:t>
            </a:r>
          </a:p>
          <a:p>
            <a:pPr marR="0" lvl="1" algn="just">
              <a:spcBef>
                <a:spcPts val="0"/>
              </a:spcBef>
              <a:spcAft>
                <a:spcPts val="0"/>
              </a:spcAft>
              <a:buFont typeface="Wingdings" panose="05000000000000000000" pitchFamily="2" charset="2"/>
              <a:buChar char="q"/>
            </a:pPr>
            <a:r>
              <a:rPr lang="en-GB" sz="2000" dirty="0">
                <a:solidFill>
                  <a:srgbClr val="152294"/>
                </a:solidFill>
              </a:rPr>
              <a:t>Development of the structure of a joint VET curriculum on ML.</a:t>
            </a:r>
          </a:p>
          <a:p>
            <a:pPr marR="0" lvl="1" algn="just">
              <a:spcBef>
                <a:spcPts val="0"/>
              </a:spcBef>
              <a:spcAft>
                <a:spcPts val="0"/>
              </a:spcAft>
              <a:buFont typeface="Wingdings" panose="05000000000000000000" pitchFamily="2" charset="2"/>
              <a:buChar char="q"/>
            </a:pPr>
            <a:r>
              <a:rPr lang="en-GB" sz="2000" dirty="0">
                <a:solidFill>
                  <a:srgbClr val="152294"/>
                </a:solidFill>
              </a:rPr>
              <a:t>Creation of corresponding pedagogical materials to be offered as Open Education Resources.</a:t>
            </a:r>
          </a:p>
          <a:p>
            <a:pPr marR="0" lvl="1" algn="just">
              <a:spcBef>
                <a:spcPts val="0"/>
              </a:spcBef>
              <a:spcAft>
                <a:spcPts val="0"/>
              </a:spcAft>
              <a:buFont typeface="Wingdings" panose="05000000000000000000" pitchFamily="2" charset="2"/>
              <a:buChar char="q"/>
            </a:pPr>
            <a:r>
              <a:rPr lang="en-GB" sz="2000" dirty="0">
                <a:solidFill>
                  <a:srgbClr val="152294"/>
                </a:solidFill>
              </a:rPr>
              <a:t>Development, testing, delivery of Vocational Open Online Course (VOOC) infrastructures on ML</a:t>
            </a:r>
          </a:p>
          <a:p>
            <a:pPr marR="0" lvl="1" algn="just">
              <a:spcBef>
                <a:spcPts val="0"/>
              </a:spcBef>
              <a:spcAft>
                <a:spcPts val="800"/>
              </a:spcAft>
              <a:buFont typeface="Wingdings" panose="05000000000000000000" pitchFamily="2" charset="2"/>
              <a:buChar char="q"/>
            </a:pPr>
            <a:r>
              <a:rPr lang="en-GB" sz="2000" dirty="0">
                <a:solidFill>
                  <a:srgbClr val="152294"/>
                </a:solidFill>
              </a:rPr>
              <a:t>Creation of a blueprint (specs) for the. establishment of an EU-wide ML qualification for ICT workers.</a:t>
            </a:r>
          </a:p>
        </p:txBody>
      </p:sp>
    </p:spTree>
    <p:extLst>
      <p:ext uri="{BB962C8B-B14F-4D97-AF65-F5344CB8AC3E}">
        <p14:creationId xmlns:p14="http://schemas.microsoft.com/office/powerpoint/2010/main" val="188359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912C5E87-CB8A-4EB6-9DF9-90164F54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983755" y="404258"/>
            <a:ext cx="7775429" cy="6051730"/>
          </a:xfrm>
          <a:custGeom>
            <a:avLst/>
            <a:gdLst>
              <a:gd name="connsiteX0" fmla="*/ 6757888 w 7775429"/>
              <a:gd name="connsiteY0" fmla="*/ 3123835 h 6051730"/>
              <a:gd name="connsiteX1" fmla="*/ 5223007 w 7775429"/>
              <a:gd name="connsiteY1" fmla="*/ 3123835 h 6051730"/>
              <a:gd name="connsiteX2" fmla="*/ 5003739 w 7775429"/>
              <a:gd name="connsiteY2" fmla="*/ 3001951 h 6051730"/>
              <a:gd name="connsiteX3" fmla="*/ 4236300 w 7775429"/>
              <a:gd name="connsiteY3" fmla="*/ 1688315 h 6051730"/>
              <a:gd name="connsiteX4" fmla="*/ 4236300 w 7775429"/>
              <a:gd name="connsiteY4" fmla="*/ 1435519 h 6051730"/>
              <a:gd name="connsiteX5" fmla="*/ 5003739 w 7775429"/>
              <a:gd name="connsiteY5" fmla="*/ 121884 h 6051730"/>
              <a:gd name="connsiteX6" fmla="*/ 5223007 w 7775429"/>
              <a:gd name="connsiteY6" fmla="*/ 0 h 6051730"/>
              <a:gd name="connsiteX7" fmla="*/ 6757888 w 7775429"/>
              <a:gd name="connsiteY7" fmla="*/ 0 h 6051730"/>
              <a:gd name="connsiteX8" fmla="*/ 6977155 w 7775429"/>
              <a:gd name="connsiteY8" fmla="*/ 121884 h 6051730"/>
              <a:gd name="connsiteX9" fmla="*/ 7744595 w 7775429"/>
              <a:gd name="connsiteY9" fmla="*/ 1435519 h 6051730"/>
              <a:gd name="connsiteX10" fmla="*/ 7744595 w 7775429"/>
              <a:gd name="connsiteY10" fmla="*/ 1688315 h 6051730"/>
              <a:gd name="connsiteX11" fmla="*/ 6977155 w 7775429"/>
              <a:gd name="connsiteY11" fmla="*/ 3001951 h 6051730"/>
              <a:gd name="connsiteX12" fmla="*/ 6757888 w 7775429"/>
              <a:gd name="connsiteY12" fmla="*/ 3123835 h 6051730"/>
              <a:gd name="connsiteX13" fmla="*/ 3556238 w 7775429"/>
              <a:gd name="connsiteY13" fmla="*/ 5503115 h 6051730"/>
              <a:gd name="connsiteX14" fmla="*/ 3291436 w 7775429"/>
              <a:gd name="connsiteY14" fmla="*/ 5503115 h 6051730"/>
              <a:gd name="connsiteX15" fmla="*/ 3260544 w 7775429"/>
              <a:gd name="connsiteY15" fmla="*/ 5503115 h 6051730"/>
              <a:gd name="connsiteX16" fmla="*/ 3231067 w 7775429"/>
              <a:gd name="connsiteY16" fmla="*/ 5452355 h 6051730"/>
              <a:gd name="connsiteX17" fmla="*/ 3086688 w 7775429"/>
              <a:gd name="connsiteY17" fmla="*/ 5203722 h 6051730"/>
              <a:gd name="connsiteX18" fmla="*/ 3086688 w 7775429"/>
              <a:gd name="connsiteY18" fmla="*/ 5064553 h 6051730"/>
              <a:gd name="connsiteX19" fmla="*/ 3481893 w 7775429"/>
              <a:gd name="connsiteY19" fmla="*/ 4383983 h 6051730"/>
              <a:gd name="connsiteX20" fmla="*/ 3602840 w 7775429"/>
              <a:gd name="connsiteY20" fmla="*/ 4312701 h 6051730"/>
              <a:gd name="connsiteX21" fmla="*/ 4391548 w 7775429"/>
              <a:gd name="connsiteY21" fmla="*/ 4312701 h 6051730"/>
              <a:gd name="connsiteX22" fmla="*/ 4428679 w 7775429"/>
              <a:gd name="connsiteY22" fmla="*/ 4317633 h 6051730"/>
              <a:gd name="connsiteX23" fmla="*/ 4454216 w 7775429"/>
              <a:gd name="connsiteY23" fmla="*/ 4328340 h 6051730"/>
              <a:gd name="connsiteX24" fmla="*/ 4438609 w 7775429"/>
              <a:gd name="connsiteY24" fmla="*/ 4355333 h 6051730"/>
              <a:gd name="connsiteX25" fmla="*/ 3885668 w 7775429"/>
              <a:gd name="connsiteY25" fmla="*/ 5311656 h 6051730"/>
              <a:gd name="connsiteX26" fmla="*/ 3556238 w 7775429"/>
              <a:gd name="connsiteY26" fmla="*/ 5503115 h 6051730"/>
              <a:gd name="connsiteX27" fmla="*/ 4438254 w 7775429"/>
              <a:gd name="connsiteY27" fmla="*/ 6051730 h 6051730"/>
              <a:gd name="connsiteX28" fmla="*/ 3548595 w 7775429"/>
              <a:gd name="connsiteY28" fmla="*/ 6051730 h 6051730"/>
              <a:gd name="connsiteX29" fmla="*/ 3412169 w 7775429"/>
              <a:gd name="connsiteY29" fmla="*/ 5971324 h 6051730"/>
              <a:gd name="connsiteX30" fmla="*/ 3173058 w 7775429"/>
              <a:gd name="connsiteY30" fmla="*/ 5559560 h 6051730"/>
              <a:gd name="connsiteX31" fmla="*/ 3146046 w 7775429"/>
              <a:gd name="connsiteY31" fmla="*/ 5513043 h 6051730"/>
              <a:gd name="connsiteX32" fmla="*/ 3167300 w 7775429"/>
              <a:gd name="connsiteY32" fmla="*/ 5513043 h 6051730"/>
              <a:gd name="connsiteX33" fmla="*/ 3267756 w 7775429"/>
              <a:gd name="connsiteY33" fmla="*/ 5513043 h 6051730"/>
              <a:gd name="connsiteX34" fmla="*/ 3311396 w 7775429"/>
              <a:gd name="connsiteY34" fmla="*/ 5588194 h 6051730"/>
              <a:gd name="connsiteX35" fmla="*/ 3478124 w 7775429"/>
              <a:gd name="connsiteY35" fmla="*/ 5875309 h 6051730"/>
              <a:gd name="connsiteX36" fmla="*/ 3599071 w 7775429"/>
              <a:gd name="connsiteY36" fmla="*/ 5946592 h 6051730"/>
              <a:gd name="connsiteX37" fmla="*/ 4387779 w 7775429"/>
              <a:gd name="connsiteY37" fmla="*/ 5946592 h 6051730"/>
              <a:gd name="connsiteX38" fmla="*/ 4510428 w 7775429"/>
              <a:gd name="connsiteY38" fmla="*/ 5875309 h 6051730"/>
              <a:gd name="connsiteX39" fmla="*/ 4903930 w 7775429"/>
              <a:gd name="connsiteY39" fmla="*/ 5194740 h 6051730"/>
              <a:gd name="connsiteX40" fmla="*/ 4903930 w 7775429"/>
              <a:gd name="connsiteY40" fmla="*/ 5055570 h 6051730"/>
              <a:gd name="connsiteX41" fmla="*/ 4510428 w 7775429"/>
              <a:gd name="connsiteY41" fmla="*/ 4375000 h 6051730"/>
              <a:gd name="connsiteX42" fmla="*/ 4458686 w 7775429"/>
              <a:gd name="connsiteY42" fmla="*/ 4322811 h 6051730"/>
              <a:gd name="connsiteX43" fmla="*/ 4452698 w 7775429"/>
              <a:gd name="connsiteY43" fmla="*/ 4320302 h 6051730"/>
              <a:gd name="connsiteX44" fmla="*/ 4484794 w 7775429"/>
              <a:gd name="connsiteY44" fmla="*/ 4264792 h 6051730"/>
              <a:gd name="connsiteX45" fmla="*/ 4508664 w 7775429"/>
              <a:gd name="connsiteY45" fmla="*/ 4223507 h 6051730"/>
              <a:gd name="connsiteX46" fmla="*/ 4483907 w 7775429"/>
              <a:gd name="connsiteY46" fmla="*/ 4213126 h 6051730"/>
              <a:gd name="connsiteX47" fmla="*/ 4442024 w 7775429"/>
              <a:gd name="connsiteY47" fmla="*/ 4207562 h 6051730"/>
              <a:gd name="connsiteX48" fmla="*/ 3552365 w 7775429"/>
              <a:gd name="connsiteY48" fmla="*/ 4207562 h 6051730"/>
              <a:gd name="connsiteX49" fmla="*/ 3415938 w 7775429"/>
              <a:gd name="connsiteY49" fmla="*/ 4287967 h 6051730"/>
              <a:gd name="connsiteX50" fmla="*/ 2970149 w 7775429"/>
              <a:gd name="connsiteY50" fmla="*/ 5055647 h 6051730"/>
              <a:gd name="connsiteX51" fmla="*/ 2970149 w 7775429"/>
              <a:gd name="connsiteY51" fmla="*/ 5212628 h 6051730"/>
              <a:gd name="connsiteX52" fmla="*/ 3117294 w 7775429"/>
              <a:gd name="connsiteY52" fmla="*/ 5466022 h 6051730"/>
              <a:gd name="connsiteX53" fmla="*/ 3138834 w 7775429"/>
              <a:gd name="connsiteY53" fmla="*/ 5503115 h 6051730"/>
              <a:gd name="connsiteX54" fmla="*/ 3039048 w 7775429"/>
              <a:gd name="connsiteY54" fmla="*/ 5503115 h 6051730"/>
              <a:gd name="connsiteX55" fmla="*/ 1437823 w 7775429"/>
              <a:gd name="connsiteY55" fmla="*/ 5503115 h 6051730"/>
              <a:gd name="connsiteX56" fmla="*/ 1112968 w 7775429"/>
              <a:gd name="connsiteY56" fmla="*/ 5311656 h 6051730"/>
              <a:gd name="connsiteX57" fmla="*/ 51474 w 7775429"/>
              <a:gd name="connsiteY57" fmla="*/ 3483691 h 6051730"/>
              <a:gd name="connsiteX58" fmla="*/ 51474 w 7775429"/>
              <a:gd name="connsiteY58" fmla="*/ 3109892 h 6051730"/>
              <a:gd name="connsiteX59" fmla="*/ 1112968 w 7775429"/>
              <a:gd name="connsiteY59" fmla="*/ 1281925 h 6051730"/>
              <a:gd name="connsiteX60" fmla="*/ 1437823 w 7775429"/>
              <a:gd name="connsiteY60" fmla="*/ 1090467 h 6051730"/>
              <a:gd name="connsiteX61" fmla="*/ 3556238 w 7775429"/>
              <a:gd name="connsiteY61" fmla="*/ 1090467 h 6051730"/>
              <a:gd name="connsiteX62" fmla="*/ 3885668 w 7775429"/>
              <a:gd name="connsiteY62" fmla="*/ 1281925 h 6051730"/>
              <a:gd name="connsiteX63" fmla="*/ 4942588 w 7775429"/>
              <a:gd name="connsiteY63" fmla="*/ 3109892 h 6051730"/>
              <a:gd name="connsiteX64" fmla="*/ 4942588 w 7775429"/>
              <a:gd name="connsiteY64" fmla="*/ 3483691 h 6051730"/>
              <a:gd name="connsiteX65" fmla="*/ 4550147 w 7775429"/>
              <a:gd name="connsiteY65" fmla="*/ 4162428 h 6051730"/>
              <a:gd name="connsiteX66" fmla="*/ 4517072 w 7775429"/>
              <a:gd name="connsiteY66" fmla="*/ 4219628 h 6051730"/>
              <a:gd name="connsiteX67" fmla="*/ 4518236 w 7775429"/>
              <a:gd name="connsiteY67" fmla="*/ 4220116 h 6051730"/>
              <a:gd name="connsiteX68" fmla="*/ 4576603 w 7775429"/>
              <a:gd name="connsiteY68" fmla="*/ 4278984 h 6051730"/>
              <a:gd name="connsiteX69" fmla="*/ 5020470 w 7775429"/>
              <a:gd name="connsiteY69" fmla="*/ 5046664 h 6051730"/>
              <a:gd name="connsiteX70" fmla="*/ 5020470 w 7775429"/>
              <a:gd name="connsiteY70" fmla="*/ 5203646 h 6051730"/>
              <a:gd name="connsiteX71" fmla="*/ 4576603 w 7775429"/>
              <a:gd name="connsiteY71" fmla="*/ 5971324 h 6051730"/>
              <a:gd name="connsiteX72" fmla="*/ 4438254 w 7775429"/>
              <a:gd name="connsiteY72" fmla="*/ 6051730 h 605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775429" h="6051730">
                <a:moveTo>
                  <a:pt x="6757888" y="3123835"/>
                </a:moveTo>
                <a:cubicBezTo>
                  <a:pt x="5223007" y="3123835"/>
                  <a:pt x="5223007" y="3123835"/>
                  <a:pt x="5223007" y="3123835"/>
                </a:cubicBezTo>
                <a:cubicBezTo>
                  <a:pt x="5145351" y="3123835"/>
                  <a:pt x="5044851" y="3069664"/>
                  <a:pt x="5003739" y="3001951"/>
                </a:cubicBezTo>
                <a:cubicBezTo>
                  <a:pt x="4236300" y="1688315"/>
                  <a:pt x="4236300" y="1688315"/>
                  <a:pt x="4236300" y="1688315"/>
                </a:cubicBezTo>
                <a:cubicBezTo>
                  <a:pt x="4199755" y="1616088"/>
                  <a:pt x="4199755" y="1507747"/>
                  <a:pt x="4236300" y="1435519"/>
                </a:cubicBezTo>
                <a:cubicBezTo>
                  <a:pt x="5003739" y="121884"/>
                  <a:pt x="5003739" y="121884"/>
                  <a:pt x="5003739" y="121884"/>
                </a:cubicBezTo>
                <a:cubicBezTo>
                  <a:pt x="5044851" y="54170"/>
                  <a:pt x="5145351" y="0"/>
                  <a:pt x="5223007" y="0"/>
                </a:cubicBezTo>
                <a:lnTo>
                  <a:pt x="6757888" y="0"/>
                </a:lnTo>
                <a:cubicBezTo>
                  <a:pt x="6840113" y="0"/>
                  <a:pt x="6940611" y="54170"/>
                  <a:pt x="6977155" y="121884"/>
                </a:cubicBezTo>
                <a:cubicBezTo>
                  <a:pt x="7744595" y="1435519"/>
                  <a:pt x="7744595" y="1435519"/>
                  <a:pt x="7744595" y="1435519"/>
                </a:cubicBezTo>
                <a:cubicBezTo>
                  <a:pt x="7785708" y="1507747"/>
                  <a:pt x="7785708" y="1616088"/>
                  <a:pt x="7744595" y="1688315"/>
                </a:cubicBezTo>
                <a:cubicBezTo>
                  <a:pt x="6977155" y="3001951"/>
                  <a:pt x="6977155" y="3001951"/>
                  <a:pt x="6977155" y="3001951"/>
                </a:cubicBezTo>
                <a:cubicBezTo>
                  <a:pt x="6940611" y="3069664"/>
                  <a:pt x="6840113" y="3123835"/>
                  <a:pt x="6757888" y="3123835"/>
                </a:cubicBezTo>
                <a:close/>
                <a:moveTo>
                  <a:pt x="3556238" y="5503115"/>
                </a:moveTo>
                <a:cubicBezTo>
                  <a:pt x="3556238" y="5503115"/>
                  <a:pt x="3556238" y="5503115"/>
                  <a:pt x="3291436" y="5503115"/>
                </a:cubicBezTo>
                <a:lnTo>
                  <a:pt x="3260544" y="5503115"/>
                </a:lnTo>
                <a:lnTo>
                  <a:pt x="3231067" y="5452355"/>
                </a:lnTo>
                <a:cubicBezTo>
                  <a:pt x="3190023" y="5381674"/>
                  <a:pt x="3142263" y="5299428"/>
                  <a:pt x="3086688" y="5203722"/>
                </a:cubicBezTo>
                <a:cubicBezTo>
                  <a:pt x="3061136" y="5161292"/>
                  <a:pt x="3061136" y="5106983"/>
                  <a:pt x="3086688" y="5064553"/>
                </a:cubicBezTo>
                <a:cubicBezTo>
                  <a:pt x="3086688" y="5064553"/>
                  <a:pt x="3086688" y="5064553"/>
                  <a:pt x="3481893" y="4383983"/>
                </a:cubicBezTo>
                <a:cubicBezTo>
                  <a:pt x="3505743" y="4339856"/>
                  <a:pt x="3553439" y="4312701"/>
                  <a:pt x="3602840" y="4312701"/>
                </a:cubicBezTo>
                <a:cubicBezTo>
                  <a:pt x="3602840" y="4312701"/>
                  <a:pt x="3602840" y="4312701"/>
                  <a:pt x="4391548" y="4312701"/>
                </a:cubicBezTo>
                <a:cubicBezTo>
                  <a:pt x="4404323" y="4312701"/>
                  <a:pt x="4416781" y="4314398"/>
                  <a:pt x="4428679" y="4317633"/>
                </a:cubicBezTo>
                <a:lnTo>
                  <a:pt x="4454216" y="4328340"/>
                </a:lnTo>
                <a:lnTo>
                  <a:pt x="4438609" y="4355333"/>
                </a:lnTo>
                <a:cubicBezTo>
                  <a:pt x="4297495" y="4599392"/>
                  <a:pt x="4116869" y="4911789"/>
                  <a:pt x="3885668" y="5311656"/>
                </a:cubicBezTo>
                <a:cubicBezTo>
                  <a:pt x="3817038" y="5430178"/>
                  <a:pt x="3693500" y="5503115"/>
                  <a:pt x="3556238" y="5503115"/>
                </a:cubicBezTo>
                <a:close/>
                <a:moveTo>
                  <a:pt x="4438254" y="6051730"/>
                </a:moveTo>
                <a:cubicBezTo>
                  <a:pt x="4438254" y="6051730"/>
                  <a:pt x="4438254" y="6051730"/>
                  <a:pt x="3548595" y="6051730"/>
                </a:cubicBezTo>
                <a:cubicBezTo>
                  <a:pt x="3492871" y="6051730"/>
                  <a:pt x="3439071" y="6021098"/>
                  <a:pt x="3412169" y="5971324"/>
                </a:cubicBezTo>
                <a:cubicBezTo>
                  <a:pt x="3412169" y="5971324"/>
                  <a:pt x="3412169" y="5971324"/>
                  <a:pt x="3173058" y="5559560"/>
                </a:cubicBezTo>
                <a:lnTo>
                  <a:pt x="3146046" y="5513043"/>
                </a:lnTo>
                <a:lnTo>
                  <a:pt x="3167300" y="5513043"/>
                </a:lnTo>
                <a:lnTo>
                  <a:pt x="3267756" y="5513043"/>
                </a:lnTo>
                <a:lnTo>
                  <a:pt x="3311396" y="5588194"/>
                </a:lnTo>
                <a:cubicBezTo>
                  <a:pt x="3478124" y="5875309"/>
                  <a:pt x="3478124" y="5875309"/>
                  <a:pt x="3478124" y="5875309"/>
                </a:cubicBezTo>
                <a:cubicBezTo>
                  <a:pt x="3501973" y="5919436"/>
                  <a:pt x="3549670" y="5946592"/>
                  <a:pt x="3599071" y="5946592"/>
                </a:cubicBezTo>
                <a:cubicBezTo>
                  <a:pt x="4387779" y="5946592"/>
                  <a:pt x="4387779" y="5946592"/>
                  <a:pt x="4387779" y="5946592"/>
                </a:cubicBezTo>
                <a:cubicBezTo>
                  <a:pt x="4438882" y="5946592"/>
                  <a:pt x="4484876" y="5919436"/>
                  <a:pt x="4510428" y="5875309"/>
                </a:cubicBezTo>
                <a:cubicBezTo>
                  <a:pt x="4903930" y="5194740"/>
                  <a:pt x="4903930" y="5194740"/>
                  <a:pt x="4903930" y="5194740"/>
                </a:cubicBezTo>
                <a:cubicBezTo>
                  <a:pt x="4929483" y="5152309"/>
                  <a:pt x="4929483" y="5098000"/>
                  <a:pt x="4903930" y="5055570"/>
                </a:cubicBezTo>
                <a:cubicBezTo>
                  <a:pt x="4510428" y="4375000"/>
                  <a:pt x="4510428" y="4375000"/>
                  <a:pt x="4510428" y="4375000"/>
                </a:cubicBezTo>
                <a:cubicBezTo>
                  <a:pt x="4497651" y="4352936"/>
                  <a:pt x="4479766" y="4335115"/>
                  <a:pt x="4458686" y="4322811"/>
                </a:cubicBezTo>
                <a:lnTo>
                  <a:pt x="4452698" y="4320302"/>
                </a:lnTo>
                <a:lnTo>
                  <a:pt x="4484794" y="4264792"/>
                </a:lnTo>
                <a:lnTo>
                  <a:pt x="4508664" y="4223507"/>
                </a:lnTo>
                <a:lnTo>
                  <a:pt x="4483907" y="4213126"/>
                </a:lnTo>
                <a:cubicBezTo>
                  <a:pt x="4470485" y="4209476"/>
                  <a:pt x="4456434" y="4207562"/>
                  <a:pt x="4442024" y="4207562"/>
                </a:cubicBezTo>
                <a:cubicBezTo>
                  <a:pt x="3552365" y="4207562"/>
                  <a:pt x="3552365" y="4207562"/>
                  <a:pt x="3552365" y="4207562"/>
                </a:cubicBezTo>
                <a:cubicBezTo>
                  <a:pt x="3496641" y="4207562"/>
                  <a:pt x="3442841" y="4238192"/>
                  <a:pt x="3415938" y="4287967"/>
                </a:cubicBezTo>
                <a:cubicBezTo>
                  <a:pt x="2970149" y="5055647"/>
                  <a:pt x="2970149" y="5055647"/>
                  <a:pt x="2970149" y="5055647"/>
                </a:cubicBezTo>
                <a:cubicBezTo>
                  <a:pt x="2941326" y="5103506"/>
                  <a:pt x="2941326" y="5164767"/>
                  <a:pt x="2970149" y="5212628"/>
                </a:cubicBezTo>
                <a:cubicBezTo>
                  <a:pt x="3025872" y="5308588"/>
                  <a:pt x="3074630" y="5392553"/>
                  <a:pt x="3117294" y="5466022"/>
                </a:cubicBezTo>
                <a:lnTo>
                  <a:pt x="3138834" y="5503115"/>
                </a:lnTo>
                <a:lnTo>
                  <a:pt x="3039048" y="5503115"/>
                </a:lnTo>
                <a:cubicBezTo>
                  <a:pt x="2728732" y="5503115"/>
                  <a:pt x="2232229" y="5503115"/>
                  <a:pt x="1437823" y="5503115"/>
                </a:cubicBezTo>
                <a:cubicBezTo>
                  <a:pt x="1305136" y="5503115"/>
                  <a:pt x="1177024" y="5430178"/>
                  <a:pt x="1112968" y="5311656"/>
                </a:cubicBezTo>
                <a:cubicBezTo>
                  <a:pt x="1112968" y="5311656"/>
                  <a:pt x="1112968" y="5311656"/>
                  <a:pt x="51474" y="3483691"/>
                </a:cubicBezTo>
                <a:cubicBezTo>
                  <a:pt x="-17158" y="3369728"/>
                  <a:pt x="-17158" y="3223855"/>
                  <a:pt x="51474" y="3109892"/>
                </a:cubicBezTo>
                <a:cubicBezTo>
                  <a:pt x="51474" y="3109892"/>
                  <a:pt x="51474" y="3109892"/>
                  <a:pt x="1112968" y="1281925"/>
                </a:cubicBezTo>
                <a:cubicBezTo>
                  <a:pt x="1177024" y="1163403"/>
                  <a:pt x="1305136" y="1090467"/>
                  <a:pt x="1437823" y="1090467"/>
                </a:cubicBezTo>
                <a:cubicBezTo>
                  <a:pt x="1437823" y="1090467"/>
                  <a:pt x="1437823" y="1090467"/>
                  <a:pt x="3556238" y="1090467"/>
                </a:cubicBezTo>
                <a:cubicBezTo>
                  <a:pt x="3693500" y="1090467"/>
                  <a:pt x="3817038" y="1163403"/>
                  <a:pt x="3885668" y="1281925"/>
                </a:cubicBezTo>
                <a:cubicBezTo>
                  <a:pt x="3885668" y="1281925"/>
                  <a:pt x="3885668" y="1281925"/>
                  <a:pt x="4942588" y="3109892"/>
                </a:cubicBezTo>
                <a:cubicBezTo>
                  <a:pt x="5011220" y="3223855"/>
                  <a:pt x="5011220" y="3369728"/>
                  <a:pt x="4942588" y="3483691"/>
                </a:cubicBezTo>
                <a:cubicBezTo>
                  <a:pt x="4942588" y="3483691"/>
                  <a:pt x="4942588" y="3483691"/>
                  <a:pt x="4550147" y="4162428"/>
                </a:cubicBezTo>
                <a:lnTo>
                  <a:pt x="4517072" y="4219628"/>
                </a:lnTo>
                <a:lnTo>
                  <a:pt x="4518236" y="4220116"/>
                </a:lnTo>
                <a:cubicBezTo>
                  <a:pt x="4542015" y="4233996"/>
                  <a:pt x="4562190" y="4254096"/>
                  <a:pt x="4576603" y="4278984"/>
                </a:cubicBezTo>
                <a:cubicBezTo>
                  <a:pt x="4576603" y="4278984"/>
                  <a:pt x="4576603" y="4278984"/>
                  <a:pt x="5020470" y="5046664"/>
                </a:cubicBezTo>
                <a:cubicBezTo>
                  <a:pt x="5049294" y="5094524"/>
                  <a:pt x="5049294" y="5155785"/>
                  <a:pt x="5020470" y="5203646"/>
                </a:cubicBezTo>
                <a:cubicBezTo>
                  <a:pt x="5020470" y="5203646"/>
                  <a:pt x="5020470" y="5203646"/>
                  <a:pt x="4576603" y="5971324"/>
                </a:cubicBezTo>
                <a:cubicBezTo>
                  <a:pt x="4547780" y="6021098"/>
                  <a:pt x="4495898" y="6051730"/>
                  <a:pt x="4438254" y="605173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5357D7-1BA1-4FC3-91A7-C7A2FB16CEDC}"/>
              </a:ext>
            </a:extLst>
          </p:cNvPr>
          <p:cNvSpPr>
            <a:spLocks noGrp="1"/>
          </p:cNvSpPr>
          <p:nvPr>
            <p:ph type="title"/>
          </p:nvPr>
        </p:nvSpPr>
        <p:spPr>
          <a:xfrm>
            <a:off x="965199" y="465676"/>
            <a:ext cx="5451504" cy="2754602"/>
          </a:xfrm>
        </p:spPr>
        <p:txBody>
          <a:bodyPr anchor="b">
            <a:normAutofit/>
          </a:bodyPr>
          <a:lstStyle/>
          <a:p>
            <a:r>
              <a:rPr lang="de-DE" sz="4000" b="1" dirty="0">
                <a:solidFill>
                  <a:srgbClr val="152294"/>
                </a:solidFill>
              </a:rPr>
              <a:t>Durata e concessione</a:t>
            </a:r>
            <a:endParaRPr lang="LID4096" sz="4000" b="1" dirty="0">
              <a:solidFill>
                <a:srgbClr val="152294"/>
              </a:solidFill>
            </a:endParaRPr>
          </a:p>
        </p:txBody>
      </p:sp>
      <p:sp>
        <p:nvSpPr>
          <p:cNvPr id="3" name="Content Placeholder 2">
            <a:extLst>
              <a:ext uri="{FF2B5EF4-FFF2-40B4-BE49-F238E27FC236}">
                <a16:creationId xmlns:a16="http://schemas.microsoft.com/office/drawing/2014/main" id="{84861A24-ED46-4467-8765-4390083FC430}"/>
              </a:ext>
            </a:extLst>
          </p:cNvPr>
          <p:cNvSpPr>
            <a:spLocks noGrp="1"/>
          </p:cNvSpPr>
          <p:nvPr>
            <p:ph idx="1"/>
          </p:nvPr>
        </p:nvSpPr>
        <p:spPr>
          <a:xfrm>
            <a:off x="965200" y="3393569"/>
            <a:ext cx="3018553" cy="3123835"/>
          </a:xfrm>
        </p:spPr>
        <p:txBody>
          <a:bodyPr>
            <a:normAutofit fontScale="92500" lnSpcReduction="10000"/>
          </a:bodyPr>
          <a:lstStyle/>
          <a:p>
            <a:pPr>
              <a:buFont typeface="Wingdings" panose="05000000000000000000" pitchFamily="2" charset="2"/>
              <a:buChar char="q"/>
            </a:pPr>
            <a:r>
              <a:rPr lang="en-GB" sz="2000" dirty="0">
                <a:solidFill>
                  <a:srgbClr val="152294"/>
                </a:solidFill>
              </a:rPr>
              <a:t>The project starts in September 2020 and will finish in December 2022.</a:t>
            </a:r>
          </a:p>
          <a:p>
            <a:pPr>
              <a:buFont typeface="Wingdings" panose="05000000000000000000" pitchFamily="2" charset="2"/>
              <a:buChar char="q"/>
            </a:pPr>
            <a:r>
              <a:rPr lang="en-GB" sz="2000" dirty="0">
                <a:solidFill>
                  <a:srgbClr val="152294"/>
                </a:solidFill>
              </a:rPr>
              <a:t>The project is funded by the Erasmus+ and has a budget of 300K €.</a:t>
            </a:r>
          </a:p>
          <a:p>
            <a:pPr>
              <a:buFont typeface="Wingdings" panose="05000000000000000000" pitchFamily="2" charset="2"/>
              <a:buChar char="q"/>
            </a:pPr>
            <a:r>
              <a:rPr lang="en-GB" sz="2000" dirty="0">
                <a:solidFill>
                  <a:srgbClr val="152294"/>
                </a:solidFill>
              </a:rPr>
              <a:t> Five different European countries will participate in the MACHINA project: France, Greek, Italy, Romania, and Germany.</a:t>
            </a:r>
            <a:endParaRPr lang="LID4096" sz="1700" dirty="0"/>
          </a:p>
        </p:txBody>
      </p:sp>
      <p:pic>
        <p:nvPicPr>
          <p:cNvPr id="10" name="Picture 9" descr="A picture containing logo&#10;&#10;Description automatically generated">
            <a:extLst>
              <a:ext uri="{FF2B5EF4-FFF2-40B4-BE49-F238E27FC236}">
                <a16:creationId xmlns:a16="http://schemas.microsoft.com/office/drawing/2014/main" id="{E028A12E-F516-404E-9D1D-F1B8ABEE3AC4}"/>
              </a:ext>
            </a:extLst>
          </p:cNvPr>
          <p:cNvPicPr>
            <a:picLocks noChangeAspect="1"/>
          </p:cNvPicPr>
          <p:nvPr/>
        </p:nvPicPr>
        <p:blipFill>
          <a:blip r:embed="rId2"/>
          <a:stretch>
            <a:fillRect/>
          </a:stretch>
        </p:blipFill>
        <p:spPr>
          <a:xfrm>
            <a:off x="7967508" y="2267338"/>
            <a:ext cx="2981004" cy="2496590"/>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4D9A40BD-36EC-4B53-BEDF-7C02F02D0121}"/>
              </a:ext>
            </a:extLst>
          </p:cNvPr>
          <p:cNvPicPr>
            <a:picLocks noChangeAspect="1"/>
          </p:cNvPicPr>
          <p:nvPr/>
        </p:nvPicPr>
        <p:blipFill>
          <a:blip r:embed="rId3"/>
          <a:stretch>
            <a:fillRect/>
          </a:stretch>
        </p:blipFill>
        <p:spPr>
          <a:xfrm>
            <a:off x="4823441" y="4203073"/>
            <a:ext cx="1896240" cy="1588100"/>
          </a:xfrm>
          <a:prstGeom prst="rect">
            <a:avLst/>
          </a:prstGeom>
        </p:spPr>
      </p:pic>
    </p:spTree>
    <p:extLst>
      <p:ext uri="{BB962C8B-B14F-4D97-AF65-F5344CB8AC3E}">
        <p14:creationId xmlns:p14="http://schemas.microsoft.com/office/powerpoint/2010/main" val="3171412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D0266-E3CD-4B4F-A5F4-4A35EB6531E6}"/>
              </a:ext>
            </a:extLst>
          </p:cNvPr>
          <p:cNvSpPr>
            <a:spLocks noGrp="1"/>
          </p:cNvSpPr>
          <p:nvPr>
            <p:ph type="title"/>
          </p:nvPr>
        </p:nvSpPr>
        <p:spPr>
          <a:xfrm>
            <a:off x="1000452" y="1610024"/>
            <a:ext cx="3058621" cy="1457002"/>
          </a:xfrm>
        </p:spPr>
        <p:txBody>
          <a:bodyPr anchor="b">
            <a:normAutofit/>
          </a:bodyPr>
          <a:lstStyle/>
          <a:p>
            <a:r>
              <a:rPr lang="de-DE" sz="4000" b="1" dirty="0">
                <a:solidFill>
                  <a:srgbClr val="152294"/>
                </a:solidFill>
              </a:rPr>
              <a:t>Kick-off Meeting</a:t>
            </a:r>
            <a:endParaRPr lang="LID4096" sz="4000" b="1" dirty="0">
              <a:solidFill>
                <a:srgbClr val="152294"/>
              </a:solidFill>
            </a:endParaRPr>
          </a:p>
        </p:txBody>
      </p:sp>
      <p:sp>
        <p:nvSpPr>
          <p:cNvPr id="3" name="Content Placeholder 2">
            <a:extLst>
              <a:ext uri="{FF2B5EF4-FFF2-40B4-BE49-F238E27FC236}">
                <a16:creationId xmlns:a16="http://schemas.microsoft.com/office/drawing/2014/main" id="{8056C394-B203-4196-ACFC-980C70ED1147}"/>
              </a:ext>
            </a:extLst>
          </p:cNvPr>
          <p:cNvSpPr>
            <a:spLocks noGrp="1"/>
          </p:cNvSpPr>
          <p:nvPr>
            <p:ph idx="1"/>
          </p:nvPr>
        </p:nvSpPr>
        <p:spPr>
          <a:xfrm>
            <a:off x="1000450" y="3067026"/>
            <a:ext cx="3459583" cy="3272324"/>
          </a:xfrm>
        </p:spPr>
        <p:txBody>
          <a:bodyPr anchor="t">
            <a:normAutofit fontScale="85000" lnSpcReduction="20000"/>
          </a:bodyPr>
          <a:lstStyle/>
          <a:p>
            <a:pPr marL="0" marR="0" indent="0">
              <a:spcBef>
                <a:spcPts val="0"/>
              </a:spcBef>
              <a:spcAft>
                <a:spcPts val="800"/>
              </a:spcAft>
              <a:buNone/>
            </a:pPr>
            <a:r>
              <a:rPr lang="it-IT" sz="2100" dirty="0">
                <a:solidFill>
                  <a:srgbClr val="152294"/>
                </a:solidFill>
                <a:cs typeface="Arial" panose="020B0604020202020204" pitchFamily="34" charset="0"/>
              </a:rPr>
              <a:t>A settembre 2020 si è tenuto online il primo meeting di progetto per discutere il piano del progetto e garantire che tutti i partner abbiano una comprensione comune del progetto e dei loro ruoli in esso. Inoltre, è stata evidenziata la visione condivisa del percorso formativo, concordate le principali attività e suddivise le ulteriori attività. Sono stati anche discussi in dettaglio la gestione del progetto e le procedure di reporting, l'allocazione del budget e la tempistica del progetto.</a:t>
            </a:r>
            <a:endParaRPr lang="LID4096" sz="2100" dirty="0">
              <a:solidFill>
                <a:srgbClr val="152294"/>
              </a:solidFill>
              <a:cs typeface="Arial" panose="020B0604020202020204" pitchFamily="34" charset="0"/>
            </a:endParaRPr>
          </a:p>
        </p:txBody>
      </p:sp>
      <p:pic>
        <p:nvPicPr>
          <p:cNvPr id="15" name="Picture 14">
            <a:extLst>
              <a:ext uri="{FF2B5EF4-FFF2-40B4-BE49-F238E27FC236}">
                <a16:creationId xmlns:a16="http://schemas.microsoft.com/office/drawing/2014/main" id="{3036DA6C-F531-405C-B434-C065D523D501}"/>
              </a:ext>
            </a:extLst>
          </p:cNvPr>
          <p:cNvPicPr>
            <a:picLocks noChangeAspect="1"/>
          </p:cNvPicPr>
          <p:nvPr/>
        </p:nvPicPr>
        <p:blipFill rotWithShape="1">
          <a:blip r:embed="rId2"/>
          <a:srcRect r="2" b="14295"/>
          <a:stretch/>
        </p:blipFill>
        <p:spPr>
          <a:xfrm>
            <a:off x="5460483" y="401216"/>
            <a:ext cx="6731517" cy="2982064"/>
          </a:xfrm>
          <a:prstGeom prst="rect">
            <a:avLst/>
          </a:prstGeom>
        </p:spPr>
      </p:pic>
      <p:pic>
        <p:nvPicPr>
          <p:cNvPr id="17" name="Picture 16" descr="Graphical user interface, timeline&#10;&#10;Description automatically generated">
            <a:extLst>
              <a:ext uri="{FF2B5EF4-FFF2-40B4-BE49-F238E27FC236}">
                <a16:creationId xmlns:a16="http://schemas.microsoft.com/office/drawing/2014/main" id="{596624B3-1745-4EAB-91E1-08D201B79D68}"/>
              </a:ext>
            </a:extLst>
          </p:cNvPr>
          <p:cNvPicPr>
            <a:picLocks noChangeAspect="1"/>
          </p:cNvPicPr>
          <p:nvPr/>
        </p:nvPicPr>
        <p:blipFill rotWithShape="1">
          <a:blip r:embed="rId3"/>
          <a:srcRect l="5680" r="-2" b="-2"/>
          <a:stretch/>
        </p:blipFill>
        <p:spPr>
          <a:xfrm>
            <a:off x="5460482" y="3474720"/>
            <a:ext cx="6731517" cy="3084700"/>
          </a:xfrm>
          <a:prstGeom prst="rect">
            <a:avLst/>
          </a:prstGeom>
        </p:spPr>
      </p:pic>
    </p:spTree>
    <p:extLst>
      <p:ext uri="{BB962C8B-B14F-4D97-AF65-F5344CB8AC3E}">
        <p14:creationId xmlns:p14="http://schemas.microsoft.com/office/powerpoint/2010/main" val="1595837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4A3646-77FE-4862-96CE-45260829B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F6FA249-9C10-48B9-9F72-1F333D8A94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036894FA-6F9A-4863-AEC5-B734F422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6B103C0B-E1BF-4BF0-9605-7426160F9E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B796B9AB-146B-42B0-B1F4-7EF69C521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0B8CEE20-F67A-4CFC-88F1-4C942EB62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823E68-E880-4A79-82AD-6088E1DEA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C90FFE78-151B-4C6F-893F-683270602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3A2B9B53-0432-42A0-ACC1-23CCDB118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142954D5-E17A-4C4B-B575-9D2BE72C6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2317E4B1-5573-4066-895C-2FB759804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EBA723B4-613D-41FA-93E8-94173C930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D2693AEC-A60D-40B1-87B3-1EF30A56D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0EFB57B1-129C-4CA5-9513-29226043B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AC89A1FD-35E1-4574-A439-61C20F457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4D55D1DF-59D8-4B47-87C4-FB3A82689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F99FF32E-3548-4B4D-894E-B3A06C12A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5005D0D4-EFA9-4355-BA9B-A7B46F94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350B02F-5937-44B9-83F4-9C970BE96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F21A245F-C10F-495E-BD0E-CE576C7F0D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F524856-7B56-403B-B504-044710FD54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E6D29BC-894B-4228-9F3F-92037EA39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E03B2DC6-DF02-45CB-AC7C-6EBBD359C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33" name="Rectangle 32">
            <a:extLst>
              <a:ext uri="{FF2B5EF4-FFF2-40B4-BE49-F238E27FC236}">
                <a16:creationId xmlns:a16="http://schemas.microsoft.com/office/drawing/2014/main" id="{700D0C16-8549-4373-8B7C-3555082CE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4"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A78109-B2CD-42BE-B1D7-A72C0D674691}"/>
              </a:ext>
            </a:extLst>
          </p:cNvPr>
          <p:cNvSpPr>
            <a:spLocks noGrp="1"/>
          </p:cNvSpPr>
          <p:nvPr>
            <p:ph type="title"/>
          </p:nvPr>
        </p:nvSpPr>
        <p:spPr>
          <a:xfrm>
            <a:off x="2880360" y="841248"/>
            <a:ext cx="6227064" cy="1234440"/>
          </a:xfrm>
        </p:spPr>
        <p:txBody>
          <a:bodyPr anchor="t">
            <a:normAutofit/>
          </a:bodyPr>
          <a:lstStyle/>
          <a:p>
            <a:r>
              <a:rPr lang="en-GB" b="1" dirty="0">
                <a:solidFill>
                  <a:srgbClr val="152294"/>
                </a:solidFill>
              </a:rPr>
              <a:t>1</a:t>
            </a:r>
            <a:r>
              <a:rPr lang="en-GB" b="1" baseline="30000" dirty="0">
                <a:solidFill>
                  <a:srgbClr val="152294"/>
                </a:solidFill>
              </a:rPr>
              <a:t>ST</a:t>
            </a:r>
            <a:r>
              <a:rPr lang="en-GB" b="1" dirty="0">
                <a:solidFill>
                  <a:srgbClr val="152294"/>
                </a:solidFill>
              </a:rPr>
              <a:t> Semester Outcome</a:t>
            </a:r>
            <a:endParaRPr lang="LID4096" b="1" dirty="0">
              <a:solidFill>
                <a:srgbClr val="152294"/>
              </a:solidFill>
            </a:endParaRPr>
          </a:p>
        </p:txBody>
      </p:sp>
      <p:sp>
        <p:nvSpPr>
          <p:cNvPr id="35" name="Isosceles Triangle 34">
            <a:extLst>
              <a:ext uri="{FF2B5EF4-FFF2-40B4-BE49-F238E27FC236}">
                <a16:creationId xmlns:a16="http://schemas.microsoft.com/office/drawing/2014/main" id="{C7341777-0F86-4E1E-A07F-2076F00D0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D1032380-D419-4FA7-8E61-D46C54388791}"/>
              </a:ext>
            </a:extLst>
          </p:cNvPr>
          <p:cNvSpPr>
            <a:spLocks noGrp="1"/>
          </p:cNvSpPr>
          <p:nvPr>
            <p:ph idx="1"/>
          </p:nvPr>
        </p:nvSpPr>
        <p:spPr>
          <a:xfrm>
            <a:off x="2880359" y="2249424"/>
            <a:ext cx="6811329" cy="3803904"/>
          </a:xfrm>
        </p:spPr>
        <p:txBody>
          <a:bodyPr>
            <a:normAutofit/>
          </a:bodyPr>
          <a:lstStyle/>
          <a:p>
            <a:r>
              <a:rPr lang="en-GB" sz="2200" dirty="0">
                <a:solidFill>
                  <a:srgbClr val="152294"/>
                </a:solidFill>
              </a:rPr>
              <a:t>The first Semester of the Machina project outcome are:</a:t>
            </a:r>
          </a:p>
          <a:p>
            <a:pPr lvl="1"/>
            <a:r>
              <a:rPr lang="en-GB" sz="2000" dirty="0">
                <a:solidFill>
                  <a:srgbClr val="152294"/>
                </a:solidFill>
              </a:rPr>
              <a:t>MACHINE Learning (ML) learning outcomes.</a:t>
            </a:r>
          </a:p>
          <a:p>
            <a:pPr lvl="1"/>
            <a:r>
              <a:rPr lang="en-GB" sz="2000" dirty="0">
                <a:solidFill>
                  <a:srgbClr val="152294"/>
                </a:solidFill>
              </a:rPr>
              <a:t>Dissemination material, Project logo, Website, brochure, poster, and digital presentation.</a:t>
            </a:r>
          </a:p>
          <a:p>
            <a:r>
              <a:rPr lang="en-GB" sz="2200" dirty="0">
                <a:solidFill>
                  <a:srgbClr val="152294"/>
                </a:solidFill>
              </a:rPr>
              <a:t>The next partner meeting will take place in March 2021, in Hannover, Germany.</a:t>
            </a:r>
            <a:endParaRPr lang="en-GB" sz="2200" dirty="0">
              <a:solidFill>
                <a:srgbClr val="152294"/>
              </a:solidFill>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435722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666</Words>
  <Application>Microsoft Office PowerPoint</Application>
  <PresentationFormat>Widescreen</PresentationFormat>
  <Paragraphs>57</Paragraphs>
  <Slides>11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Wingdings</vt:lpstr>
      <vt:lpstr>Office Theme</vt:lpstr>
      <vt:lpstr>PowerPoint Presentation</vt:lpstr>
      <vt:lpstr>Background e sfide</vt:lpstr>
      <vt:lpstr>Obiettivo progetto MACHINA</vt:lpstr>
      <vt:lpstr>   Gruppi target   </vt:lpstr>
      <vt:lpstr> Principali risultati  </vt:lpstr>
      <vt:lpstr>MACHINA Main activities</vt:lpstr>
      <vt:lpstr>Durata e concessione</vt:lpstr>
      <vt:lpstr>Kick-off Meeting</vt:lpstr>
      <vt:lpstr>1ST Semester Outcome</vt:lpstr>
      <vt:lpstr>Partners</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ahak15@tu-clausthal.de</dc:creator>
  <cp:lastModifiedBy>Abdul Rahman</cp:lastModifiedBy>
  <cp:revision>29</cp:revision>
  <dcterms:created xsi:type="dcterms:W3CDTF">2020-12-04T13:56:31Z</dcterms:created>
  <dcterms:modified xsi:type="dcterms:W3CDTF">2020-12-16T12:35:36Z</dcterms:modified>
</cp:coreProperties>
</file>