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7" r:id="rId1"/>
  </p:sldMasterIdLst>
  <p:notesMasterIdLst>
    <p:notesMasterId r:id="rId13"/>
  </p:notesMasterIdLst>
  <p:sldIdLst>
    <p:sldId id="256" r:id="rId2"/>
    <p:sldId id="259" r:id="rId3"/>
    <p:sldId id="264" r:id="rId4"/>
    <p:sldId id="258" r:id="rId5"/>
    <p:sldId id="260" r:id="rId6"/>
    <p:sldId id="266" r:id="rId7"/>
    <p:sldId id="265" r:id="rId8"/>
    <p:sldId id="261" r:id="rId9"/>
    <p:sldId id="267" r:id="rId10"/>
    <p:sldId id="262" r:id="rId11"/>
    <p:sldId id="263" r:id="rId12"/>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 Rahman" initials="AR" lastIdx="1" clrIdx="0">
    <p:extLst>
      <p:ext uri="{19B8F6BF-5375-455C-9EA6-DF929625EA0E}">
        <p15:presenceInfo xmlns:p15="http://schemas.microsoft.com/office/powerpoint/2012/main" userId="Abdul Rah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91" autoAdjust="0"/>
    <p:restoredTop sz="96357" autoAdjust="0"/>
  </p:normalViewPr>
  <p:slideViewPr>
    <p:cSldViewPr snapToGrid="0">
      <p:cViewPr varScale="1">
        <p:scale>
          <a:sx n="110" d="100"/>
          <a:sy n="110" d="100"/>
        </p:scale>
        <p:origin x="768" y="78"/>
      </p:cViewPr>
      <p:guideLst/>
    </p:cSldViewPr>
  </p:slideViewPr>
  <p:outlineViewPr>
    <p:cViewPr>
      <p:scale>
        <a:sx n="33" d="100"/>
        <a:sy n="33" d="100"/>
      </p:scale>
      <p:origin x="0" y="-5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66E08-4A48-445F-95E8-CACD09C34337}" type="datetimeFigureOut">
              <a:rPr lang="en-US" smtClean="0"/>
              <a:t>12/16/2020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EC448-C298-4ED7-B6CD-542BBE0D2DC2}" type="slidenum">
              <a:rPr lang="en-US" smtClean="0"/>
              <a:t>‹#›</a:t>
            </a:fld>
            <a:endParaRPr lang="en-US"/>
          </a:p>
        </p:txBody>
      </p:sp>
    </p:spTree>
    <p:extLst>
      <p:ext uri="{BB962C8B-B14F-4D97-AF65-F5344CB8AC3E}">
        <p14:creationId xmlns:p14="http://schemas.microsoft.com/office/powerpoint/2010/main" val="77081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BA5EC448-C298-4ED7-B6CD-542BBE0D2DC2}" type="slidenum">
              <a:rPr lang="en-US" smtClean="0"/>
              <a:t>1</a:t>
            </a:fld>
            <a:endParaRPr lang="en-US"/>
          </a:p>
        </p:txBody>
      </p:sp>
    </p:spTree>
    <p:extLst>
      <p:ext uri="{BB962C8B-B14F-4D97-AF65-F5344CB8AC3E}">
        <p14:creationId xmlns:p14="http://schemas.microsoft.com/office/powerpoint/2010/main" val="177824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3</a:t>
            </a:fld>
            <a:endParaRPr lang="en-US"/>
          </a:p>
        </p:txBody>
      </p:sp>
    </p:spTree>
    <p:extLst>
      <p:ext uri="{BB962C8B-B14F-4D97-AF65-F5344CB8AC3E}">
        <p14:creationId xmlns:p14="http://schemas.microsoft.com/office/powerpoint/2010/main" val="4031781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A438-6290-4599-ABDA-5E754069D9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0156A7E6-C2EF-4CA1-9330-3E6C7691C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FA8FB75E-8731-4A56-8CE7-0B05A27069AF}"/>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950C1C7C-2C4C-496F-B153-7457AA867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5C31A9-1B5D-4CA2-A804-C27485EDA40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1259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D855A-1A7E-4F04-9F6A-30E563FC9C7B}"/>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A495AFBA-8F97-4867-B806-540129B662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EA80CE97-F04F-4BA2-8B04-D44506CFA41B}"/>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B3C72B2A-106D-4093-A0F1-AED46D544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F0AF61-76CC-45C4-8DAC-9055497766E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548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69C01-ECBE-4F19-9B9B-D599DCBF68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E2C73818-480E-46FE-B37A-87DE3F07B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FAA7F1CF-1A57-4789-A6CB-52BDA4F6B3BE}"/>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0D5C9174-B957-4E14-A290-F1E3AF2CEC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4A4C51-0403-4BE0-B4D8-BBA5840A41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0769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34137-C269-4C87-9F8B-01A8643FADB6}"/>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4256617C-8BAC-4F57-85AD-50D9CC4E83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FCAC71F-D569-4D16-94AE-C4F84E871711}"/>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5A123427-52B5-4362-99FB-B79AB71309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5680E8-3A46-479C-8A83-0E8C1104404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48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599C-8282-4B6E-9CC7-7873D625B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C45BDC74-BA01-4473-8246-3BE04A74A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47C5A1-ABC6-45F6-9AFC-B649A522AC07}"/>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5" name="Footer Placeholder 4">
            <a:extLst>
              <a:ext uri="{FF2B5EF4-FFF2-40B4-BE49-F238E27FC236}">
                <a16:creationId xmlns:a16="http://schemas.microsoft.com/office/drawing/2014/main" id="{847310F5-9102-46AD-90FB-7F7BB5990D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DE4891-5123-4CE8-B687-761AE7BB477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1240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03A8-F3F1-48A9-86F6-9B4997027A38}"/>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923D8811-E69C-47D3-A816-73303105C4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92FC7A51-91C3-4D4A-B753-774DC9986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796E45DC-3A1E-40D0-9BDE-9DD7F3C24BF5}"/>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6" name="Footer Placeholder 5">
            <a:extLst>
              <a:ext uri="{FF2B5EF4-FFF2-40B4-BE49-F238E27FC236}">
                <a16:creationId xmlns:a16="http://schemas.microsoft.com/office/drawing/2014/main" id="{4044A439-4522-40AA-8A34-D47A4DD291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67D636-1CDD-415E-A211-32125B5905A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31888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8DAA-A8B5-4DD8-8CBB-27B348F8EC0C}"/>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D6B1B885-D63C-4131-A484-0BD91BA6D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51695-C72E-432B-B530-0534E32ADF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3CA8469B-44EF-4035-8864-AE3322942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8EE90C-C1A5-44CD-8EFD-DCDDD14B60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6DE885F2-C84E-4D10-8ABD-DA3178CCAFF5}"/>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8" name="Footer Placeholder 7">
            <a:extLst>
              <a:ext uri="{FF2B5EF4-FFF2-40B4-BE49-F238E27FC236}">
                <a16:creationId xmlns:a16="http://schemas.microsoft.com/office/drawing/2014/main" id="{4F398831-481A-4AE1-9A81-D92BA32CA0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5EA6BD3-7EED-4423-89B5-41F9C26132D7}"/>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659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76C5-1E4B-4EAB-B87A-B27FCE17A2C4}"/>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354C1FEB-5F86-4E97-A905-524A7EE14BD3}"/>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4" name="Footer Placeholder 3">
            <a:extLst>
              <a:ext uri="{FF2B5EF4-FFF2-40B4-BE49-F238E27FC236}">
                <a16:creationId xmlns:a16="http://schemas.microsoft.com/office/drawing/2014/main" id="{46CDB0F0-BA77-4B8C-B4B2-D5397824B33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51B704-7B56-46D9-A1D2-A273DA7D297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04865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07162-552F-4179-A7BD-FDEE2381AE84}"/>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3" name="Footer Placeholder 2">
            <a:extLst>
              <a:ext uri="{FF2B5EF4-FFF2-40B4-BE49-F238E27FC236}">
                <a16:creationId xmlns:a16="http://schemas.microsoft.com/office/drawing/2014/main" id="{31EA41A8-C012-41B3-AA7D-A1C2452EEFC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533815-F297-42F2-9F11-CB74434F125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3215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0A12-D99C-43E4-A166-68FF01B11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0B71C7D2-B6C2-4EBB-B87B-0DC1A3C1F4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73E336B5-EE82-4D77-999B-AA0AE3848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350DEA-B468-4928-BA61-8B04E01CE048}"/>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6" name="Footer Placeholder 5">
            <a:extLst>
              <a:ext uri="{FF2B5EF4-FFF2-40B4-BE49-F238E27FC236}">
                <a16:creationId xmlns:a16="http://schemas.microsoft.com/office/drawing/2014/main" id="{9B8C95C3-FD90-4396-81B2-4D489BA933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A99851-B187-445D-84C5-2312947C21E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2447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D86D5-9089-41BB-8CF2-CBF35256D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E96C98EC-5F1B-4E4E-9945-29B6EE4E7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E2FCACC6-B34A-4BB0-9CB8-1C7B8668B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A53174-EE22-4BBF-9079-F42D9D65FE6C}"/>
              </a:ext>
            </a:extLst>
          </p:cNvPr>
          <p:cNvSpPr>
            <a:spLocks noGrp="1"/>
          </p:cNvSpPr>
          <p:nvPr>
            <p:ph type="dt" sz="half" idx="10"/>
          </p:nvPr>
        </p:nvSpPr>
        <p:spPr/>
        <p:txBody>
          <a:bodyPr/>
          <a:lstStyle/>
          <a:p>
            <a:fld id="{48A87A34-81AB-432B-8DAE-1953F412C126}" type="datetimeFigureOut">
              <a:rPr lang="en-US" smtClean="0"/>
              <a:t>12/16/2020</a:t>
            </a:fld>
            <a:endParaRPr lang="en-US" dirty="0"/>
          </a:p>
        </p:txBody>
      </p:sp>
      <p:sp>
        <p:nvSpPr>
          <p:cNvPr id="6" name="Footer Placeholder 5">
            <a:extLst>
              <a:ext uri="{FF2B5EF4-FFF2-40B4-BE49-F238E27FC236}">
                <a16:creationId xmlns:a16="http://schemas.microsoft.com/office/drawing/2014/main" id="{64823CDA-84F0-464C-A583-F2FB1845FE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8083FB-E52D-4302-950E-4DAD5F3D057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1568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4C6EF-FC25-482B-8887-8C58CDF29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CB361B21-8E73-49E0-9F7F-1B9BD36F6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B323D4B3-690F-44D3-AF58-73FED5C1A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12/16/2020</a:t>
            </a:fld>
            <a:endParaRPr lang="en-US" dirty="0"/>
          </a:p>
        </p:txBody>
      </p:sp>
      <p:sp>
        <p:nvSpPr>
          <p:cNvPr id="5" name="Footer Placeholder 4">
            <a:extLst>
              <a:ext uri="{FF2B5EF4-FFF2-40B4-BE49-F238E27FC236}">
                <a16:creationId xmlns:a16="http://schemas.microsoft.com/office/drawing/2014/main" id="{6E209F8F-83F6-48CE-9C9F-519B6CDCE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C4536FD-1D31-4D04-9B5C-E5839C726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0810909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geeksacademy.it/en-en/index.aspx" TargetMode="External"/><Relationship Id="rId7" Type="http://schemas.openxmlformats.org/officeDocument/2006/relationships/image" Target="../media/image14.png"/><Relationship Id="rId12" Type="http://schemas.openxmlformats.org/officeDocument/2006/relationships/image" Target="../media/image19.jpeg"/><Relationship Id="rId2" Type="http://schemas.openxmlformats.org/officeDocument/2006/relationships/hyperlink" Target="https://www.univ-lyon1.fr/" TargetMode="External"/><Relationship Id="rId1" Type="http://schemas.openxmlformats.org/officeDocument/2006/relationships/slideLayout" Target="../slideLayouts/slideLayout2.xml"/><Relationship Id="rId6" Type="http://schemas.openxmlformats.org/officeDocument/2006/relationships/hyperlink" Target="https://www.l3s.de/en" TargetMode="External"/><Relationship Id="rId11" Type="http://schemas.openxmlformats.org/officeDocument/2006/relationships/image" Target="../media/image18.png"/><Relationship Id="rId5" Type="http://schemas.openxmlformats.org/officeDocument/2006/relationships/hyperlink" Target="https://www.edu.ro/ANC" TargetMode="External"/><Relationship Id="rId10" Type="http://schemas.openxmlformats.org/officeDocument/2006/relationships/image" Target="../media/image17.png"/><Relationship Id="rId4" Type="http://schemas.openxmlformats.org/officeDocument/2006/relationships/hyperlink" Target="https://exelia.gr/" TargetMode="External"/><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facebook.com/MACHINA.ml.project" TargetMode="External"/><Relationship Id="rId7" Type="http://schemas.openxmlformats.org/officeDocument/2006/relationships/hyperlink" Target="https://twitter.com/MACHINA41729797" TargetMode="External"/><Relationship Id="rId2" Type="http://schemas.openxmlformats.org/officeDocument/2006/relationships/hyperlink" Target="mailto:machina@l3s.de" TargetMode="Externa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4.svg"/><Relationship Id="rId5" Type="http://schemas.openxmlformats.org/officeDocument/2006/relationships/hyperlink" Target="https://www.linkedin.com/company/machina-project/?viewAsMember=true" TargetMode="External"/><Relationship Id="rId10" Type="http://schemas.openxmlformats.org/officeDocument/2006/relationships/image" Target="../media/image3.png"/><Relationship Id="rId4" Type="http://schemas.openxmlformats.org/officeDocument/2006/relationships/image" Target="../media/image20.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now, nature, night sky&#10;&#10;Description automatically generated">
            <a:extLst>
              <a:ext uri="{FF2B5EF4-FFF2-40B4-BE49-F238E27FC236}">
                <a16:creationId xmlns:a16="http://schemas.microsoft.com/office/drawing/2014/main" id="{FF4CD8D2-A621-4A9B-B715-76F1F92BDC3B}"/>
              </a:ext>
            </a:extLst>
          </p:cNvPr>
          <p:cNvPicPr>
            <a:picLocks noChangeAspect="1"/>
          </p:cNvPicPr>
          <p:nvPr/>
        </p:nvPicPr>
        <p:blipFill rotWithShape="1">
          <a:blip r:embed="rId3"/>
          <a:srcRect r="10403" b="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3" name="Subtitle 2">
            <a:extLst>
              <a:ext uri="{FF2B5EF4-FFF2-40B4-BE49-F238E27FC236}">
                <a16:creationId xmlns:a16="http://schemas.microsoft.com/office/drawing/2014/main" id="{1C1628AC-ED05-461E-BA8D-DFFAED701024}"/>
              </a:ext>
            </a:extLst>
          </p:cNvPr>
          <p:cNvSpPr>
            <a:spLocks noGrp="1"/>
          </p:cNvSpPr>
          <p:nvPr>
            <p:ph type="subTitle" idx="1"/>
          </p:nvPr>
        </p:nvSpPr>
        <p:spPr>
          <a:xfrm>
            <a:off x="240129" y="4719140"/>
            <a:ext cx="5855871" cy="1335024"/>
          </a:xfrm>
        </p:spPr>
        <p:txBody>
          <a:bodyPr>
            <a:normAutofit/>
          </a:bodyPr>
          <a:lstStyle/>
          <a:p>
            <a:pPr algn="l"/>
            <a:r>
              <a:rPr lang="en-US" dirty="0">
                <a:solidFill>
                  <a:srgbClr val="152294"/>
                </a:solidFill>
                <a:effectLst/>
                <a:ea typeface="Times New Roman" panose="02020603050405020304" pitchFamily="18" charset="0"/>
              </a:rPr>
              <a:t>Machina Learning Skills for ICT Professionals</a:t>
            </a:r>
            <a:endParaRPr lang="LID4096" sz="3600" dirty="0">
              <a:solidFill>
                <a:srgbClr val="152294"/>
              </a:solidFill>
              <a:cs typeface="Calibri Light" panose="020F0302020204030204" pitchFamily="34" charset="0"/>
            </a:endParaRPr>
          </a:p>
        </p:txBody>
      </p:sp>
      <p:pic>
        <p:nvPicPr>
          <p:cNvPr id="30" name="Picture 29">
            <a:extLst>
              <a:ext uri="{FF2B5EF4-FFF2-40B4-BE49-F238E27FC236}">
                <a16:creationId xmlns:a16="http://schemas.microsoft.com/office/drawing/2014/main" id="{D7AF8D5B-CEC5-43BB-9A6A-C35E8823CD22}"/>
              </a:ext>
            </a:extLst>
          </p:cNvPr>
          <p:cNvPicPr>
            <a:picLocks noChangeAspect="1"/>
          </p:cNvPicPr>
          <p:nvPr/>
        </p:nvPicPr>
        <p:blipFill>
          <a:blip r:embed="rId4"/>
          <a:stretch>
            <a:fillRect/>
          </a:stretch>
        </p:blipFill>
        <p:spPr>
          <a:xfrm>
            <a:off x="0" y="1861427"/>
            <a:ext cx="5563069" cy="1663808"/>
          </a:xfrm>
          <a:prstGeom prst="rect">
            <a:avLst/>
          </a:prstGeom>
        </p:spPr>
      </p:pic>
      <p:pic>
        <p:nvPicPr>
          <p:cNvPr id="34" name="Graphic 33">
            <a:extLst>
              <a:ext uri="{FF2B5EF4-FFF2-40B4-BE49-F238E27FC236}">
                <a16:creationId xmlns:a16="http://schemas.microsoft.com/office/drawing/2014/main" id="{D1F76E5B-6986-4B96-AEFC-39CC581CBD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9111" y="4479407"/>
            <a:ext cx="5139319" cy="1472110"/>
          </a:xfrm>
          <a:prstGeom prst="rect">
            <a:avLst/>
          </a:prstGeom>
        </p:spPr>
      </p:pic>
    </p:spTree>
    <p:extLst>
      <p:ext uri="{BB962C8B-B14F-4D97-AF65-F5344CB8AC3E}">
        <p14:creationId xmlns:p14="http://schemas.microsoft.com/office/powerpoint/2010/main" val="2336061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FC65-C1A4-476A-88F8-F6234BD67AA5}"/>
              </a:ext>
            </a:extLst>
          </p:cNvPr>
          <p:cNvSpPr>
            <a:spLocks noGrp="1"/>
          </p:cNvSpPr>
          <p:nvPr>
            <p:ph type="title"/>
          </p:nvPr>
        </p:nvSpPr>
        <p:spPr/>
        <p:txBody>
          <a:bodyPr/>
          <a:lstStyle/>
          <a:p>
            <a:r>
              <a:rPr lang="de-DE" b="1" dirty="0">
                <a:solidFill>
                  <a:srgbClr val="152294"/>
                </a:solidFill>
              </a:rPr>
              <a:t>Partners</a:t>
            </a:r>
            <a:endParaRPr lang="LID4096" b="1" dirty="0">
              <a:solidFill>
                <a:srgbClr val="152294"/>
              </a:solidFill>
            </a:endParaRPr>
          </a:p>
        </p:txBody>
      </p:sp>
      <p:sp>
        <p:nvSpPr>
          <p:cNvPr id="14" name="Content Placeholder 2">
            <a:extLst>
              <a:ext uri="{FF2B5EF4-FFF2-40B4-BE49-F238E27FC236}">
                <a16:creationId xmlns:a16="http://schemas.microsoft.com/office/drawing/2014/main" id="{F0662989-C157-4B69-90B6-1569C8583194}"/>
              </a:ext>
            </a:extLst>
          </p:cNvPr>
          <p:cNvSpPr>
            <a:spLocks noGrp="1"/>
          </p:cNvSpPr>
          <p:nvPr>
            <p:ph idx="1"/>
          </p:nvPr>
        </p:nvSpPr>
        <p:spPr>
          <a:xfrm>
            <a:off x="838200" y="1852857"/>
            <a:ext cx="5257800" cy="4179699"/>
          </a:xfrm>
        </p:spPr>
        <p:txBody>
          <a:bodyPr>
            <a:normAutofit/>
          </a:bodyPr>
          <a:lstStyle/>
          <a:p>
            <a:pPr algn="l">
              <a:buFont typeface="Wingdings" panose="05000000000000000000" pitchFamily="2" charset="2"/>
              <a:buChar char="q"/>
            </a:pPr>
            <a:r>
              <a:rPr lang="en-US" sz="2400" dirty="0">
                <a:solidFill>
                  <a:srgbClr val="152294"/>
                </a:solidFill>
                <a:hlinkClick r:id="rId2">
                  <a:extLst>
                    <a:ext uri="{A12FA001-AC4F-418D-AE19-62706E023703}">
                      <ahyp:hlinkClr xmlns:ahyp="http://schemas.microsoft.com/office/drawing/2018/hyperlinkcolor" val="tx"/>
                    </a:ext>
                  </a:extLst>
                </a:hlinkClick>
              </a:rPr>
              <a:t>UCBL</a:t>
            </a:r>
            <a:r>
              <a:rPr lang="en-US" sz="2400" dirty="0">
                <a:solidFill>
                  <a:srgbClr val="152294"/>
                </a:solidFill>
              </a:rPr>
              <a:t> - Lyon, France</a:t>
            </a:r>
          </a:p>
          <a:p>
            <a:pPr algn="l">
              <a:buFont typeface="Wingdings" panose="05000000000000000000" pitchFamily="2" charset="2"/>
              <a:buChar char="q"/>
            </a:pPr>
            <a:endParaRPr lang="en-US" sz="2400" dirty="0">
              <a:solidFill>
                <a:srgbClr val="152294"/>
              </a:solidFill>
              <a:hlinkClick r:id="rId3">
                <a:extLst>
                  <a:ext uri="{A12FA001-AC4F-418D-AE19-62706E023703}">
                    <ahyp:hlinkClr xmlns:ahyp="http://schemas.microsoft.com/office/drawing/2018/hyperlinkcolor" val="tx"/>
                  </a:ext>
                </a:extLst>
              </a:hlinkClick>
            </a:endParaRPr>
          </a:p>
          <a:p>
            <a:pPr>
              <a:buFont typeface="Wingdings" panose="05000000000000000000" pitchFamily="2" charset="2"/>
              <a:buChar char="q"/>
            </a:pPr>
            <a:r>
              <a:rPr lang="en-US" sz="2400" dirty="0">
                <a:solidFill>
                  <a:srgbClr val="152294"/>
                </a:solidFill>
                <a:hlinkClick r:id="rId4">
                  <a:extLst>
                    <a:ext uri="{A12FA001-AC4F-418D-AE19-62706E023703}">
                      <ahyp:hlinkClr xmlns:ahyp="http://schemas.microsoft.com/office/drawing/2018/hyperlinkcolor" val="tx"/>
                    </a:ext>
                  </a:extLst>
                </a:hlinkClick>
              </a:rPr>
              <a:t>EXELIA</a:t>
            </a:r>
            <a:r>
              <a:rPr lang="en-US" sz="2400" dirty="0">
                <a:solidFill>
                  <a:srgbClr val="152294"/>
                </a:solidFill>
              </a:rPr>
              <a:t> - Athens, Greece</a:t>
            </a:r>
          </a:p>
          <a:p>
            <a:pPr marL="0" indent="0" algn="l">
              <a:buNone/>
            </a:pPr>
            <a:endParaRPr lang="en-US" sz="2400" dirty="0">
              <a:solidFill>
                <a:srgbClr val="152294"/>
              </a:solidFill>
              <a:hlinkClick r:id="rId3">
                <a:extLst>
                  <a:ext uri="{A12FA001-AC4F-418D-AE19-62706E023703}">
                    <ahyp:hlinkClr xmlns:ahyp="http://schemas.microsoft.com/office/drawing/2018/hyperlinkcolor" val="tx"/>
                  </a:ext>
                </a:extLst>
              </a:hlinkClick>
            </a:endParaRPr>
          </a:p>
          <a:p>
            <a:pPr>
              <a:buFont typeface="Wingdings" panose="05000000000000000000" pitchFamily="2" charset="2"/>
              <a:buChar char="q"/>
            </a:pPr>
            <a:r>
              <a:rPr lang="en-US" sz="2400" dirty="0">
                <a:solidFill>
                  <a:srgbClr val="152294"/>
                </a:solidFill>
                <a:hlinkClick r:id="rId5">
                  <a:extLst>
                    <a:ext uri="{A12FA001-AC4F-418D-AE19-62706E023703}">
                      <ahyp:hlinkClr xmlns:ahyp="http://schemas.microsoft.com/office/drawing/2018/hyperlinkcolor" val="tx"/>
                    </a:ext>
                  </a:extLst>
                </a:hlinkClick>
              </a:rPr>
              <a:t>ANC</a:t>
            </a:r>
            <a:r>
              <a:rPr lang="en-US" sz="2400" dirty="0">
                <a:solidFill>
                  <a:srgbClr val="152294"/>
                </a:solidFill>
              </a:rPr>
              <a:t> - Bucharest, Romania</a:t>
            </a:r>
          </a:p>
          <a:p>
            <a:pPr marL="0" indent="0" algn="l">
              <a:buNone/>
            </a:pPr>
            <a:endParaRPr lang="en-US" sz="2400" dirty="0">
              <a:solidFill>
                <a:srgbClr val="152294"/>
              </a:solidFill>
              <a:hlinkClick r:id="rId3">
                <a:extLst>
                  <a:ext uri="{A12FA001-AC4F-418D-AE19-62706E023703}">
                    <ahyp:hlinkClr xmlns:ahyp="http://schemas.microsoft.com/office/drawing/2018/hyperlinkcolor" val="tx"/>
                  </a:ext>
                </a:extLst>
              </a:hlinkClick>
            </a:endParaRPr>
          </a:p>
          <a:p>
            <a:pPr algn="l">
              <a:buFont typeface="Wingdings" panose="05000000000000000000" pitchFamily="2" charset="2"/>
              <a:buChar char="q"/>
            </a:pPr>
            <a:r>
              <a:rPr lang="en-US" sz="2400" dirty="0">
                <a:solidFill>
                  <a:srgbClr val="152294"/>
                </a:solidFill>
                <a:hlinkClick r:id="rId3">
                  <a:extLst>
                    <a:ext uri="{A12FA001-AC4F-418D-AE19-62706E023703}">
                      <ahyp:hlinkClr xmlns:ahyp="http://schemas.microsoft.com/office/drawing/2018/hyperlinkcolor" val="tx"/>
                    </a:ext>
                  </a:extLst>
                </a:hlinkClick>
              </a:rPr>
              <a:t>ACADEMY</a:t>
            </a:r>
            <a:r>
              <a:rPr lang="en-US" sz="2400" dirty="0">
                <a:solidFill>
                  <a:srgbClr val="152294"/>
                </a:solidFill>
              </a:rPr>
              <a:t> - Rome, Italy</a:t>
            </a:r>
          </a:p>
          <a:p>
            <a:pPr algn="l">
              <a:buFont typeface="Wingdings" panose="05000000000000000000" pitchFamily="2" charset="2"/>
              <a:buChar char="q"/>
            </a:pPr>
            <a:endParaRPr lang="en-US" sz="2400" dirty="0">
              <a:solidFill>
                <a:srgbClr val="152294"/>
              </a:solidFill>
            </a:endParaRPr>
          </a:p>
          <a:p>
            <a:pPr algn="l">
              <a:buFont typeface="Wingdings" panose="05000000000000000000" pitchFamily="2" charset="2"/>
              <a:buChar char="q"/>
            </a:pPr>
            <a:r>
              <a:rPr lang="en-US" sz="2400" dirty="0">
                <a:solidFill>
                  <a:srgbClr val="152294"/>
                </a:solidFill>
                <a:hlinkClick r:id="rId6">
                  <a:extLst>
                    <a:ext uri="{A12FA001-AC4F-418D-AE19-62706E023703}">
                      <ahyp:hlinkClr xmlns:ahyp="http://schemas.microsoft.com/office/drawing/2018/hyperlinkcolor" val="tx"/>
                    </a:ext>
                  </a:extLst>
                </a:hlinkClick>
              </a:rPr>
              <a:t>L3S</a:t>
            </a:r>
            <a:r>
              <a:rPr lang="en-US" sz="2400" dirty="0">
                <a:solidFill>
                  <a:srgbClr val="152294"/>
                </a:solidFill>
              </a:rPr>
              <a:t> - Hannover, Germany</a:t>
            </a:r>
          </a:p>
          <a:p>
            <a:pPr algn="l"/>
            <a:endParaRPr lang="en-US" dirty="0">
              <a:solidFill>
                <a:srgbClr val="152294"/>
              </a:solidFill>
            </a:endParaRPr>
          </a:p>
          <a:p>
            <a:pPr algn="l"/>
            <a:endParaRPr lang="en-US" dirty="0">
              <a:solidFill>
                <a:srgbClr val="152294"/>
              </a:solidFill>
            </a:endParaRPr>
          </a:p>
          <a:p>
            <a:endParaRPr lang="LID4096" dirty="0"/>
          </a:p>
        </p:txBody>
      </p:sp>
      <p:pic>
        <p:nvPicPr>
          <p:cNvPr id="9" name="Picture 8" descr="Logo&#10;&#10;Description automatically generated">
            <a:extLst>
              <a:ext uri="{FF2B5EF4-FFF2-40B4-BE49-F238E27FC236}">
                <a16:creationId xmlns:a16="http://schemas.microsoft.com/office/drawing/2014/main" id="{FFCE9017-4190-4357-B569-1CFB7087A31B}"/>
              </a:ext>
            </a:extLst>
          </p:cNvPr>
          <p:cNvPicPr>
            <a:picLocks noChangeAspect="1"/>
          </p:cNvPicPr>
          <p:nvPr/>
        </p:nvPicPr>
        <p:blipFill>
          <a:blip r:embed="rId7"/>
          <a:stretch>
            <a:fillRect/>
          </a:stretch>
        </p:blipFill>
        <p:spPr>
          <a:xfrm>
            <a:off x="5679160" y="5328003"/>
            <a:ext cx="1225342" cy="1151822"/>
          </a:xfrm>
          <a:prstGeom prst="rect">
            <a:avLst/>
          </a:prstGeom>
        </p:spPr>
      </p:pic>
      <p:pic>
        <p:nvPicPr>
          <p:cNvPr id="13" name="Picture 12" descr="A close up of a sign&#10;&#10;Description automatically generated">
            <a:extLst>
              <a:ext uri="{FF2B5EF4-FFF2-40B4-BE49-F238E27FC236}">
                <a16:creationId xmlns:a16="http://schemas.microsoft.com/office/drawing/2014/main" id="{E6446E45-721F-47F3-9696-81D99AC34B79}"/>
              </a:ext>
            </a:extLst>
          </p:cNvPr>
          <p:cNvPicPr>
            <a:picLocks noChangeAspect="1"/>
          </p:cNvPicPr>
          <p:nvPr/>
        </p:nvPicPr>
        <p:blipFill>
          <a:blip r:embed="rId8"/>
          <a:stretch>
            <a:fillRect/>
          </a:stretch>
        </p:blipFill>
        <p:spPr>
          <a:xfrm>
            <a:off x="5200553" y="4476912"/>
            <a:ext cx="2182557" cy="432824"/>
          </a:xfrm>
          <a:prstGeom prst="rect">
            <a:avLst/>
          </a:prstGeom>
        </p:spPr>
      </p:pic>
      <p:pic>
        <p:nvPicPr>
          <p:cNvPr id="15" name="Picture 14" descr="Text&#10;&#10;Description automatically generated">
            <a:extLst>
              <a:ext uri="{FF2B5EF4-FFF2-40B4-BE49-F238E27FC236}">
                <a16:creationId xmlns:a16="http://schemas.microsoft.com/office/drawing/2014/main" id="{07C532CC-2DC0-4157-A27B-73C0EC909A57}"/>
              </a:ext>
            </a:extLst>
          </p:cNvPr>
          <p:cNvPicPr>
            <a:picLocks noChangeAspect="1"/>
          </p:cNvPicPr>
          <p:nvPr/>
        </p:nvPicPr>
        <p:blipFill>
          <a:blip r:embed="rId9"/>
          <a:stretch>
            <a:fillRect/>
          </a:stretch>
        </p:blipFill>
        <p:spPr>
          <a:xfrm>
            <a:off x="5368608" y="3300713"/>
            <a:ext cx="2182557" cy="906969"/>
          </a:xfrm>
          <a:prstGeom prst="rect">
            <a:avLst/>
          </a:prstGeom>
        </p:spPr>
      </p:pic>
      <p:pic>
        <p:nvPicPr>
          <p:cNvPr id="4" name="Picture 3" descr="Text&#10;&#10;Description automatically generated">
            <a:extLst>
              <a:ext uri="{FF2B5EF4-FFF2-40B4-BE49-F238E27FC236}">
                <a16:creationId xmlns:a16="http://schemas.microsoft.com/office/drawing/2014/main" id="{962A2D07-2833-431F-A2A1-88D0C108873B}"/>
              </a:ext>
            </a:extLst>
          </p:cNvPr>
          <p:cNvPicPr>
            <a:picLocks noChangeAspect="1"/>
          </p:cNvPicPr>
          <p:nvPr/>
        </p:nvPicPr>
        <p:blipFill>
          <a:blip r:embed="rId10"/>
          <a:stretch>
            <a:fillRect/>
          </a:stretch>
        </p:blipFill>
        <p:spPr>
          <a:xfrm>
            <a:off x="5379789" y="2472338"/>
            <a:ext cx="2231320" cy="807582"/>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2B4DEF06-5B85-4632-A868-4CE976ADF7BB}"/>
              </a:ext>
            </a:extLst>
          </p:cNvPr>
          <p:cNvPicPr>
            <a:picLocks noChangeAspect="1"/>
          </p:cNvPicPr>
          <p:nvPr/>
        </p:nvPicPr>
        <p:blipFill>
          <a:blip r:embed="rId11"/>
          <a:stretch>
            <a:fillRect/>
          </a:stretch>
        </p:blipFill>
        <p:spPr>
          <a:xfrm>
            <a:off x="5878820" y="1529997"/>
            <a:ext cx="1162135" cy="843516"/>
          </a:xfrm>
          <a:prstGeom prst="rect">
            <a:avLst/>
          </a:prstGeom>
        </p:spPr>
      </p:pic>
      <p:sp>
        <p:nvSpPr>
          <p:cNvPr id="8" name="Rectangle 7">
            <a:extLst>
              <a:ext uri="{FF2B5EF4-FFF2-40B4-BE49-F238E27FC236}">
                <a16:creationId xmlns:a16="http://schemas.microsoft.com/office/drawing/2014/main" id="{97FE16BA-C68A-4593-8479-19789DB90D4D}"/>
              </a:ext>
            </a:extLst>
          </p:cNvPr>
          <p:cNvSpPr/>
          <p:nvPr/>
        </p:nvSpPr>
        <p:spPr>
          <a:xfrm>
            <a:off x="9337667" y="0"/>
            <a:ext cx="2880049" cy="6858000"/>
          </a:xfrm>
          <a:prstGeom prst="rect">
            <a:avLst/>
          </a:prstGeom>
          <a:blipFill>
            <a:blip r:embed="rId12"/>
            <a:tile tx="0" ty="0" sx="100000" sy="100000" flip="none" algn="tl"/>
          </a:blipFill>
          <a:ln>
            <a:solidFill>
              <a:srgbClr val="152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rgbClr val="152294"/>
              </a:solidFill>
            </a:endParaRPr>
          </a:p>
        </p:txBody>
      </p:sp>
    </p:spTree>
    <p:extLst>
      <p:ext uri="{BB962C8B-B14F-4D97-AF65-F5344CB8AC3E}">
        <p14:creationId xmlns:p14="http://schemas.microsoft.com/office/powerpoint/2010/main" val="36459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9C45-5583-41DF-8180-BCF35C86C99A}"/>
              </a:ext>
            </a:extLst>
          </p:cNvPr>
          <p:cNvSpPr>
            <a:spLocks noGrp="1"/>
          </p:cNvSpPr>
          <p:nvPr>
            <p:ph type="title"/>
          </p:nvPr>
        </p:nvSpPr>
        <p:spPr/>
        <p:txBody>
          <a:bodyPr/>
          <a:lstStyle/>
          <a:p>
            <a:r>
              <a:rPr lang="es-ES" sz="3600" b="1" dirty="0">
                <a:solidFill>
                  <a:srgbClr val="152294"/>
                </a:solidFill>
              </a:rPr>
              <a:t>CONTACT </a:t>
            </a:r>
            <a:r>
              <a:rPr lang="es-ES" sz="3600" b="1" dirty="0" err="1">
                <a:solidFill>
                  <a:srgbClr val="152294"/>
                </a:solidFill>
              </a:rPr>
              <a:t>Us</a:t>
            </a:r>
            <a:r>
              <a:rPr lang="es-ES" sz="3600" b="1" dirty="0">
                <a:solidFill>
                  <a:srgbClr val="152294"/>
                </a:solidFill>
              </a:rPr>
              <a:t>:</a:t>
            </a:r>
            <a:endParaRPr lang="LID4096" b="1" dirty="0">
              <a:solidFill>
                <a:srgbClr val="152294"/>
              </a:solidFill>
            </a:endParaRPr>
          </a:p>
        </p:txBody>
      </p:sp>
      <p:sp>
        <p:nvSpPr>
          <p:cNvPr id="3" name="Content Placeholder 2">
            <a:extLst>
              <a:ext uri="{FF2B5EF4-FFF2-40B4-BE49-F238E27FC236}">
                <a16:creationId xmlns:a16="http://schemas.microsoft.com/office/drawing/2014/main" id="{49D02B83-4D66-4307-8C4B-D3A80ED09959}"/>
              </a:ext>
            </a:extLst>
          </p:cNvPr>
          <p:cNvSpPr>
            <a:spLocks noGrp="1"/>
          </p:cNvSpPr>
          <p:nvPr>
            <p:ph idx="1"/>
          </p:nvPr>
        </p:nvSpPr>
        <p:spPr/>
        <p:txBody>
          <a:bodyPr/>
          <a:lstStyle/>
          <a:p>
            <a:r>
              <a:rPr lang="de-DE" sz="2000" dirty="0">
                <a:solidFill>
                  <a:srgbClr val="152294"/>
                </a:solidFill>
                <a:hlinkClick r:id="rId2">
                  <a:extLst>
                    <a:ext uri="{A12FA001-AC4F-418D-AE19-62706E023703}">
                      <ahyp:hlinkClr xmlns:ahyp="http://schemas.microsoft.com/office/drawing/2018/hyperlinkcolor" val="tx"/>
                    </a:ext>
                  </a:extLst>
                </a:hlinkClick>
              </a:rPr>
              <a:t>machina@l3s.de</a:t>
            </a:r>
            <a:endParaRPr lang="de-DE" sz="2000" dirty="0">
              <a:solidFill>
                <a:srgbClr val="152294"/>
              </a:solidFill>
            </a:endParaRPr>
          </a:p>
          <a:p>
            <a:pPr marL="0" indent="0">
              <a:buNone/>
            </a:pPr>
            <a:endParaRPr lang="de-DE" sz="2000" dirty="0">
              <a:solidFill>
                <a:srgbClr val="152294"/>
              </a:solidFill>
            </a:endParaRPr>
          </a:p>
          <a:p>
            <a:r>
              <a:rPr lang="de-DE" sz="2000" dirty="0">
                <a:solidFill>
                  <a:srgbClr val="152294"/>
                </a:solidFill>
              </a:rPr>
              <a:t>Follow us:</a:t>
            </a:r>
          </a:p>
          <a:p>
            <a:pPr marL="0" indent="0">
              <a:buNone/>
            </a:pPr>
            <a:endParaRPr lang="de-DE" dirty="0"/>
          </a:p>
        </p:txBody>
      </p:sp>
      <p:sp>
        <p:nvSpPr>
          <p:cNvPr id="5" name="TextBox 4">
            <a:extLst>
              <a:ext uri="{FF2B5EF4-FFF2-40B4-BE49-F238E27FC236}">
                <a16:creationId xmlns:a16="http://schemas.microsoft.com/office/drawing/2014/main" id="{EFE6234F-B9C9-471D-B4CA-B240F0892BB9}"/>
              </a:ext>
            </a:extLst>
          </p:cNvPr>
          <p:cNvSpPr txBox="1"/>
          <p:nvPr/>
        </p:nvSpPr>
        <p:spPr>
          <a:xfrm>
            <a:off x="532986" y="5639588"/>
            <a:ext cx="9110444" cy="1200329"/>
          </a:xfrm>
          <a:prstGeom prst="rect">
            <a:avLst/>
          </a:prstGeom>
          <a:noFill/>
        </p:spPr>
        <p:txBody>
          <a:bodyPr wrap="square" rtlCol="0">
            <a:spAutoFit/>
          </a:bodyPr>
          <a:lstStyle/>
          <a:p>
            <a:pPr algn="just"/>
            <a:r>
              <a:rPr lang="en-GB" dirty="0">
                <a:solidFill>
                  <a:srgbClr val="152294"/>
                </a:solidFill>
              </a:rPr>
              <a:t>The </a:t>
            </a:r>
            <a:r>
              <a:rPr lang="ro-RO" dirty="0">
                <a:solidFill>
                  <a:srgbClr val="152294"/>
                </a:solidFill>
              </a:rPr>
              <a:t>Sprijinul Comisiei Europene pentru producerea acestei publicații nu constituie o aprobare a conținutului care reflectă doar opiniile autorilor, iar Comisia nu poate fi trasă la răspundere pentru orice utilizare a informațiilor conținute în aceasta.</a:t>
            </a:r>
          </a:p>
          <a:p>
            <a:pPr algn="just"/>
            <a:endParaRPr lang="LID4096" dirty="0">
              <a:solidFill>
                <a:srgbClr val="152294"/>
              </a:solidFill>
            </a:endParaRPr>
          </a:p>
        </p:txBody>
      </p:sp>
      <p:pic>
        <p:nvPicPr>
          <p:cNvPr id="10" name="Picture 9" descr="Logo&#10;&#10;Description automatically generated">
            <a:hlinkClick r:id="rId3"/>
            <a:extLst>
              <a:ext uri="{FF2B5EF4-FFF2-40B4-BE49-F238E27FC236}">
                <a16:creationId xmlns:a16="http://schemas.microsoft.com/office/drawing/2014/main" id="{764ED4E4-CD55-448F-9631-AA4BA9403D6A}"/>
              </a:ext>
            </a:extLst>
          </p:cNvPr>
          <p:cNvPicPr>
            <a:picLocks noChangeAspect="1"/>
          </p:cNvPicPr>
          <p:nvPr/>
        </p:nvPicPr>
        <p:blipFill>
          <a:blip r:embed="rId4"/>
          <a:stretch>
            <a:fillRect/>
          </a:stretch>
        </p:blipFill>
        <p:spPr>
          <a:xfrm>
            <a:off x="1050141" y="3773539"/>
            <a:ext cx="831682" cy="831682"/>
          </a:xfrm>
          <a:prstGeom prst="rect">
            <a:avLst/>
          </a:prstGeom>
        </p:spPr>
      </p:pic>
      <p:pic>
        <p:nvPicPr>
          <p:cNvPr id="12" name="Picture 11" descr="Logo&#10;&#10;Description automatically generated">
            <a:hlinkClick r:id="rId5"/>
            <a:extLst>
              <a:ext uri="{FF2B5EF4-FFF2-40B4-BE49-F238E27FC236}">
                <a16:creationId xmlns:a16="http://schemas.microsoft.com/office/drawing/2014/main" id="{08010C69-BC17-4CF5-8156-7917FCF454C2}"/>
              </a:ext>
            </a:extLst>
          </p:cNvPr>
          <p:cNvPicPr>
            <a:picLocks noChangeAspect="1"/>
          </p:cNvPicPr>
          <p:nvPr/>
        </p:nvPicPr>
        <p:blipFill>
          <a:blip r:embed="rId6"/>
          <a:stretch>
            <a:fillRect/>
          </a:stretch>
        </p:blipFill>
        <p:spPr>
          <a:xfrm>
            <a:off x="2188527" y="3773539"/>
            <a:ext cx="831682" cy="831682"/>
          </a:xfrm>
          <a:prstGeom prst="rect">
            <a:avLst/>
          </a:prstGeom>
        </p:spPr>
      </p:pic>
      <p:pic>
        <p:nvPicPr>
          <p:cNvPr id="14" name="Picture 13" descr="Logo&#10;&#10;Description automatically generated">
            <a:hlinkClick r:id="rId7"/>
            <a:extLst>
              <a:ext uri="{FF2B5EF4-FFF2-40B4-BE49-F238E27FC236}">
                <a16:creationId xmlns:a16="http://schemas.microsoft.com/office/drawing/2014/main" id="{D155C4EE-5513-408D-A9C4-D77CEECC9648}"/>
              </a:ext>
            </a:extLst>
          </p:cNvPr>
          <p:cNvPicPr>
            <a:picLocks noChangeAspect="1"/>
          </p:cNvPicPr>
          <p:nvPr/>
        </p:nvPicPr>
        <p:blipFill>
          <a:blip r:embed="rId8"/>
          <a:stretch>
            <a:fillRect/>
          </a:stretch>
        </p:blipFill>
        <p:spPr>
          <a:xfrm>
            <a:off x="3279177" y="3773539"/>
            <a:ext cx="831682" cy="831682"/>
          </a:xfrm>
          <a:prstGeom prst="rect">
            <a:avLst/>
          </a:prstGeom>
        </p:spPr>
      </p:pic>
      <p:pic>
        <p:nvPicPr>
          <p:cNvPr id="16" name="Picture 15" descr="Logo, company name&#10;&#10;Description automatically generated">
            <a:extLst>
              <a:ext uri="{FF2B5EF4-FFF2-40B4-BE49-F238E27FC236}">
                <a16:creationId xmlns:a16="http://schemas.microsoft.com/office/drawing/2014/main" id="{0E899F0A-922E-4B46-89A7-4AD498A241BE}"/>
              </a:ext>
            </a:extLst>
          </p:cNvPr>
          <p:cNvPicPr>
            <a:picLocks noChangeAspect="1"/>
          </p:cNvPicPr>
          <p:nvPr/>
        </p:nvPicPr>
        <p:blipFill>
          <a:blip r:embed="rId9"/>
          <a:stretch>
            <a:fillRect/>
          </a:stretch>
        </p:blipFill>
        <p:spPr>
          <a:xfrm>
            <a:off x="5554865" y="1888415"/>
            <a:ext cx="5477636" cy="3081170"/>
          </a:xfrm>
          <a:prstGeom prst="rect">
            <a:avLst/>
          </a:prstGeom>
          <a:ln>
            <a:noFill/>
          </a:ln>
          <a:effectLst>
            <a:softEdge rad="112500"/>
          </a:effectLst>
        </p:spPr>
      </p:pic>
      <p:pic>
        <p:nvPicPr>
          <p:cNvPr id="11" name="Graphic 10">
            <a:extLst>
              <a:ext uri="{FF2B5EF4-FFF2-40B4-BE49-F238E27FC236}">
                <a16:creationId xmlns:a16="http://schemas.microsoft.com/office/drawing/2014/main" id="{05FCCF25-55C4-4E77-B0C2-2FA4D75596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8216" y="6139176"/>
            <a:ext cx="2770414" cy="793559"/>
          </a:xfrm>
          <a:prstGeom prst="rect">
            <a:avLst/>
          </a:prstGeom>
        </p:spPr>
      </p:pic>
      <p:pic>
        <p:nvPicPr>
          <p:cNvPr id="13" name="Picture 12" descr="Logo, company name&#10;&#10;Description automatically generated">
            <a:extLst>
              <a:ext uri="{FF2B5EF4-FFF2-40B4-BE49-F238E27FC236}">
                <a16:creationId xmlns:a16="http://schemas.microsoft.com/office/drawing/2014/main" id="{9862D538-1F49-4C77-9003-086C63BB628E}"/>
              </a:ext>
            </a:extLst>
          </p:cNvPr>
          <p:cNvPicPr>
            <a:picLocks noChangeAspect="1"/>
          </p:cNvPicPr>
          <p:nvPr/>
        </p:nvPicPr>
        <p:blipFill>
          <a:blip r:embed="rId9"/>
          <a:stretch>
            <a:fillRect/>
          </a:stretch>
        </p:blipFill>
        <p:spPr>
          <a:xfrm>
            <a:off x="5664223" y="1895464"/>
            <a:ext cx="5477636" cy="3081170"/>
          </a:xfrm>
          <a:prstGeom prst="rect">
            <a:avLst/>
          </a:prstGeom>
          <a:ln>
            <a:noFill/>
          </a:ln>
          <a:effectLst>
            <a:softEdge rad="112500"/>
          </a:effectLst>
        </p:spPr>
      </p:pic>
    </p:spTree>
    <p:extLst>
      <p:ext uri="{BB962C8B-B14F-4D97-AF65-F5344CB8AC3E}">
        <p14:creationId xmlns:p14="http://schemas.microsoft.com/office/powerpoint/2010/main" val="1111406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8FE-018E-4CA0-950B-D278A501D99F}"/>
              </a:ext>
            </a:extLst>
          </p:cNvPr>
          <p:cNvSpPr>
            <a:spLocks noGrp="1"/>
          </p:cNvSpPr>
          <p:nvPr>
            <p:ph type="title"/>
          </p:nvPr>
        </p:nvSpPr>
        <p:spPr>
          <a:xfrm>
            <a:off x="4965430" y="629268"/>
            <a:ext cx="6586491" cy="1286160"/>
          </a:xfrm>
        </p:spPr>
        <p:txBody>
          <a:bodyPr anchor="b">
            <a:normAutofit/>
          </a:bodyPr>
          <a:lstStyle/>
          <a:p>
            <a:r>
              <a:rPr lang="ro-RO" b="1" dirty="0">
                <a:solidFill>
                  <a:srgbClr val="152294"/>
                </a:solidFill>
              </a:rPr>
              <a:t>Context și provocări</a:t>
            </a:r>
            <a:endParaRPr lang="LID4096" b="1" dirty="0">
              <a:solidFill>
                <a:srgbClr val="152294"/>
              </a:solidFill>
            </a:endParaRPr>
          </a:p>
        </p:txBody>
      </p:sp>
      <p:sp>
        <p:nvSpPr>
          <p:cNvPr id="3" name="Content Placeholder 2">
            <a:extLst>
              <a:ext uri="{FF2B5EF4-FFF2-40B4-BE49-F238E27FC236}">
                <a16:creationId xmlns:a16="http://schemas.microsoft.com/office/drawing/2014/main" id="{D580DF14-0F4B-454A-86B9-14704C943E91}"/>
              </a:ext>
            </a:extLst>
          </p:cNvPr>
          <p:cNvSpPr>
            <a:spLocks noGrp="1"/>
          </p:cNvSpPr>
          <p:nvPr>
            <p:ph idx="1"/>
          </p:nvPr>
        </p:nvSpPr>
        <p:spPr>
          <a:xfrm>
            <a:off x="4965431" y="2438400"/>
            <a:ext cx="6586489" cy="3785419"/>
          </a:xfrm>
        </p:spPr>
        <p:txBody>
          <a:bodyPr>
            <a:normAutofit lnSpcReduction="10000"/>
          </a:bodyPr>
          <a:lstStyle/>
          <a:p>
            <a:pPr marL="0" marR="0">
              <a:lnSpc>
                <a:spcPct val="115000"/>
              </a:lnSpc>
              <a:spcBef>
                <a:spcPts val="0"/>
              </a:spcBef>
              <a:spcAft>
                <a:spcPts val="800"/>
              </a:spcAft>
            </a:pPr>
            <a:r>
              <a:rPr lang="ro-RO" sz="2000" dirty="0">
                <a:solidFill>
                  <a:srgbClr val="152294"/>
                </a:solidFill>
                <a:cs typeface="Arial" panose="020B0604020202020204" pitchFamily="34" charset="0"/>
              </a:rPr>
              <a:t>MACHINA este un proiect Erasmus KA2, care își propune să abordeze acest deficit de competențe în ML prin creșterea relevanței ofertei C-VET și I-VET în sector, pentru a se asigura că forța de muncă IT existentă și viitoare va avea competențele specifice ML și abilitățile transversale necesare pentru a răspunde la cerințele moderne de la locul de muncă și să reușească într-un domeniu competitiv, în dezvoltare rapidă. De asemenea, proiectul va pune la dispoziție materiale educaționale transnaționale sub formă de OER, pentru a asigura adoptarea pe scară largă și pentru a sprijini furnizarea VET într-un mod rentabil și flexibil.</a:t>
            </a:r>
          </a:p>
          <a:p>
            <a:endParaRPr lang="LID4096" sz="2000" dirty="0"/>
          </a:p>
        </p:txBody>
      </p:sp>
      <p:pic>
        <p:nvPicPr>
          <p:cNvPr id="5" name="Picture 4" descr="A picture containing person, person, table, holding&#10;&#10;Description automatically generated">
            <a:extLst>
              <a:ext uri="{FF2B5EF4-FFF2-40B4-BE49-F238E27FC236}">
                <a16:creationId xmlns:a16="http://schemas.microsoft.com/office/drawing/2014/main" id="{931273D9-9643-4C8F-BAC8-488003EAF9B9}"/>
              </a:ext>
            </a:extLst>
          </p:cNvPr>
          <p:cNvPicPr>
            <a:picLocks noChangeAspect="1"/>
          </p:cNvPicPr>
          <p:nvPr/>
        </p:nvPicPr>
        <p:blipFill rotWithShape="1">
          <a:blip r:embed="rId2"/>
          <a:srcRect l="35797" r="44094"/>
          <a:stretch/>
        </p:blipFill>
        <p:spPr>
          <a:xfrm>
            <a:off x="20" y="10"/>
            <a:ext cx="4635571" cy="6857990"/>
          </a:xfrm>
          <a:prstGeom prst="rect">
            <a:avLst/>
          </a:prstGeom>
          <a:effectLst/>
        </p:spPr>
      </p:pic>
    </p:spTree>
    <p:extLst>
      <p:ext uri="{BB962C8B-B14F-4D97-AF65-F5344CB8AC3E}">
        <p14:creationId xmlns:p14="http://schemas.microsoft.com/office/powerpoint/2010/main" val="1069303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8FE-018E-4CA0-950B-D278A501D99F}"/>
              </a:ext>
            </a:extLst>
          </p:cNvPr>
          <p:cNvSpPr>
            <a:spLocks noGrp="1"/>
          </p:cNvSpPr>
          <p:nvPr>
            <p:ph type="title"/>
          </p:nvPr>
        </p:nvSpPr>
        <p:spPr>
          <a:xfrm>
            <a:off x="4965430" y="629266"/>
            <a:ext cx="6586491" cy="1676603"/>
          </a:xfrm>
        </p:spPr>
        <p:txBody>
          <a:bodyPr>
            <a:normAutofit/>
          </a:bodyPr>
          <a:lstStyle/>
          <a:p>
            <a:r>
              <a:rPr lang="ro-RO" sz="5400" b="1" dirty="0">
                <a:solidFill>
                  <a:srgbClr val="152294"/>
                </a:solidFill>
              </a:rPr>
              <a:t>Obiectivele proiectului MACHINA</a:t>
            </a:r>
            <a:endParaRPr lang="LID4096" sz="5400" b="1" dirty="0">
              <a:solidFill>
                <a:srgbClr val="152294"/>
              </a:solidFill>
            </a:endParaRPr>
          </a:p>
        </p:txBody>
      </p:sp>
      <p:sp>
        <p:nvSpPr>
          <p:cNvPr id="3" name="Content Placeholder 2">
            <a:extLst>
              <a:ext uri="{FF2B5EF4-FFF2-40B4-BE49-F238E27FC236}">
                <a16:creationId xmlns:a16="http://schemas.microsoft.com/office/drawing/2014/main" id="{D580DF14-0F4B-454A-86B9-14704C943E91}"/>
              </a:ext>
            </a:extLst>
          </p:cNvPr>
          <p:cNvSpPr>
            <a:spLocks noGrp="1"/>
          </p:cNvSpPr>
          <p:nvPr>
            <p:ph idx="1"/>
          </p:nvPr>
        </p:nvSpPr>
        <p:spPr>
          <a:xfrm>
            <a:off x="4965431" y="2438400"/>
            <a:ext cx="6586489" cy="3785419"/>
          </a:xfrm>
        </p:spPr>
        <p:txBody>
          <a:bodyPr>
            <a:normAutofit fontScale="92500" lnSpcReduction="20000"/>
          </a:bodyPr>
          <a:lstStyle/>
          <a:p>
            <a:pPr marL="114300" marR="0" indent="-342900">
              <a:lnSpc>
                <a:spcPct val="107000"/>
              </a:lnSpc>
              <a:spcBef>
                <a:spcPts val="0"/>
              </a:spcBef>
              <a:spcAft>
                <a:spcPts val="800"/>
              </a:spcAft>
              <a:buFont typeface="Wingdings" panose="05000000000000000000" pitchFamily="2" charset="2"/>
              <a:buChar char="q"/>
            </a:pPr>
            <a:r>
              <a:rPr lang="ro-RO" sz="2100" dirty="0">
                <a:solidFill>
                  <a:srgbClr val="152294"/>
                </a:solidFill>
                <a:cs typeface="Times New Roman" panose="02020603050405020304" pitchFamily="18" charset="0"/>
              </a:rPr>
              <a:t>Elaborarea unui curriculum comun VET în domeniul învățării automate - Machine Learning (ML), pentru a susține capacitatea lucrătorilor TIC cu competențe tehnice, non-tehnice și meta (soft) căutate.</a:t>
            </a:r>
          </a:p>
          <a:p>
            <a:pPr marL="114300" marR="0" indent="-342900">
              <a:lnSpc>
                <a:spcPct val="107000"/>
              </a:lnSpc>
              <a:spcBef>
                <a:spcPts val="0"/>
              </a:spcBef>
              <a:spcAft>
                <a:spcPts val="800"/>
              </a:spcAft>
              <a:buFont typeface="Wingdings" panose="05000000000000000000" pitchFamily="2" charset="2"/>
              <a:buChar char="q"/>
            </a:pPr>
            <a:r>
              <a:rPr lang="ro-RO" sz="2100" dirty="0">
                <a:solidFill>
                  <a:srgbClr val="152294"/>
                </a:solidFill>
                <a:cs typeface="Times New Roman" panose="02020603050405020304" pitchFamily="18" charset="0"/>
              </a:rPr>
              <a:t>Introducerea metodelor flexibile de furnizare a formării și resurse pedagogice inovatoare cu acces deschis pentru a sprijini furnizarea VET și achiziția de competențe în domeniul ML.</a:t>
            </a:r>
          </a:p>
          <a:p>
            <a:pPr marL="114300" marR="0" indent="-342900">
              <a:lnSpc>
                <a:spcPct val="107000"/>
              </a:lnSpc>
              <a:spcBef>
                <a:spcPts val="0"/>
              </a:spcBef>
              <a:spcAft>
                <a:spcPts val="800"/>
              </a:spcAft>
              <a:buFont typeface="Wingdings" panose="05000000000000000000" pitchFamily="2" charset="2"/>
              <a:buChar char="q"/>
            </a:pPr>
            <a:r>
              <a:rPr lang="ro-RO" sz="2100" dirty="0">
                <a:solidFill>
                  <a:srgbClr val="152294"/>
                </a:solidFill>
                <a:cs typeface="Times New Roman" panose="02020603050405020304" pitchFamily="18" charset="0"/>
              </a:rPr>
              <a:t>Încurajarea recunoașterii și integrării cerințelor de competențe ML în cadrele de competență sectoriale și schemele de certificare.</a:t>
            </a:r>
          </a:p>
          <a:p>
            <a:pPr marL="114300" marR="0" indent="-342900">
              <a:lnSpc>
                <a:spcPct val="107000"/>
              </a:lnSpc>
              <a:spcBef>
                <a:spcPts val="0"/>
              </a:spcBef>
              <a:spcAft>
                <a:spcPts val="800"/>
              </a:spcAft>
              <a:buFont typeface="Wingdings" panose="05000000000000000000" pitchFamily="2" charset="2"/>
              <a:buChar char="q"/>
            </a:pPr>
            <a:r>
              <a:rPr lang="ro-RO" sz="2100" dirty="0">
                <a:solidFill>
                  <a:srgbClr val="152294"/>
                </a:solidFill>
                <a:cs typeface="Times New Roman" panose="02020603050405020304" pitchFamily="18" charset="0"/>
              </a:rPr>
              <a:t>Îmbunătățirea pieței forței de muncă ML și a informațiilor privind competențele la nivelul UE.</a:t>
            </a:r>
          </a:p>
          <a:p>
            <a:endParaRPr lang="LID4096" sz="2000" dirty="0"/>
          </a:p>
        </p:txBody>
      </p:sp>
      <p:pic>
        <p:nvPicPr>
          <p:cNvPr id="6" name="Picture 5" descr="A picture containing person, person&#10;&#10;Description automatically generated">
            <a:extLst>
              <a:ext uri="{FF2B5EF4-FFF2-40B4-BE49-F238E27FC236}">
                <a16:creationId xmlns:a16="http://schemas.microsoft.com/office/drawing/2014/main" id="{039A9AAE-39C9-483C-8945-8CC9C3BB8F9C}"/>
              </a:ext>
            </a:extLst>
          </p:cNvPr>
          <p:cNvPicPr>
            <a:picLocks noChangeAspect="1"/>
          </p:cNvPicPr>
          <p:nvPr/>
        </p:nvPicPr>
        <p:blipFill rotWithShape="1">
          <a:blip r:embed="rId3"/>
          <a:srcRect l="29869" r="25012" b="-1"/>
          <a:stretch/>
        </p:blipFill>
        <p:spPr>
          <a:xfrm>
            <a:off x="20" y="10"/>
            <a:ext cx="4635571" cy="6857990"/>
          </a:xfrm>
          <a:prstGeom prst="rect">
            <a:avLst/>
          </a:prstGeom>
          <a:effectLst/>
        </p:spPr>
      </p:pic>
    </p:spTree>
    <p:extLst>
      <p:ext uri="{BB962C8B-B14F-4D97-AF65-F5344CB8AC3E}">
        <p14:creationId xmlns:p14="http://schemas.microsoft.com/office/powerpoint/2010/main" val="27430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25EF6-5F08-4B29-B1C6-AE95C7A02F7E}"/>
              </a:ext>
            </a:extLst>
          </p:cNvPr>
          <p:cNvSpPr>
            <a:spLocks noGrp="1"/>
          </p:cNvSpPr>
          <p:nvPr>
            <p:ph type="title"/>
          </p:nvPr>
        </p:nvSpPr>
        <p:spPr>
          <a:xfrm>
            <a:off x="655320" y="365125"/>
            <a:ext cx="5120114" cy="1692794"/>
          </a:xfrm>
        </p:spPr>
        <p:txBody>
          <a:bodyPr>
            <a:normAutofit fontScale="90000"/>
          </a:bodyPr>
          <a:lstStyle/>
          <a:p>
            <a:br>
              <a:rPr lang="en-US" sz="4000" b="1" dirty="0">
                <a:solidFill>
                  <a:srgbClr val="152294"/>
                </a:solidFill>
              </a:rPr>
            </a:br>
            <a:br>
              <a:rPr lang="en-US" sz="4000" b="1" dirty="0">
                <a:solidFill>
                  <a:srgbClr val="152294"/>
                </a:solidFill>
              </a:rPr>
            </a:br>
            <a:r>
              <a:rPr lang="ro-RO" sz="4000" b="1" dirty="0">
                <a:solidFill>
                  <a:srgbClr val="152294"/>
                </a:solidFill>
              </a:rPr>
              <a:t>Grupuri țintă</a:t>
            </a:r>
            <a:br>
              <a:rPr lang="ro-RO" sz="4000" b="1" dirty="0">
                <a:solidFill>
                  <a:srgbClr val="152294"/>
                </a:solidFill>
              </a:rPr>
            </a:br>
            <a:br>
              <a:rPr lang="en-US" sz="4000" b="1" dirty="0">
                <a:solidFill>
                  <a:srgbClr val="152294"/>
                </a:solidFill>
              </a:rPr>
            </a:br>
            <a:endParaRPr lang="LID4096" sz="4000" b="1" dirty="0">
              <a:solidFill>
                <a:srgbClr val="152294"/>
              </a:solidFill>
            </a:endParaRPr>
          </a:p>
        </p:txBody>
      </p:sp>
      <p:sp>
        <p:nvSpPr>
          <p:cNvPr id="3" name="Content Placeholder 2">
            <a:extLst>
              <a:ext uri="{FF2B5EF4-FFF2-40B4-BE49-F238E27FC236}">
                <a16:creationId xmlns:a16="http://schemas.microsoft.com/office/drawing/2014/main" id="{B9090762-EB14-4B68-8A0F-1BD118B6874B}"/>
              </a:ext>
            </a:extLst>
          </p:cNvPr>
          <p:cNvSpPr>
            <a:spLocks noGrp="1"/>
          </p:cNvSpPr>
          <p:nvPr>
            <p:ph idx="1"/>
          </p:nvPr>
        </p:nvSpPr>
        <p:spPr>
          <a:xfrm>
            <a:off x="568234" y="2270235"/>
            <a:ext cx="5754189" cy="3462228"/>
          </a:xfrm>
        </p:spPr>
        <p:txBody>
          <a:bodyPr>
            <a:normAutofit/>
          </a:bodyPr>
          <a:lstStyle/>
          <a:p>
            <a:pPr marL="114300" marR="0" indent="-342900">
              <a:lnSpc>
                <a:spcPct val="107000"/>
              </a:lnSpc>
              <a:spcBef>
                <a:spcPts val="0"/>
              </a:spcBef>
              <a:spcAft>
                <a:spcPts val="800"/>
              </a:spcAft>
              <a:buFont typeface="Wingdings" panose="05000000000000000000" pitchFamily="2" charset="2"/>
              <a:buChar char="q"/>
            </a:pPr>
            <a:r>
              <a:rPr lang="ro-RO" sz="2000" dirty="0">
                <a:solidFill>
                  <a:srgbClr val="152294"/>
                </a:solidFill>
                <a:cs typeface="Times New Roman" panose="02020603050405020304" pitchFamily="18" charset="0"/>
              </a:rPr>
              <a:t>Furnizori de educație / formare</a:t>
            </a:r>
          </a:p>
          <a:p>
            <a:pPr marL="114300" marR="0" indent="-342900">
              <a:lnSpc>
                <a:spcPct val="107000"/>
              </a:lnSpc>
              <a:spcBef>
                <a:spcPts val="0"/>
              </a:spcBef>
              <a:spcAft>
                <a:spcPts val="800"/>
              </a:spcAft>
              <a:buFont typeface="Wingdings" panose="05000000000000000000" pitchFamily="2" charset="2"/>
              <a:buChar char="q"/>
            </a:pPr>
            <a:r>
              <a:rPr lang="ro-RO" sz="2000" dirty="0">
                <a:solidFill>
                  <a:srgbClr val="152294"/>
                </a:solidFill>
                <a:cs typeface="Times New Roman" panose="02020603050405020304" pitchFamily="18" charset="0"/>
              </a:rPr>
              <a:t>Lucrătorii din IT care au nevoie de C-VET</a:t>
            </a:r>
          </a:p>
          <a:p>
            <a:pPr marL="114300" marR="0" indent="-342900">
              <a:lnSpc>
                <a:spcPct val="107000"/>
              </a:lnSpc>
              <a:spcBef>
                <a:spcPts val="0"/>
              </a:spcBef>
              <a:spcAft>
                <a:spcPts val="800"/>
              </a:spcAft>
              <a:buFont typeface="Wingdings" panose="05000000000000000000" pitchFamily="2" charset="2"/>
              <a:buChar char="q"/>
            </a:pPr>
            <a:r>
              <a:rPr lang="ro-RO" sz="2000" dirty="0">
                <a:solidFill>
                  <a:srgbClr val="152294"/>
                </a:solidFill>
                <a:cs typeface="Times New Roman" panose="02020603050405020304" pitchFamily="18" charset="0"/>
              </a:rPr>
              <a:t>Cursanți I-VET</a:t>
            </a:r>
          </a:p>
          <a:p>
            <a:pPr marL="114300" marR="0" indent="-342900">
              <a:lnSpc>
                <a:spcPct val="107000"/>
              </a:lnSpc>
              <a:spcBef>
                <a:spcPts val="0"/>
              </a:spcBef>
              <a:spcAft>
                <a:spcPts val="800"/>
              </a:spcAft>
              <a:buFont typeface="Wingdings" panose="05000000000000000000" pitchFamily="2" charset="2"/>
              <a:buChar char="q"/>
            </a:pPr>
            <a:r>
              <a:rPr lang="ro-RO" sz="2000" dirty="0">
                <a:solidFill>
                  <a:srgbClr val="152294"/>
                </a:solidFill>
                <a:cs typeface="Times New Roman" panose="02020603050405020304" pitchFamily="18" charset="0"/>
              </a:rPr>
              <a:t>Reprezentanți ai sectorului și parteneri sociali</a:t>
            </a:r>
          </a:p>
          <a:p>
            <a:pPr marL="114300" marR="0" indent="-342900">
              <a:lnSpc>
                <a:spcPct val="107000"/>
              </a:lnSpc>
              <a:spcBef>
                <a:spcPts val="0"/>
              </a:spcBef>
              <a:spcAft>
                <a:spcPts val="800"/>
              </a:spcAft>
              <a:buFont typeface="Wingdings" panose="05000000000000000000" pitchFamily="2" charset="2"/>
              <a:buChar char="q"/>
            </a:pPr>
            <a:r>
              <a:rPr lang="ro-RO" sz="2000" dirty="0">
                <a:solidFill>
                  <a:srgbClr val="152294"/>
                </a:solidFill>
                <a:cs typeface="Times New Roman" panose="02020603050405020304" pitchFamily="18" charset="0"/>
              </a:rPr>
              <a:t>Autoritățile publice din educație și acreditare</a:t>
            </a:r>
          </a:p>
        </p:txBody>
      </p:sp>
      <p:pic>
        <p:nvPicPr>
          <p:cNvPr id="5" name="Picture 4" descr="A picture containing indoor, person, blue, hand&#10;&#10;Description automatically generated">
            <a:extLst>
              <a:ext uri="{FF2B5EF4-FFF2-40B4-BE49-F238E27FC236}">
                <a16:creationId xmlns:a16="http://schemas.microsoft.com/office/drawing/2014/main" id="{98D7270D-ABEE-4C00-A4EE-79EFD3518599}"/>
              </a:ext>
            </a:extLst>
          </p:cNvPr>
          <p:cNvPicPr>
            <a:picLocks noChangeAspect="1"/>
          </p:cNvPicPr>
          <p:nvPr/>
        </p:nvPicPr>
        <p:blipFill rotWithShape="1">
          <a:blip r:embed="rId2"/>
          <a:srcRect l="19277" r="19275"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779916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1913468" y="365125"/>
            <a:ext cx="9440332" cy="1325563"/>
          </a:xfrm>
        </p:spPr>
        <p:txBody>
          <a:bodyPr>
            <a:normAutofit fontScale="90000"/>
          </a:bodyPr>
          <a:lstStyle/>
          <a:p>
            <a:br>
              <a:rPr lang="de-DE" sz="5400" b="1" dirty="0">
                <a:solidFill>
                  <a:srgbClr val="152294"/>
                </a:solidFill>
              </a:rPr>
            </a:br>
            <a:r>
              <a:rPr lang="ro-RO" sz="5400" b="1" dirty="0">
                <a:solidFill>
                  <a:srgbClr val="152294"/>
                </a:solidFill>
              </a:rPr>
              <a:t>Principalele rezultate ale proiectului MACHINA</a:t>
            </a:r>
            <a:br>
              <a:rPr lang="ro-RO" sz="1800" dirty="0">
                <a:effectLst/>
                <a:latin typeface="Calibri" panose="020F0502020204030204" pitchFamily="34" charset="0"/>
                <a:ea typeface="Calibri" panose="020F0502020204030204" pitchFamily="34" charset="0"/>
                <a:cs typeface="Arial" panose="020B0604020202020204" pitchFamily="34" charset="0"/>
              </a:rPr>
            </a:br>
            <a:endParaRPr lang="LID4096" sz="5400" b="1" dirty="0">
              <a:solidFill>
                <a:srgbClr val="152294"/>
              </a:solidFill>
            </a:endParaRPr>
          </a:p>
        </p:txBody>
      </p:sp>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838200" y="2236696"/>
            <a:ext cx="10515600" cy="4351338"/>
          </a:xfrm>
        </p:spPr>
        <p:txBody>
          <a:bodyPr>
            <a:normAutofit/>
          </a:bodyPr>
          <a:lstStyle/>
          <a:p>
            <a:pPr marL="114300" marR="0" indent="-342900">
              <a:lnSpc>
                <a:spcPct val="107000"/>
              </a:lnSpc>
              <a:spcBef>
                <a:spcPts val="0"/>
              </a:spcBef>
              <a:spcAft>
                <a:spcPts val="800"/>
              </a:spcAft>
              <a:buFont typeface="Wingdings" panose="05000000000000000000" pitchFamily="2" charset="2"/>
              <a:buChar char="q"/>
            </a:pPr>
            <a:r>
              <a:rPr lang="ro-RO" sz="2000" dirty="0">
                <a:solidFill>
                  <a:srgbClr val="152294"/>
                </a:solidFill>
              </a:rPr>
              <a:t>R1: Rezultatele învățării aferente sectorului MACHINE Learning (ML)</a:t>
            </a:r>
          </a:p>
          <a:p>
            <a:pPr marL="114300" marR="0" indent="-342900">
              <a:lnSpc>
                <a:spcPct val="107000"/>
              </a:lnSpc>
              <a:spcBef>
                <a:spcPts val="0"/>
              </a:spcBef>
              <a:spcAft>
                <a:spcPts val="800"/>
              </a:spcAft>
              <a:buFont typeface="Wingdings" panose="05000000000000000000" pitchFamily="2" charset="2"/>
              <a:buChar char="q"/>
            </a:pPr>
            <a:r>
              <a:rPr lang="ro-RO" sz="2000" dirty="0">
                <a:solidFill>
                  <a:srgbClr val="152294"/>
                </a:solidFill>
              </a:rPr>
              <a:t>R2: Structură curriculară MACHINA și Resurse Educaționale Deschise</a:t>
            </a:r>
          </a:p>
          <a:p>
            <a:pPr marL="114300" marR="0" indent="-342900">
              <a:lnSpc>
                <a:spcPct val="107000"/>
              </a:lnSpc>
              <a:spcBef>
                <a:spcPts val="0"/>
              </a:spcBef>
              <a:spcAft>
                <a:spcPts val="800"/>
              </a:spcAft>
              <a:buFont typeface="Wingdings" panose="05000000000000000000" pitchFamily="2" charset="2"/>
              <a:buChar char="q"/>
            </a:pPr>
            <a:r>
              <a:rPr lang="ro-RO" sz="2000" dirty="0">
                <a:solidFill>
                  <a:srgbClr val="152294"/>
                </a:solidFill>
              </a:rPr>
              <a:t>R3: Infrastructuri pentru cursuri profesionale deschise online (VOOC) </a:t>
            </a:r>
          </a:p>
          <a:p>
            <a:pPr marL="114300" marR="0" indent="-342900">
              <a:lnSpc>
                <a:spcPct val="107000"/>
              </a:lnSpc>
              <a:spcBef>
                <a:spcPts val="0"/>
              </a:spcBef>
              <a:spcAft>
                <a:spcPts val="800"/>
              </a:spcAft>
              <a:buFont typeface="Wingdings" panose="05000000000000000000" pitchFamily="2" charset="2"/>
              <a:buChar char="q"/>
            </a:pPr>
            <a:r>
              <a:rPr lang="ro-RO" sz="2000" dirty="0">
                <a:solidFill>
                  <a:srgbClr val="152294"/>
                </a:solidFill>
              </a:rPr>
              <a:t>R4: Cadrul pentru recunoașterea și integrarea cerințelor de competențe ML în schemele de certificare și standardizare</a:t>
            </a:r>
          </a:p>
          <a:p>
            <a:pPr marL="114300" marR="0" indent="-342900">
              <a:lnSpc>
                <a:spcPct val="107000"/>
              </a:lnSpc>
              <a:spcBef>
                <a:spcPts val="0"/>
              </a:spcBef>
              <a:spcAft>
                <a:spcPts val="800"/>
              </a:spcAft>
              <a:buFont typeface="Wingdings" panose="05000000000000000000" pitchFamily="2" charset="2"/>
              <a:buChar char="q"/>
            </a:pPr>
            <a:r>
              <a:rPr lang="ro-RO" sz="2000" dirty="0">
                <a:solidFill>
                  <a:srgbClr val="152294"/>
                </a:solidFill>
              </a:rPr>
              <a:t>E1- E5: Zilele naționale de informare MACHINA</a:t>
            </a:r>
          </a:p>
          <a:p>
            <a:endParaRPr lang="LID4096" dirty="0"/>
          </a:p>
        </p:txBody>
      </p:sp>
      <p:pic>
        <p:nvPicPr>
          <p:cNvPr id="7" name="Graphic 6" descr="Gears">
            <a:extLst>
              <a:ext uri="{FF2B5EF4-FFF2-40B4-BE49-F238E27FC236}">
                <a16:creationId xmlns:a16="http://schemas.microsoft.com/office/drawing/2014/main" id="{76313D91-A0E7-4874-897A-B5C87BB3E6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spTree>
    <p:extLst>
      <p:ext uri="{BB962C8B-B14F-4D97-AF65-F5344CB8AC3E}">
        <p14:creationId xmlns:p14="http://schemas.microsoft.com/office/powerpoint/2010/main" val="638917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4860832-27F3-4D30-9288-7521D24915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6DAAD4DA-AA9F-4A4D-AD0B-0FB2286B3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10" name="Freeform 6">
              <a:extLst>
                <a:ext uri="{FF2B5EF4-FFF2-40B4-BE49-F238E27FC236}">
                  <a16:creationId xmlns:a16="http://schemas.microsoft.com/office/drawing/2014/main" id="{A4F5EC98-FDFD-4158-9C16-CD770B1F2A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26D1C0DA-68C2-40A2-BCCA-D14FB5EF2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1B67FFD7-72F1-4435-9C33-DFFE87F9C8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15CE66C6-629F-44D9-A0BC-D2F4E7AF5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FEAAAFC3-1B1C-4F1C-AC4E-ED0ACA4AE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accent1">
                  <a:alpha val="18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E2C81DA9-A0C9-4C54-A2F0-A3EC14F2B8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B7EA41DD-7957-42FB-BD48-E502F81F6C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E33D6F3E-9CCB-4053-B8C1-5260829C80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accent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D533B393-4D8F-4FB8-AA9D-BA218F4435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433765B0-52BC-4442-BC45-8EDFBF5933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B911B231-DD22-4BC7-A325-2B6831481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accent1">
                  <a:alpha val="13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800DA13B-507D-4901-AF60-F99485FC1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DAB727E1-099C-4F62-9ED1-46CD895C6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accent1">
                  <a:alpha val="12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4D1E585E-A63F-42DE-BF5F-B0B390B298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D8FCC810-4482-4E43-9102-2B87386E71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accent1">
                  <a:alpha val="12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EC977192-4383-4D76-8DB3-B93ADD739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accent1">
                  <a:alpha val="12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09DCD44A-4779-4898-862E-A220810CA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accent1">
                  <a:alpha val="11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F7516DF1-08D6-4FF0-A1A1-95A260F1D4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accent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F74092EA-F950-4DF2-8646-60F26E811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accent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09A3177B-1E64-4081-B8C6-3D7C8786D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accent1">
                  <a:alpha val="8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F4EBD05-5D41-451B-BD78-050608A3FBAD}"/>
              </a:ext>
            </a:extLst>
          </p:cNvPr>
          <p:cNvSpPr>
            <a:spLocks noGrp="1"/>
          </p:cNvSpPr>
          <p:nvPr>
            <p:ph type="title"/>
          </p:nvPr>
        </p:nvSpPr>
        <p:spPr>
          <a:xfrm>
            <a:off x="4210367" y="1114425"/>
            <a:ext cx="6675120" cy="1353312"/>
          </a:xfrm>
        </p:spPr>
        <p:txBody>
          <a:bodyPr anchor="b">
            <a:normAutofit fontScale="90000"/>
          </a:bodyPr>
          <a:lstStyle/>
          <a:p>
            <a:br>
              <a:rPr lang="en-GB" sz="4000" b="1" dirty="0">
                <a:solidFill>
                  <a:srgbClr val="152294"/>
                </a:solidFill>
              </a:rPr>
            </a:br>
            <a:br>
              <a:rPr lang="en-GB" sz="4000" b="1" dirty="0">
                <a:solidFill>
                  <a:srgbClr val="152294"/>
                </a:solidFill>
              </a:rPr>
            </a:br>
            <a:br>
              <a:rPr lang="en-GB" sz="4000" b="1" dirty="0">
                <a:solidFill>
                  <a:srgbClr val="152294"/>
                </a:solidFill>
              </a:rPr>
            </a:br>
            <a:r>
              <a:rPr lang="ro-RO" sz="4000" b="1" dirty="0">
                <a:solidFill>
                  <a:srgbClr val="152294"/>
                </a:solidFill>
              </a:rPr>
              <a:t>Activități principale ale proiectului MACHINA</a:t>
            </a:r>
            <a:br>
              <a:rPr lang="ro-RO" sz="1800" dirty="0">
                <a:effectLst/>
                <a:latin typeface="Calibri" panose="020F0502020204030204" pitchFamily="34" charset="0"/>
                <a:ea typeface="Calibri" panose="020F0502020204030204" pitchFamily="34" charset="0"/>
                <a:cs typeface="Arial" panose="020B0604020202020204" pitchFamily="34" charset="0"/>
              </a:rPr>
            </a:br>
            <a:endParaRPr lang="LID4096" sz="4000" b="1" dirty="0">
              <a:solidFill>
                <a:srgbClr val="152294"/>
              </a:solidFill>
            </a:endParaRPr>
          </a:p>
        </p:txBody>
      </p:sp>
      <p:sp>
        <p:nvSpPr>
          <p:cNvPr id="3" name="Content Placeholder 2">
            <a:extLst>
              <a:ext uri="{FF2B5EF4-FFF2-40B4-BE49-F238E27FC236}">
                <a16:creationId xmlns:a16="http://schemas.microsoft.com/office/drawing/2014/main" id="{0FFF1249-B259-40EF-9300-B68F3A768173}"/>
              </a:ext>
            </a:extLst>
          </p:cNvPr>
          <p:cNvSpPr>
            <a:spLocks noGrp="1"/>
          </p:cNvSpPr>
          <p:nvPr>
            <p:ph idx="1"/>
          </p:nvPr>
        </p:nvSpPr>
        <p:spPr>
          <a:xfrm>
            <a:off x="4069080" y="2157984"/>
            <a:ext cx="6675120" cy="3895344"/>
          </a:xfrm>
        </p:spPr>
        <p:txBody>
          <a:bodyPr anchor="ctr">
            <a:normAutofit/>
          </a:bodyPr>
          <a:lstStyle/>
          <a:p>
            <a:pPr marL="342900" marR="0" lvl="0" indent="-342900" rtl="0">
              <a:lnSpc>
                <a:spcPct val="107000"/>
              </a:lnSpc>
              <a:spcBef>
                <a:spcPts val="0"/>
              </a:spcBef>
              <a:spcAft>
                <a:spcPts val="0"/>
              </a:spcAft>
              <a:buFont typeface="Wingdings" panose="05000000000000000000" pitchFamily="2" charset="2"/>
              <a:buChar char=""/>
            </a:pPr>
            <a:r>
              <a:rPr lang="ro-RO" sz="2000" dirty="0">
                <a:solidFill>
                  <a:srgbClr val="152294"/>
                </a:solidFill>
              </a:rPr>
              <a:t>Activități extinse de colectare a informațiilor privind piața muncii și competențe, care conduc la dezvoltarea rezultatelor învățării aferente ML</a:t>
            </a:r>
          </a:p>
          <a:p>
            <a:pPr marL="342900" marR="0" lvl="0" indent="-342900">
              <a:lnSpc>
                <a:spcPct val="107000"/>
              </a:lnSpc>
              <a:spcBef>
                <a:spcPts val="0"/>
              </a:spcBef>
              <a:spcAft>
                <a:spcPts val="0"/>
              </a:spcAft>
              <a:buFont typeface="Wingdings" panose="05000000000000000000" pitchFamily="2" charset="2"/>
              <a:buChar char=""/>
            </a:pPr>
            <a:r>
              <a:rPr lang="ro-RO" sz="2000" dirty="0">
                <a:solidFill>
                  <a:srgbClr val="152294"/>
                </a:solidFill>
              </a:rPr>
              <a:t>Dezvoltarea structurii unui curriculum comun VET pentru ML.</a:t>
            </a:r>
          </a:p>
          <a:p>
            <a:pPr marL="342900" marR="0" lvl="0" indent="-342900">
              <a:lnSpc>
                <a:spcPct val="107000"/>
              </a:lnSpc>
              <a:spcBef>
                <a:spcPts val="0"/>
              </a:spcBef>
              <a:spcAft>
                <a:spcPts val="0"/>
              </a:spcAft>
              <a:buFont typeface="Wingdings" panose="05000000000000000000" pitchFamily="2" charset="2"/>
              <a:buChar char=""/>
            </a:pPr>
            <a:r>
              <a:rPr lang="ro-RO" sz="2000" dirty="0">
                <a:solidFill>
                  <a:srgbClr val="152294"/>
                </a:solidFill>
              </a:rPr>
              <a:t>Crearea materialelor pedagogice corespunzătoare care să fie oferite ca resurse de educație deschisă.</a:t>
            </a:r>
          </a:p>
          <a:p>
            <a:pPr marL="342900" marR="0" lvl="0" indent="-342900">
              <a:lnSpc>
                <a:spcPct val="107000"/>
              </a:lnSpc>
              <a:spcBef>
                <a:spcPts val="0"/>
              </a:spcBef>
              <a:spcAft>
                <a:spcPts val="0"/>
              </a:spcAft>
              <a:buFont typeface="Wingdings" panose="05000000000000000000" pitchFamily="2" charset="2"/>
              <a:buChar char=""/>
            </a:pPr>
            <a:r>
              <a:rPr lang="ro-RO" sz="2000" dirty="0">
                <a:solidFill>
                  <a:srgbClr val="152294"/>
                </a:solidFill>
              </a:rPr>
              <a:t>Dezvoltarea, testarea, livrarea infrastructurii de cursuri profesionale deschise online (VOOC) pe ML</a:t>
            </a:r>
          </a:p>
          <a:p>
            <a:pPr marL="342900" marR="0" lvl="0" indent="-342900">
              <a:lnSpc>
                <a:spcPct val="107000"/>
              </a:lnSpc>
              <a:spcBef>
                <a:spcPts val="0"/>
              </a:spcBef>
              <a:spcAft>
                <a:spcPts val="800"/>
              </a:spcAft>
              <a:buFont typeface="Wingdings" panose="05000000000000000000" pitchFamily="2" charset="2"/>
              <a:buChar char=""/>
            </a:pPr>
            <a:r>
              <a:rPr lang="ro-RO" sz="2000" dirty="0">
                <a:solidFill>
                  <a:srgbClr val="152294"/>
                </a:solidFill>
              </a:rPr>
              <a:t>Crearea unui plan (specificații) pentru stabilirea unei calificări ML la nivelul UE pentru lucrătorii TIC.</a:t>
            </a:r>
          </a:p>
        </p:txBody>
      </p:sp>
    </p:spTree>
    <p:extLst>
      <p:ext uri="{BB962C8B-B14F-4D97-AF65-F5344CB8AC3E}">
        <p14:creationId xmlns:p14="http://schemas.microsoft.com/office/powerpoint/2010/main" val="188359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912C5E87-CB8A-4EB6-9DF9-90164F54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983755" y="404258"/>
            <a:ext cx="7775429" cy="6051730"/>
          </a:xfrm>
          <a:custGeom>
            <a:avLst/>
            <a:gdLst>
              <a:gd name="connsiteX0" fmla="*/ 6757888 w 7775429"/>
              <a:gd name="connsiteY0" fmla="*/ 3123835 h 6051730"/>
              <a:gd name="connsiteX1" fmla="*/ 5223007 w 7775429"/>
              <a:gd name="connsiteY1" fmla="*/ 3123835 h 6051730"/>
              <a:gd name="connsiteX2" fmla="*/ 5003739 w 7775429"/>
              <a:gd name="connsiteY2" fmla="*/ 3001951 h 6051730"/>
              <a:gd name="connsiteX3" fmla="*/ 4236300 w 7775429"/>
              <a:gd name="connsiteY3" fmla="*/ 1688315 h 6051730"/>
              <a:gd name="connsiteX4" fmla="*/ 4236300 w 7775429"/>
              <a:gd name="connsiteY4" fmla="*/ 1435519 h 6051730"/>
              <a:gd name="connsiteX5" fmla="*/ 5003739 w 7775429"/>
              <a:gd name="connsiteY5" fmla="*/ 121884 h 6051730"/>
              <a:gd name="connsiteX6" fmla="*/ 5223007 w 7775429"/>
              <a:gd name="connsiteY6" fmla="*/ 0 h 6051730"/>
              <a:gd name="connsiteX7" fmla="*/ 6757888 w 7775429"/>
              <a:gd name="connsiteY7" fmla="*/ 0 h 6051730"/>
              <a:gd name="connsiteX8" fmla="*/ 6977155 w 7775429"/>
              <a:gd name="connsiteY8" fmla="*/ 121884 h 6051730"/>
              <a:gd name="connsiteX9" fmla="*/ 7744595 w 7775429"/>
              <a:gd name="connsiteY9" fmla="*/ 1435519 h 6051730"/>
              <a:gd name="connsiteX10" fmla="*/ 7744595 w 7775429"/>
              <a:gd name="connsiteY10" fmla="*/ 1688315 h 6051730"/>
              <a:gd name="connsiteX11" fmla="*/ 6977155 w 7775429"/>
              <a:gd name="connsiteY11" fmla="*/ 3001951 h 6051730"/>
              <a:gd name="connsiteX12" fmla="*/ 6757888 w 7775429"/>
              <a:gd name="connsiteY12" fmla="*/ 3123835 h 6051730"/>
              <a:gd name="connsiteX13" fmla="*/ 3556238 w 7775429"/>
              <a:gd name="connsiteY13" fmla="*/ 5503115 h 6051730"/>
              <a:gd name="connsiteX14" fmla="*/ 3291436 w 7775429"/>
              <a:gd name="connsiteY14" fmla="*/ 5503115 h 6051730"/>
              <a:gd name="connsiteX15" fmla="*/ 3260544 w 7775429"/>
              <a:gd name="connsiteY15" fmla="*/ 5503115 h 6051730"/>
              <a:gd name="connsiteX16" fmla="*/ 3231067 w 7775429"/>
              <a:gd name="connsiteY16" fmla="*/ 5452355 h 6051730"/>
              <a:gd name="connsiteX17" fmla="*/ 3086688 w 7775429"/>
              <a:gd name="connsiteY17" fmla="*/ 5203722 h 6051730"/>
              <a:gd name="connsiteX18" fmla="*/ 3086688 w 7775429"/>
              <a:gd name="connsiteY18" fmla="*/ 5064553 h 6051730"/>
              <a:gd name="connsiteX19" fmla="*/ 3481893 w 7775429"/>
              <a:gd name="connsiteY19" fmla="*/ 4383983 h 6051730"/>
              <a:gd name="connsiteX20" fmla="*/ 3602840 w 7775429"/>
              <a:gd name="connsiteY20" fmla="*/ 4312701 h 6051730"/>
              <a:gd name="connsiteX21" fmla="*/ 4391548 w 7775429"/>
              <a:gd name="connsiteY21" fmla="*/ 4312701 h 6051730"/>
              <a:gd name="connsiteX22" fmla="*/ 4428679 w 7775429"/>
              <a:gd name="connsiteY22" fmla="*/ 4317633 h 6051730"/>
              <a:gd name="connsiteX23" fmla="*/ 4454216 w 7775429"/>
              <a:gd name="connsiteY23" fmla="*/ 4328340 h 6051730"/>
              <a:gd name="connsiteX24" fmla="*/ 4438609 w 7775429"/>
              <a:gd name="connsiteY24" fmla="*/ 4355333 h 6051730"/>
              <a:gd name="connsiteX25" fmla="*/ 3885668 w 7775429"/>
              <a:gd name="connsiteY25" fmla="*/ 5311656 h 6051730"/>
              <a:gd name="connsiteX26" fmla="*/ 3556238 w 7775429"/>
              <a:gd name="connsiteY26" fmla="*/ 5503115 h 6051730"/>
              <a:gd name="connsiteX27" fmla="*/ 4438254 w 7775429"/>
              <a:gd name="connsiteY27" fmla="*/ 6051730 h 6051730"/>
              <a:gd name="connsiteX28" fmla="*/ 3548595 w 7775429"/>
              <a:gd name="connsiteY28" fmla="*/ 6051730 h 6051730"/>
              <a:gd name="connsiteX29" fmla="*/ 3412169 w 7775429"/>
              <a:gd name="connsiteY29" fmla="*/ 5971324 h 6051730"/>
              <a:gd name="connsiteX30" fmla="*/ 3173058 w 7775429"/>
              <a:gd name="connsiteY30" fmla="*/ 5559560 h 6051730"/>
              <a:gd name="connsiteX31" fmla="*/ 3146046 w 7775429"/>
              <a:gd name="connsiteY31" fmla="*/ 5513043 h 6051730"/>
              <a:gd name="connsiteX32" fmla="*/ 3167300 w 7775429"/>
              <a:gd name="connsiteY32" fmla="*/ 5513043 h 6051730"/>
              <a:gd name="connsiteX33" fmla="*/ 3267756 w 7775429"/>
              <a:gd name="connsiteY33" fmla="*/ 5513043 h 6051730"/>
              <a:gd name="connsiteX34" fmla="*/ 3311396 w 7775429"/>
              <a:gd name="connsiteY34" fmla="*/ 5588194 h 6051730"/>
              <a:gd name="connsiteX35" fmla="*/ 3478124 w 7775429"/>
              <a:gd name="connsiteY35" fmla="*/ 5875309 h 6051730"/>
              <a:gd name="connsiteX36" fmla="*/ 3599071 w 7775429"/>
              <a:gd name="connsiteY36" fmla="*/ 5946592 h 6051730"/>
              <a:gd name="connsiteX37" fmla="*/ 4387779 w 7775429"/>
              <a:gd name="connsiteY37" fmla="*/ 5946592 h 6051730"/>
              <a:gd name="connsiteX38" fmla="*/ 4510428 w 7775429"/>
              <a:gd name="connsiteY38" fmla="*/ 5875309 h 6051730"/>
              <a:gd name="connsiteX39" fmla="*/ 4903930 w 7775429"/>
              <a:gd name="connsiteY39" fmla="*/ 5194740 h 6051730"/>
              <a:gd name="connsiteX40" fmla="*/ 4903930 w 7775429"/>
              <a:gd name="connsiteY40" fmla="*/ 5055570 h 6051730"/>
              <a:gd name="connsiteX41" fmla="*/ 4510428 w 7775429"/>
              <a:gd name="connsiteY41" fmla="*/ 4375000 h 6051730"/>
              <a:gd name="connsiteX42" fmla="*/ 4458686 w 7775429"/>
              <a:gd name="connsiteY42" fmla="*/ 4322811 h 6051730"/>
              <a:gd name="connsiteX43" fmla="*/ 4452698 w 7775429"/>
              <a:gd name="connsiteY43" fmla="*/ 4320302 h 6051730"/>
              <a:gd name="connsiteX44" fmla="*/ 4484794 w 7775429"/>
              <a:gd name="connsiteY44" fmla="*/ 4264792 h 6051730"/>
              <a:gd name="connsiteX45" fmla="*/ 4508664 w 7775429"/>
              <a:gd name="connsiteY45" fmla="*/ 4223507 h 6051730"/>
              <a:gd name="connsiteX46" fmla="*/ 4483907 w 7775429"/>
              <a:gd name="connsiteY46" fmla="*/ 4213126 h 6051730"/>
              <a:gd name="connsiteX47" fmla="*/ 4442024 w 7775429"/>
              <a:gd name="connsiteY47" fmla="*/ 4207562 h 6051730"/>
              <a:gd name="connsiteX48" fmla="*/ 3552365 w 7775429"/>
              <a:gd name="connsiteY48" fmla="*/ 4207562 h 6051730"/>
              <a:gd name="connsiteX49" fmla="*/ 3415938 w 7775429"/>
              <a:gd name="connsiteY49" fmla="*/ 4287967 h 6051730"/>
              <a:gd name="connsiteX50" fmla="*/ 2970149 w 7775429"/>
              <a:gd name="connsiteY50" fmla="*/ 5055647 h 6051730"/>
              <a:gd name="connsiteX51" fmla="*/ 2970149 w 7775429"/>
              <a:gd name="connsiteY51" fmla="*/ 5212628 h 6051730"/>
              <a:gd name="connsiteX52" fmla="*/ 3117294 w 7775429"/>
              <a:gd name="connsiteY52" fmla="*/ 5466022 h 6051730"/>
              <a:gd name="connsiteX53" fmla="*/ 3138834 w 7775429"/>
              <a:gd name="connsiteY53" fmla="*/ 5503115 h 6051730"/>
              <a:gd name="connsiteX54" fmla="*/ 3039048 w 7775429"/>
              <a:gd name="connsiteY54" fmla="*/ 5503115 h 6051730"/>
              <a:gd name="connsiteX55" fmla="*/ 1437823 w 7775429"/>
              <a:gd name="connsiteY55" fmla="*/ 5503115 h 6051730"/>
              <a:gd name="connsiteX56" fmla="*/ 1112968 w 7775429"/>
              <a:gd name="connsiteY56" fmla="*/ 5311656 h 6051730"/>
              <a:gd name="connsiteX57" fmla="*/ 51474 w 7775429"/>
              <a:gd name="connsiteY57" fmla="*/ 3483691 h 6051730"/>
              <a:gd name="connsiteX58" fmla="*/ 51474 w 7775429"/>
              <a:gd name="connsiteY58" fmla="*/ 3109892 h 6051730"/>
              <a:gd name="connsiteX59" fmla="*/ 1112968 w 7775429"/>
              <a:gd name="connsiteY59" fmla="*/ 1281925 h 6051730"/>
              <a:gd name="connsiteX60" fmla="*/ 1437823 w 7775429"/>
              <a:gd name="connsiteY60" fmla="*/ 1090467 h 6051730"/>
              <a:gd name="connsiteX61" fmla="*/ 3556238 w 7775429"/>
              <a:gd name="connsiteY61" fmla="*/ 1090467 h 6051730"/>
              <a:gd name="connsiteX62" fmla="*/ 3885668 w 7775429"/>
              <a:gd name="connsiteY62" fmla="*/ 1281925 h 6051730"/>
              <a:gd name="connsiteX63" fmla="*/ 4942588 w 7775429"/>
              <a:gd name="connsiteY63" fmla="*/ 3109892 h 6051730"/>
              <a:gd name="connsiteX64" fmla="*/ 4942588 w 7775429"/>
              <a:gd name="connsiteY64" fmla="*/ 3483691 h 6051730"/>
              <a:gd name="connsiteX65" fmla="*/ 4550147 w 7775429"/>
              <a:gd name="connsiteY65" fmla="*/ 4162428 h 6051730"/>
              <a:gd name="connsiteX66" fmla="*/ 4517072 w 7775429"/>
              <a:gd name="connsiteY66" fmla="*/ 4219628 h 6051730"/>
              <a:gd name="connsiteX67" fmla="*/ 4518236 w 7775429"/>
              <a:gd name="connsiteY67" fmla="*/ 4220116 h 6051730"/>
              <a:gd name="connsiteX68" fmla="*/ 4576603 w 7775429"/>
              <a:gd name="connsiteY68" fmla="*/ 4278984 h 6051730"/>
              <a:gd name="connsiteX69" fmla="*/ 5020470 w 7775429"/>
              <a:gd name="connsiteY69" fmla="*/ 5046664 h 6051730"/>
              <a:gd name="connsiteX70" fmla="*/ 5020470 w 7775429"/>
              <a:gd name="connsiteY70" fmla="*/ 5203646 h 6051730"/>
              <a:gd name="connsiteX71" fmla="*/ 4576603 w 7775429"/>
              <a:gd name="connsiteY71" fmla="*/ 5971324 h 6051730"/>
              <a:gd name="connsiteX72" fmla="*/ 4438254 w 7775429"/>
              <a:gd name="connsiteY72" fmla="*/ 6051730 h 605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775429" h="6051730">
                <a:moveTo>
                  <a:pt x="6757888" y="3123835"/>
                </a:moveTo>
                <a:cubicBezTo>
                  <a:pt x="5223007" y="3123835"/>
                  <a:pt x="5223007" y="3123835"/>
                  <a:pt x="5223007" y="3123835"/>
                </a:cubicBezTo>
                <a:cubicBezTo>
                  <a:pt x="5145351" y="3123835"/>
                  <a:pt x="5044851" y="3069664"/>
                  <a:pt x="5003739" y="3001951"/>
                </a:cubicBezTo>
                <a:cubicBezTo>
                  <a:pt x="4236300" y="1688315"/>
                  <a:pt x="4236300" y="1688315"/>
                  <a:pt x="4236300" y="1688315"/>
                </a:cubicBezTo>
                <a:cubicBezTo>
                  <a:pt x="4199755" y="1616088"/>
                  <a:pt x="4199755" y="1507747"/>
                  <a:pt x="4236300" y="1435519"/>
                </a:cubicBezTo>
                <a:cubicBezTo>
                  <a:pt x="5003739" y="121884"/>
                  <a:pt x="5003739" y="121884"/>
                  <a:pt x="5003739" y="121884"/>
                </a:cubicBezTo>
                <a:cubicBezTo>
                  <a:pt x="5044851" y="54170"/>
                  <a:pt x="5145351" y="0"/>
                  <a:pt x="5223007" y="0"/>
                </a:cubicBezTo>
                <a:lnTo>
                  <a:pt x="6757888" y="0"/>
                </a:lnTo>
                <a:cubicBezTo>
                  <a:pt x="6840113" y="0"/>
                  <a:pt x="6940611" y="54170"/>
                  <a:pt x="6977155" y="121884"/>
                </a:cubicBezTo>
                <a:cubicBezTo>
                  <a:pt x="7744595" y="1435519"/>
                  <a:pt x="7744595" y="1435519"/>
                  <a:pt x="7744595" y="1435519"/>
                </a:cubicBezTo>
                <a:cubicBezTo>
                  <a:pt x="7785708" y="1507747"/>
                  <a:pt x="7785708" y="1616088"/>
                  <a:pt x="7744595" y="1688315"/>
                </a:cubicBezTo>
                <a:cubicBezTo>
                  <a:pt x="6977155" y="3001951"/>
                  <a:pt x="6977155" y="3001951"/>
                  <a:pt x="6977155" y="3001951"/>
                </a:cubicBezTo>
                <a:cubicBezTo>
                  <a:pt x="6940611" y="3069664"/>
                  <a:pt x="6840113" y="3123835"/>
                  <a:pt x="6757888" y="3123835"/>
                </a:cubicBezTo>
                <a:close/>
                <a:moveTo>
                  <a:pt x="3556238" y="5503115"/>
                </a:moveTo>
                <a:cubicBezTo>
                  <a:pt x="3556238" y="5503115"/>
                  <a:pt x="3556238" y="5503115"/>
                  <a:pt x="3291436" y="5503115"/>
                </a:cubicBezTo>
                <a:lnTo>
                  <a:pt x="3260544" y="5503115"/>
                </a:lnTo>
                <a:lnTo>
                  <a:pt x="3231067" y="5452355"/>
                </a:lnTo>
                <a:cubicBezTo>
                  <a:pt x="3190023" y="5381674"/>
                  <a:pt x="3142263" y="5299428"/>
                  <a:pt x="3086688" y="5203722"/>
                </a:cubicBezTo>
                <a:cubicBezTo>
                  <a:pt x="3061136" y="5161292"/>
                  <a:pt x="3061136" y="5106983"/>
                  <a:pt x="3086688" y="5064553"/>
                </a:cubicBezTo>
                <a:cubicBezTo>
                  <a:pt x="3086688" y="5064553"/>
                  <a:pt x="3086688" y="5064553"/>
                  <a:pt x="3481893" y="4383983"/>
                </a:cubicBezTo>
                <a:cubicBezTo>
                  <a:pt x="3505743" y="4339856"/>
                  <a:pt x="3553439" y="4312701"/>
                  <a:pt x="3602840" y="4312701"/>
                </a:cubicBezTo>
                <a:cubicBezTo>
                  <a:pt x="3602840" y="4312701"/>
                  <a:pt x="3602840" y="4312701"/>
                  <a:pt x="4391548" y="4312701"/>
                </a:cubicBezTo>
                <a:cubicBezTo>
                  <a:pt x="4404323" y="4312701"/>
                  <a:pt x="4416781" y="4314398"/>
                  <a:pt x="4428679" y="4317633"/>
                </a:cubicBezTo>
                <a:lnTo>
                  <a:pt x="4454216" y="4328340"/>
                </a:lnTo>
                <a:lnTo>
                  <a:pt x="4438609" y="4355333"/>
                </a:lnTo>
                <a:cubicBezTo>
                  <a:pt x="4297495" y="4599392"/>
                  <a:pt x="4116869" y="4911789"/>
                  <a:pt x="3885668" y="5311656"/>
                </a:cubicBezTo>
                <a:cubicBezTo>
                  <a:pt x="3817038" y="5430178"/>
                  <a:pt x="3693500" y="5503115"/>
                  <a:pt x="3556238" y="5503115"/>
                </a:cubicBezTo>
                <a:close/>
                <a:moveTo>
                  <a:pt x="4438254" y="6051730"/>
                </a:moveTo>
                <a:cubicBezTo>
                  <a:pt x="4438254" y="6051730"/>
                  <a:pt x="4438254" y="6051730"/>
                  <a:pt x="3548595" y="6051730"/>
                </a:cubicBezTo>
                <a:cubicBezTo>
                  <a:pt x="3492871" y="6051730"/>
                  <a:pt x="3439071" y="6021098"/>
                  <a:pt x="3412169" y="5971324"/>
                </a:cubicBezTo>
                <a:cubicBezTo>
                  <a:pt x="3412169" y="5971324"/>
                  <a:pt x="3412169" y="5971324"/>
                  <a:pt x="3173058" y="5559560"/>
                </a:cubicBezTo>
                <a:lnTo>
                  <a:pt x="3146046" y="5513043"/>
                </a:lnTo>
                <a:lnTo>
                  <a:pt x="3167300" y="5513043"/>
                </a:lnTo>
                <a:lnTo>
                  <a:pt x="3267756" y="5513043"/>
                </a:lnTo>
                <a:lnTo>
                  <a:pt x="3311396" y="5588194"/>
                </a:lnTo>
                <a:cubicBezTo>
                  <a:pt x="3478124" y="5875309"/>
                  <a:pt x="3478124" y="5875309"/>
                  <a:pt x="3478124" y="5875309"/>
                </a:cubicBezTo>
                <a:cubicBezTo>
                  <a:pt x="3501973" y="5919436"/>
                  <a:pt x="3549670" y="5946592"/>
                  <a:pt x="3599071" y="5946592"/>
                </a:cubicBezTo>
                <a:cubicBezTo>
                  <a:pt x="4387779" y="5946592"/>
                  <a:pt x="4387779" y="5946592"/>
                  <a:pt x="4387779" y="5946592"/>
                </a:cubicBezTo>
                <a:cubicBezTo>
                  <a:pt x="4438882" y="5946592"/>
                  <a:pt x="4484876" y="5919436"/>
                  <a:pt x="4510428" y="5875309"/>
                </a:cubicBezTo>
                <a:cubicBezTo>
                  <a:pt x="4903930" y="5194740"/>
                  <a:pt x="4903930" y="5194740"/>
                  <a:pt x="4903930" y="5194740"/>
                </a:cubicBezTo>
                <a:cubicBezTo>
                  <a:pt x="4929483" y="5152309"/>
                  <a:pt x="4929483" y="5098000"/>
                  <a:pt x="4903930" y="5055570"/>
                </a:cubicBezTo>
                <a:cubicBezTo>
                  <a:pt x="4510428" y="4375000"/>
                  <a:pt x="4510428" y="4375000"/>
                  <a:pt x="4510428" y="4375000"/>
                </a:cubicBezTo>
                <a:cubicBezTo>
                  <a:pt x="4497651" y="4352936"/>
                  <a:pt x="4479766" y="4335115"/>
                  <a:pt x="4458686" y="4322811"/>
                </a:cubicBezTo>
                <a:lnTo>
                  <a:pt x="4452698" y="4320302"/>
                </a:lnTo>
                <a:lnTo>
                  <a:pt x="4484794" y="4264792"/>
                </a:lnTo>
                <a:lnTo>
                  <a:pt x="4508664" y="4223507"/>
                </a:lnTo>
                <a:lnTo>
                  <a:pt x="4483907" y="4213126"/>
                </a:lnTo>
                <a:cubicBezTo>
                  <a:pt x="4470485" y="4209476"/>
                  <a:pt x="4456434" y="4207562"/>
                  <a:pt x="4442024" y="4207562"/>
                </a:cubicBezTo>
                <a:cubicBezTo>
                  <a:pt x="3552365" y="4207562"/>
                  <a:pt x="3552365" y="4207562"/>
                  <a:pt x="3552365" y="4207562"/>
                </a:cubicBezTo>
                <a:cubicBezTo>
                  <a:pt x="3496641" y="4207562"/>
                  <a:pt x="3442841" y="4238192"/>
                  <a:pt x="3415938" y="4287967"/>
                </a:cubicBezTo>
                <a:cubicBezTo>
                  <a:pt x="2970149" y="5055647"/>
                  <a:pt x="2970149" y="5055647"/>
                  <a:pt x="2970149" y="5055647"/>
                </a:cubicBezTo>
                <a:cubicBezTo>
                  <a:pt x="2941326" y="5103506"/>
                  <a:pt x="2941326" y="5164767"/>
                  <a:pt x="2970149" y="5212628"/>
                </a:cubicBezTo>
                <a:cubicBezTo>
                  <a:pt x="3025872" y="5308588"/>
                  <a:pt x="3074630" y="5392553"/>
                  <a:pt x="3117294" y="5466022"/>
                </a:cubicBezTo>
                <a:lnTo>
                  <a:pt x="3138834" y="5503115"/>
                </a:lnTo>
                <a:lnTo>
                  <a:pt x="3039048" y="5503115"/>
                </a:lnTo>
                <a:cubicBezTo>
                  <a:pt x="2728732" y="5503115"/>
                  <a:pt x="2232229" y="5503115"/>
                  <a:pt x="1437823" y="5503115"/>
                </a:cubicBezTo>
                <a:cubicBezTo>
                  <a:pt x="1305136" y="5503115"/>
                  <a:pt x="1177024" y="5430178"/>
                  <a:pt x="1112968" y="5311656"/>
                </a:cubicBezTo>
                <a:cubicBezTo>
                  <a:pt x="1112968" y="5311656"/>
                  <a:pt x="1112968" y="5311656"/>
                  <a:pt x="51474" y="3483691"/>
                </a:cubicBezTo>
                <a:cubicBezTo>
                  <a:pt x="-17158" y="3369728"/>
                  <a:pt x="-17158" y="3223855"/>
                  <a:pt x="51474" y="3109892"/>
                </a:cubicBezTo>
                <a:cubicBezTo>
                  <a:pt x="51474" y="3109892"/>
                  <a:pt x="51474" y="3109892"/>
                  <a:pt x="1112968" y="1281925"/>
                </a:cubicBezTo>
                <a:cubicBezTo>
                  <a:pt x="1177024" y="1163403"/>
                  <a:pt x="1305136" y="1090467"/>
                  <a:pt x="1437823" y="1090467"/>
                </a:cubicBezTo>
                <a:cubicBezTo>
                  <a:pt x="1437823" y="1090467"/>
                  <a:pt x="1437823" y="1090467"/>
                  <a:pt x="3556238" y="1090467"/>
                </a:cubicBezTo>
                <a:cubicBezTo>
                  <a:pt x="3693500" y="1090467"/>
                  <a:pt x="3817038" y="1163403"/>
                  <a:pt x="3885668" y="1281925"/>
                </a:cubicBezTo>
                <a:cubicBezTo>
                  <a:pt x="3885668" y="1281925"/>
                  <a:pt x="3885668" y="1281925"/>
                  <a:pt x="4942588" y="3109892"/>
                </a:cubicBezTo>
                <a:cubicBezTo>
                  <a:pt x="5011220" y="3223855"/>
                  <a:pt x="5011220" y="3369728"/>
                  <a:pt x="4942588" y="3483691"/>
                </a:cubicBezTo>
                <a:cubicBezTo>
                  <a:pt x="4942588" y="3483691"/>
                  <a:pt x="4942588" y="3483691"/>
                  <a:pt x="4550147" y="4162428"/>
                </a:cubicBezTo>
                <a:lnTo>
                  <a:pt x="4517072" y="4219628"/>
                </a:lnTo>
                <a:lnTo>
                  <a:pt x="4518236" y="4220116"/>
                </a:lnTo>
                <a:cubicBezTo>
                  <a:pt x="4542015" y="4233996"/>
                  <a:pt x="4562190" y="4254096"/>
                  <a:pt x="4576603" y="4278984"/>
                </a:cubicBezTo>
                <a:cubicBezTo>
                  <a:pt x="4576603" y="4278984"/>
                  <a:pt x="4576603" y="4278984"/>
                  <a:pt x="5020470" y="5046664"/>
                </a:cubicBezTo>
                <a:cubicBezTo>
                  <a:pt x="5049294" y="5094524"/>
                  <a:pt x="5049294" y="5155785"/>
                  <a:pt x="5020470" y="5203646"/>
                </a:cubicBezTo>
                <a:cubicBezTo>
                  <a:pt x="5020470" y="5203646"/>
                  <a:pt x="5020470" y="5203646"/>
                  <a:pt x="4576603" y="5971324"/>
                </a:cubicBezTo>
                <a:cubicBezTo>
                  <a:pt x="4547780" y="6021098"/>
                  <a:pt x="4495898" y="6051730"/>
                  <a:pt x="4438254" y="605173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825187" y="2028813"/>
            <a:ext cx="5451504" cy="1400187"/>
          </a:xfrm>
        </p:spPr>
        <p:txBody>
          <a:bodyPr anchor="b">
            <a:normAutofit fontScale="90000"/>
          </a:bodyPr>
          <a:lstStyle/>
          <a:p>
            <a:br>
              <a:rPr lang="de-DE" sz="4000" b="1" dirty="0">
                <a:solidFill>
                  <a:srgbClr val="152294"/>
                </a:solidFill>
              </a:rPr>
            </a:br>
            <a:r>
              <a:rPr lang="ro-RO" sz="4000" b="1" dirty="0">
                <a:solidFill>
                  <a:srgbClr val="152294"/>
                </a:solidFill>
              </a:rPr>
              <a:t>Durată și Contract</a:t>
            </a:r>
            <a:br>
              <a:rPr lang="ro-RO" sz="1800" dirty="0">
                <a:effectLst/>
                <a:latin typeface="Calibri" panose="020F0502020204030204" pitchFamily="34" charset="0"/>
                <a:ea typeface="Calibri" panose="020F0502020204030204" pitchFamily="34" charset="0"/>
                <a:cs typeface="Arial" panose="020B0604020202020204" pitchFamily="34" charset="0"/>
              </a:rPr>
            </a:br>
            <a:endParaRPr lang="LID4096" sz="4000" b="1" dirty="0">
              <a:solidFill>
                <a:srgbClr val="152294"/>
              </a:solidFill>
            </a:endParaRPr>
          </a:p>
        </p:txBody>
      </p:sp>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965200" y="3393569"/>
            <a:ext cx="3018553" cy="3123835"/>
          </a:xfrm>
        </p:spPr>
        <p:txBody>
          <a:bodyPr>
            <a:normAutofit fontScale="92500" lnSpcReduction="20000"/>
          </a:bodyPr>
          <a:lstStyle/>
          <a:p>
            <a:pPr marL="342900" marR="0" lvl="0" indent="-342900" rtl="0">
              <a:lnSpc>
                <a:spcPct val="107000"/>
              </a:lnSpc>
              <a:spcBef>
                <a:spcPts val="0"/>
              </a:spcBef>
              <a:spcAft>
                <a:spcPts val="0"/>
              </a:spcAft>
              <a:buFont typeface="Wingdings" panose="05000000000000000000" pitchFamily="2" charset="2"/>
              <a:buChar char=""/>
            </a:pPr>
            <a:r>
              <a:rPr lang="ro-RO" sz="1900" dirty="0">
                <a:solidFill>
                  <a:srgbClr val="152294"/>
                </a:solidFill>
              </a:rPr>
              <a:t>Proiectul începe în septembrie 2020 și se va încheia în decembrie 2022.</a:t>
            </a:r>
          </a:p>
          <a:p>
            <a:pPr marL="342900" marR="0" lvl="0" indent="-342900">
              <a:lnSpc>
                <a:spcPct val="107000"/>
              </a:lnSpc>
              <a:spcBef>
                <a:spcPts val="0"/>
              </a:spcBef>
              <a:spcAft>
                <a:spcPts val="0"/>
              </a:spcAft>
              <a:buFont typeface="Wingdings" panose="05000000000000000000" pitchFamily="2" charset="2"/>
              <a:buChar char=""/>
            </a:pPr>
            <a:r>
              <a:rPr lang="ro-RO" sz="1900" dirty="0">
                <a:solidFill>
                  <a:srgbClr val="152294"/>
                </a:solidFill>
              </a:rPr>
              <a:t>Proiectul este finanțat de Erasmus + și are un buget de 300K €.</a:t>
            </a:r>
          </a:p>
          <a:p>
            <a:pPr marL="342900" marR="0" lvl="0" indent="-342900">
              <a:lnSpc>
                <a:spcPct val="107000"/>
              </a:lnSpc>
              <a:spcBef>
                <a:spcPts val="0"/>
              </a:spcBef>
              <a:spcAft>
                <a:spcPts val="800"/>
              </a:spcAft>
              <a:buFont typeface="Wingdings" panose="05000000000000000000" pitchFamily="2" charset="2"/>
              <a:buChar char=""/>
            </a:pPr>
            <a:r>
              <a:rPr lang="ro-RO" sz="1900" dirty="0">
                <a:solidFill>
                  <a:srgbClr val="152294"/>
                </a:solidFill>
              </a:rPr>
              <a:t>Cinci țări europene diferite vor participa la proiectul MACHINA: Franța, Grecia, Italia, România și Germania.</a:t>
            </a:r>
          </a:p>
        </p:txBody>
      </p:sp>
      <p:pic>
        <p:nvPicPr>
          <p:cNvPr id="10" name="Picture 9" descr="A picture containing logo&#10;&#10;Description automatically generated">
            <a:extLst>
              <a:ext uri="{FF2B5EF4-FFF2-40B4-BE49-F238E27FC236}">
                <a16:creationId xmlns:a16="http://schemas.microsoft.com/office/drawing/2014/main" id="{E028A12E-F516-404E-9D1D-F1B8ABEE3AC4}"/>
              </a:ext>
            </a:extLst>
          </p:cNvPr>
          <p:cNvPicPr>
            <a:picLocks noChangeAspect="1"/>
          </p:cNvPicPr>
          <p:nvPr/>
        </p:nvPicPr>
        <p:blipFill>
          <a:blip r:embed="rId2"/>
          <a:stretch>
            <a:fillRect/>
          </a:stretch>
        </p:blipFill>
        <p:spPr>
          <a:xfrm>
            <a:off x="7967508" y="2267338"/>
            <a:ext cx="2981004" cy="249659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4D9A40BD-36EC-4B53-BEDF-7C02F02D0121}"/>
              </a:ext>
            </a:extLst>
          </p:cNvPr>
          <p:cNvPicPr>
            <a:picLocks noChangeAspect="1"/>
          </p:cNvPicPr>
          <p:nvPr/>
        </p:nvPicPr>
        <p:blipFill>
          <a:blip r:embed="rId3"/>
          <a:stretch>
            <a:fillRect/>
          </a:stretch>
        </p:blipFill>
        <p:spPr>
          <a:xfrm>
            <a:off x="4823441" y="4203073"/>
            <a:ext cx="1896240" cy="1588100"/>
          </a:xfrm>
          <a:prstGeom prst="rect">
            <a:avLst/>
          </a:prstGeom>
        </p:spPr>
      </p:pic>
    </p:spTree>
    <p:extLst>
      <p:ext uri="{BB962C8B-B14F-4D97-AF65-F5344CB8AC3E}">
        <p14:creationId xmlns:p14="http://schemas.microsoft.com/office/powerpoint/2010/main" val="317141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D0266-E3CD-4B4F-A5F4-4A35EB6531E6}"/>
              </a:ext>
            </a:extLst>
          </p:cNvPr>
          <p:cNvSpPr>
            <a:spLocks noGrp="1"/>
          </p:cNvSpPr>
          <p:nvPr>
            <p:ph type="title"/>
          </p:nvPr>
        </p:nvSpPr>
        <p:spPr>
          <a:xfrm>
            <a:off x="1000452" y="1610024"/>
            <a:ext cx="3606382" cy="1457002"/>
          </a:xfrm>
        </p:spPr>
        <p:txBody>
          <a:bodyPr anchor="b">
            <a:normAutofit fontScale="90000"/>
          </a:bodyPr>
          <a:lstStyle/>
          <a:p>
            <a:r>
              <a:rPr lang="ro-RO" sz="4000" b="1" dirty="0">
                <a:solidFill>
                  <a:srgbClr val="152294"/>
                </a:solidFill>
              </a:rPr>
              <a:t>Întâlnire de începere a proiectului</a:t>
            </a:r>
            <a:endParaRPr lang="LID4096" sz="4000" b="1" dirty="0">
              <a:solidFill>
                <a:srgbClr val="152294"/>
              </a:solidFill>
            </a:endParaRPr>
          </a:p>
        </p:txBody>
      </p:sp>
      <p:sp>
        <p:nvSpPr>
          <p:cNvPr id="3" name="Content Placeholder 2">
            <a:extLst>
              <a:ext uri="{FF2B5EF4-FFF2-40B4-BE49-F238E27FC236}">
                <a16:creationId xmlns:a16="http://schemas.microsoft.com/office/drawing/2014/main" id="{8056C394-B203-4196-ACFC-980C70ED1147}"/>
              </a:ext>
            </a:extLst>
          </p:cNvPr>
          <p:cNvSpPr>
            <a:spLocks noGrp="1"/>
          </p:cNvSpPr>
          <p:nvPr>
            <p:ph idx="1"/>
          </p:nvPr>
        </p:nvSpPr>
        <p:spPr>
          <a:xfrm>
            <a:off x="1000450" y="3067026"/>
            <a:ext cx="3459583" cy="3272324"/>
          </a:xfrm>
        </p:spPr>
        <p:txBody>
          <a:bodyPr anchor="t">
            <a:normAutofit fontScale="85000" lnSpcReduction="20000"/>
          </a:bodyPr>
          <a:lstStyle/>
          <a:p>
            <a:pPr marL="0" indent="0">
              <a:spcBef>
                <a:spcPts val="0"/>
              </a:spcBef>
              <a:spcAft>
                <a:spcPts val="800"/>
              </a:spcAft>
              <a:buNone/>
            </a:pPr>
            <a:r>
              <a:rPr lang="en-GB" sz="2100" dirty="0">
                <a:solidFill>
                  <a:srgbClr val="152294"/>
                </a:solidFill>
                <a:cs typeface="Arial" panose="020B0604020202020204" pitchFamily="34" charset="0"/>
              </a:rPr>
              <a:t> </a:t>
            </a:r>
            <a:r>
              <a:rPr lang="ro-RO" sz="2100" dirty="0">
                <a:solidFill>
                  <a:srgbClr val="152294"/>
                </a:solidFill>
                <a:cs typeface="Arial" panose="020B0604020202020204" pitchFamily="34" charset="0"/>
              </a:rPr>
              <a:t>În septembrie 2020, prima întâlnire a proiectului a avut loc online pentru a discuta planul proiectului și asigurarea că toți partenerii au o înțelegere comună a proiectului și a rolurilor lor în cadrul acestuia. Mai mult, a fost evidențiată viziunea comună a cursului de formare, au fost agreate principalele activități și sarcinile suplimentare au fost împărțite. Au fost, de asemenea, discutate în detaliu managementul proiectului și procedurile de raportare, alocarea bugetului și calendarul proiectului.</a:t>
            </a:r>
          </a:p>
          <a:p>
            <a:pPr marL="0" marR="0" indent="0">
              <a:spcBef>
                <a:spcPts val="0"/>
              </a:spcBef>
              <a:spcAft>
                <a:spcPts val="800"/>
              </a:spcAft>
              <a:buNone/>
            </a:pPr>
            <a:endParaRPr lang="en-GB" sz="2000" dirty="0">
              <a:solidFill>
                <a:srgbClr val="152294"/>
              </a:solidFill>
              <a:effectLst/>
              <a:ea typeface="Calibri" panose="020F0502020204030204" pitchFamily="34" charset="0"/>
              <a:cs typeface="Arial" panose="020B0604020202020204" pitchFamily="34" charset="0"/>
            </a:endParaRPr>
          </a:p>
          <a:p>
            <a:pPr marL="0" indent="0">
              <a:buNone/>
            </a:pPr>
            <a:endParaRPr lang="LID4096" sz="1400" dirty="0"/>
          </a:p>
        </p:txBody>
      </p:sp>
      <p:pic>
        <p:nvPicPr>
          <p:cNvPr id="15" name="Picture 14">
            <a:extLst>
              <a:ext uri="{FF2B5EF4-FFF2-40B4-BE49-F238E27FC236}">
                <a16:creationId xmlns:a16="http://schemas.microsoft.com/office/drawing/2014/main" id="{3036DA6C-F531-405C-B434-C065D523D501}"/>
              </a:ext>
            </a:extLst>
          </p:cNvPr>
          <p:cNvPicPr>
            <a:picLocks noChangeAspect="1"/>
          </p:cNvPicPr>
          <p:nvPr/>
        </p:nvPicPr>
        <p:blipFill rotWithShape="1">
          <a:blip r:embed="rId2"/>
          <a:srcRect r="2" b="14295"/>
          <a:stretch/>
        </p:blipFill>
        <p:spPr>
          <a:xfrm>
            <a:off x="5460483" y="401216"/>
            <a:ext cx="6731517" cy="2982064"/>
          </a:xfrm>
          <a:prstGeom prst="rect">
            <a:avLst/>
          </a:prstGeom>
        </p:spPr>
      </p:pic>
      <p:pic>
        <p:nvPicPr>
          <p:cNvPr id="17" name="Picture 16" descr="Graphical user interface, timeline&#10;&#10;Description automatically generated">
            <a:extLst>
              <a:ext uri="{FF2B5EF4-FFF2-40B4-BE49-F238E27FC236}">
                <a16:creationId xmlns:a16="http://schemas.microsoft.com/office/drawing/2014/main" id="{596624B3-1745-4EAB-91E1-08D201B79D68}"/>
              </a:ext>
            </a:extLst>
          </p:cNvPr>
          <p:cNvPicPr>
            <a:picLocks noChangeAspect="1"/>
          </p:cNvPicPr>
          <p:nvPr/>
        </p:nvPicPr>
        <p:blipFill rotWithShape="1">
          <a:blip r:embed="rId3"/>
          <a:srcRect l="5680" r="-2" b="-2"/>
          <a:stretch/>
        </p:blipFill>
        <p:spPr>
          <a:xfrm>
            <a:off x="5460482" y="3474720"/>
            <a:ext cx="6731517" cy="3084700"/>
          </a:xfrm>
          <a:prstGeom prst="rect">
            <a:avLst/>
          </a:prstGeom>
        </p:spPr>
      </p:pic>
    </p:spTree>
    <p:extLst>
      <p:ext uri="{BB962C8B-B14F-4D97-AF65-F5344CB8AC3E}">
        <p14:creationId xmlns:p14="http://schemas.microsoft.com/office/powerpoint/2010/main" val="1595837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4A3646-77FE-4862-96CE-45260829B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F6FA249-9C10-48B9-9F72-1F333D8A9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036894FA-6F9A-4863-AEC5-B734F422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6B103C0B-E1BF-4BF0-9605-7426160F9E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B796B9AB-146B-42B0-B1F4-7EF69C521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0B8CEE20-F67A-4CFC-88F1-4C942EB6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6B823E68-E880-4A79-82AD-6088E1DEA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C90FFE78-151B-4C6F-893F-683270602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3A2B9B53-0432-42A0-ACC1-23CCDB118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142954D5-E17A-4C4B-B575-9D2BE72C6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317E4B1-5573-4066-895C-2FB759804A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EBA723B4-613D-41FA-93E8-94173C930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D2693AEC-A60D-40B1-87B3-1EF30A56D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0EFB57B1-129C-4CA5-9513-29226043B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AC89A1FD-35E1-4574-A439-61C20F457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D55D1DF-59D8-4B47-87C4-FB3A82689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F99FF32E-3548-4B4D-894E-B3A06C12A7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5005D0D4-EFA9-4355-BA9B-A7B46F94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6350B02F-5937-44B9-83F4-9C970BE963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F21A245F-C10F-495E-BD0E-CE576C7F0D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6F524856-7B56-403B-B504-044710FD54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E6D29BC-894B-4228-9F3F-92037EA39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E03B2DC6-DF02-45CB-AC7C-6EBBD359C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useBgFill="1">
        <p:nvSpPr>
          <p:cNvPr id="33" name="Rectangle 32">
            <a:extLst>
              <a:ext uri="{FF2B5EF4-FFF2-40B4-BE49-F238E27FC236}">
                <a16:creationId xmlns:a16="http://schemas.microsoft.com/office/drawing/2014/main" id="{700D0C16-8549-4373-8B7C-3555082CE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23664" y="0"/>
            <a:ext cx="10268336" cy="68692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A78109-B2CD-42BE-B1D7-A72C0D674691}"/>
              </a:ext>
            </a:extLst>
          </p:cNvPr>
          <p:cNvSpPr>
            <a:spLocks noGrp="1"/>
          </p:cNvSpPr>
          <p:nvPr>
            <p:ph type="title"/>
          </p:nvPr>
        </p:nvSpPr>
        <p:spPr>
          <a:xfrm>
            <a:off x="2880360" y="841248"/>
            <a:ext cx="6227064" cy="1234440"/>
          </a:xfrm>
        </p:spPr>
        <p:txBody>
          <a:bodyPr anchor="t">
            <a:normAutofit fontScale="90000"/>
          </a:bodyPr>
          <a:lstStyle/>
          <a:p>
            <a:br>
              <a:rPr lang="en-GB" b="1" baseline="30000" dirty="0">
                <a:solidFill>
                  <a:srgbClr val="152294"/>
                </a:solidFill>
              </a:rPr>
            </a:br>
            <a:r>
              <a:rPr lang="ro-RO" b="1" baseline="30000" dirty="0">
                <a:solidFill>
                  <a:srgbClr val="152294"/>
                </a:solidFill>
              </a:rPr>
              <a:t>Rezultatul primului semestru</a:t>
            </a:r>
            <a:br>
              <a:rPr lang="ro-RO" sz="1800" dirty="0">
                <a:effectLst/>
                <a:latin typeface="Calibri" panose="020F0502020204030204" pitchFamily="34" charset="0"/>
                <a:ea typeface="Calibri" panose="020F0502020204030204" pitchFamily="34" charset="0"/>
                <a:cs typeface="Arial" panose="020B0604020202020204" pitchFamily="34" charset="0"/>
              </a:rPr>
            </a:br>
            <a:endParaRPr lang="LID4096" b="1" dirty="0">
              <a:solidFill>
                <a:srgbClr val="152294"/>
              </a:solidFill>
            </a:endParaRPr>
          </a:p>
        </p:txBody>
      </p:sp>
      <p:sp>
        <p:nvSpPr>
          <p:cNvPr id="35" name="Isosceles Triangle 34">
            <a:extLst>
              <a:ext uri="{FF2B5EF4-FFF2-40B4-BE49-F238E27FC236}">
                <a16:creationId xmlns:a16="http://schemas.microsoft.com/office/drawing/2014/main" id="{C7341777-0F86-4E1E-A07F-2076F00D04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97903" y="954813"/>
            <a:ext cx="300774" cy="25928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D1032380-D419-4FA7-8E61-D46C54388791}"/>
              </a:ext>
            </a:extLst>
          </p:cNvPr>
          <p:cNvSpPr>
            <a:spLocks noGrp="1"/>
          </p:cNvSpPr>
          <p:nvPr>
            <p:ph idx="1"/>
          </p:nvPr>
        </p:nvSpPr>
        <p:spPr>
          <a:xfrm>
            <a:off x="2880359" y="2249424"/>
            <a:ext cx="6811329" cy="3803904"/>
          </a:xfrm>
        </p:spPr>
        <p:txBody>
          <a:bodyPr>
            <a:normAutofit/>
          </a:bodyPr>
          <a:lstStyle/>
          <a:p>
            <a:pPr marL="342900" marR="0" lvl="0" indent="-342900" rtl="0">
              <a:lnSpc>
                <a:spcPct val="107000"/>
              </a:lnSpc>
              <a:spcBef>
                <a:spcPts val="0"/>
              </a:spcBef>
              <a:spcAft>
                <a:spcPts val="0"/>
              </a:spcAft>
              <a:buFont typeface="Wingdings" panose="05000000000000000000" pitchFamily="2" charset="2"/>
              <a:buChar char=""/>
            </a:pPr>
            <a:r>
              <a:rPr lang="ro-RO" sz="2000" dirty="0">
                <a:solidFill>
                  <a:srgbClr val="152294"/>
                </a:solidFill>
              </a:rPr>
              <a:t>Rezultatele primului semestru al proiectului Machina sunt:</a:t>
            </a:r>
          </a:p>
          <a:p>
            <a:pPr marL="800100" lvl="1" indent="-342900">
              <a:lnSpc>
                <a:spcPct val="107000"/>
              </a:lnSpc>
              <a:spcBef>
                <a:spcPts val="0"/>
              </a:spcBef>
              <a:buFont typeface="Wingdings" panose="05000000000000000000" pitchFamily="2" charset="2"/>
              <a:buChar char=""/>
            </a:pPr>
            <a:r>
              <a:rPr lang="ro-RO" sz="1600" dirty="0">
                <a:solidFill>
                  <a:srgbClr val="152294"/>
                </a:solidFill>
              </a:rPr>
              <a:t>Rezultatele învățării pentru învățare automată (ML).</a:t>
            </a:r>
          </a:p>
          <a:p>
            <a:pPr marL="800100" lvl="1" indent="-342900">
              <a:lnSpc>
                <a:spcPct val="107000"/>
              </a:lnSpc>
              <a:spcBef>
                <a:spcPts val="0"/>
              </a:spcBef>
              <a:buFont typeface="Wingdings" panose="05000000000000000000" pitchFamily="2" charset="2"/>
              <a:buChar char=""/>
            </a:pPr>
            <a:r>
              <a:rPr lang="ro-RO" sz="1600" dirty="0">
                <a:solidFill>
                  <a:srgbClr val="152294"/>
                </a:solidFill>
              </a:rPr>
              <a:t>Materiale de diseminare, sigla proiectului, site-ul web, broșură, poster și prezentare digitală.</a:t>
            </a:r>
          </a:p>
          <a:p>
            <a:pPr marL="342900" marR="0" lvl="0" indent="-342900">
              <a:lnSpc>
                <a:spcPct val="107000"/>
              </a:lnSpc>
              <a:spcBef>
                <a:spcPts val="0"/>
              </a:spcBef>
              <a:spcAft>
                <a:spcPts val="800"/>
              </a:spcAft>
              <a:buFont typeface="Wingdings" panose="05000000000000000000" pitchFamily="2" charset="2"/>
              <a:buChar char=""/>
            </a:pPr>
            <a:r>
              <a:rPr lang="ro-RO" sz="2000" dirty="0">
                <a:solidFill>
                  <a:srgbClr val="152294"/>
                </a:solidFill>
              </a:rPr>
              <a:t>Următoarea întâlnire a partenerilor va avea loc în martie 2021, la Hanovra, Germania.</a:t>
            </a:r>
          </a:p>
        </p:txBody>
      </p:sp>
    </p:spTree>
    <p:extLst>
      <p:ext uri="{BB962C8B-B14F-4D97-AF65-F5344CB8AC3E}">
        <p14:creationId xmlns:p14="http://schemas.microsoft.com/office/powerpoint/2010/main" val="2443572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664</Words>
  <Application>Microsoft Office PowerPoint</Application>
  <PresentationFormat>Widescreen</PresentationFormat>
  <Paragraphs>55</Paragraphs>
  <Slides>11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PowerPoint Presentation</vt:lpstr>
      <vt:lpstr>Context și provocări</vt:lpstr>
      <vt:lpstr>Obiectivele proiectului MACHINA</vt:lpstr>
      <vt:lpstr>  Grupuri țintă  </vt:lpstr>
      <vt:lpstr> Principalele rezultate ale proiectului MACHINA </vt:lpstr>
      <vt:lpstr>   Activități principale ale proiectului MACHINA </vt:lpstr>
      <vt:lpstr> Durată și Contract </vt:lpstr>
      <vt:lpstr>Întâlnire de începere a proiectului</vt:lpstr>
      <vt:lpstr> Rezultatul primului semestru </vt:lpstr>
      <vt:lpstr>Partners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ahak15@tu-clausthal.de</dc:creator>
  <cp:lastModifiedBy>Abdul Rahman</cp:lastModifiedBy>
  <cp:revision>38</cp:revision>
  <dcterms:created xsi:type="dcterms:W3CDTF">2020-12-04T13:56:31Z</dcterms:created>
  <dcterms:modified xsi:type="dcterms:W3CDTF">2020-12-16T14:03:20Z</dcterms:modified>
</cp:coreProperties>
</file>