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26"/>
  </p:notesMasterIdLst>
  <p:sldIdLst>
    <p:sldId id="256" r:id="rId3"/>
    <p:sldId id="257" r:id="rId4"/>
    <p:sldId id="279" r:id="rId5"/>
    <p:sldId id="280" r:id="rId6"/>
    <p:sldId id="260" r:id="rId7"/>
    <p:sldId id="262" r:id="rId8"/>
    <p:sldId id="294" r:id="rId9"/>
    <p:sldId id="263" r:id="rId10"/>
    <p:sldId id="264" r:id="rId11"/>
    <p:sldId id="265" r:id="rId12"/>
    <p:sldId id="295" r:id="rId13"/>
    <p:sldId id="267" r:id="rId14"/>
    <p:sldId id="268" r:id="rId15"/>
    <p:sldId id="269" r:id="rId16"/>
    <p:sldId id="270" r:id="rId17"/>
    <p:sldId id="296" r:id="rId18"/>
    <p:sldId id="272" r:id="rId19"/>
    <p:sldId id="273" r:id="rId20"/>
    <p:sldId id="297" r:id="rId21"/>
    <p:sldId id="275" r:id="rId22"/>
    <p:sldId id="276" r:id="rId23"/>
    <p:sldId id="277" r:id="rId24"/>
    <p:sldId id="278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" pitchFamily="2" charset="77"/>
      <p:regular r:id="rId31"/>
      <p:bold r:id="rId32"/>
      <p:italic r:id="rId33"/>
      <p:boldItalic r:id="rId34"/>
    </p:embeddedFont>
    <p:embeddedFont>
      <p:font typeface="Montserrat Classic" pitchFamily="2" charset="77"/>
      <p:regular r:id="rId35"/>
      <p:bold r:id="rId36"/>
      <p:italic r:id="rId37"/>
      <p:boldItalic r:id="rId38"/>
    </p:embeddedFont>
    <p:embeddedFont>
      <p:font typeface="Montserrat SemiBold" pitchFamily="2" charset="77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>
      <p:cViewPr varScale="1">
        <p:scale>
          <a:sx n="162" d="100"/>
          <a:sy n="162" d="100"/>
        </p:scale>
        <p:origin x="200" y="2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6e60564e8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16e60564e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6fef7b8a40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6fef7b8a4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7989fbf35a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17989fbf35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6e60564e8f_0_18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6e60564e8f_0_1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7989fbf35a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17989fbf35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6fef7b8a40_0_3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16fef7b8a40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6a24d915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g16a24d9156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g16a24d9156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21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6e60564e8f_0_4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g16e60564e8f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6e60564e8f_0_5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6e60564e8f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6e60564e8f_0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16e60564e8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7989fbf35a_0_3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17989fbf35a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7989fbf3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17989fbf35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Change the text</a:t>
            </a:r>
            <a:endParaRPr/>
          </a:p>
        </p:txBody>
      </p:sp>
      <p:sp>
        <p:nvSpPr>
          <p:cNvPr id="220" name="Google Shape;220;g17989fbf35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7989fbf35a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17989fbf35a_0_4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Change the text</a:t>
            </a:r>
            <a:endParaRPr/>
          </a:p>
        </p:txBody>
      </p:sp>
      <p:sp>
        <p:nvSpPr>
          <p:cNvPr id="234" name="Google Shape;234;g17989fbf35a_0_4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7989fbf35a_0_2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17989fbf35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6fef7b8a4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16fef7b8a40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Change the text</a:t>
            </a:r>
            <a:endParaRPr/>
          </a:p>
        </p:txBody>
      </p:sp>
      <p:sp>
        <p:nvSpPr>
          <p:cNvPr id="255" name="Google Shape;255;g16fef7b8a40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6e60564e8f_0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16e60564e8f_0_9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16e60564e8f_0_9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6fef7b8a40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16fef7b8a40_0_2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16fef7b8a40_0_2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machina.univ-lyon1.fr/index.php/resources-and-outputs/" TargetMode="Externa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penlearning.com/courses/machine-learning-skills-for-ict-professionals/?cl=1" TargetMode="External"/><Relationship Id="rId3" Type="http://schemas.openxmlformats.org/officeDocument/2006/relationships/hyperlink" Target="https://docs.google.com/forms/d/e/1FAIpQLSe114U4hFpBEKNH_oU0u_l95t8HlHGjRdF5TUDLX-rRt-Zl-w/viewform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openlearning.com/courses/machine-learning-skills-for-ict-professionals-ro-version-" TargetMode="External"/><Relationship Id="rId11" Type="http://schemas.openxmlformats.org/officeDocument/2006/relationships/image" Target="../media/image41.png"/><Relationship Id="rId5" Type="http://schemas.openxmlformats.org/officeDocument/2006/relationships/hyperlink" Target="https://www.openlearning.com/courses/machine-learning-skills-for-ict-professionals-it-version-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6641" y="0"/>
            <a:ext cx="6177358" cy="284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82498"/>
            <a:ext cx="3616317" cy="107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1803" y="4501461"/>
            <a:ext cx="2242197" cy="64203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 txBox="1"/>
          <p:nvPr/>
        </p:nvSpPr>
        <p:spPr>
          <a:xfrm>
            <a:off x="279664" y="1959001"/>
            <a:ext cx="34182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0" u="none" strike="noStrike" cap="none">
                <a:solidFill>
                  <a:srgbClr val="14141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Machine Learning Skills </a:t>
            </a:r>
            <a:endParaRPr sz="1800" b="1" i="0" u="none" strike="noStrike" cap="none">
              <a:solidFill>
                <a:srgbClr val="14141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0" u="none" strike="noStrike" cap="none">
                <a:solidFill>
                  <a:srgbClr val="14141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for ICT Professionals</a:t>
            </a:r>
            <a:endParaRPr sz="700"/>
          </a:p>
        </p:txBody>
      </p:sp>
      <p:sp>
        <p:nvSpPr>
          <p:cNvPr id="139" name="Google Shape;139;p26"/>
          <p:cNvSpPr txBox="1"/>
          <p:nvPr/>
        </p:nvSpPr>
        <p:spPr>
          <a:xfrm>
            <a:off x="788150" y="3235526"/>
            <a:ext cx="7567800" cy="124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 b="1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SOMMARIO DI TUTTE LE ATTIVITA’ E</a:t>
            </a:r>
            <a:br>
              <a:rPr lang="it-IT" sz="2900" b="1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it-IT" sz="2900" b="1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I RISULTATI DI MACHINA</a:t>
            </a:r>
            <a:endParaRPr sz="700" dirty="0"/>
          </a:p>
        </p:txBody>
      </p:sp>
      <p:sp>
        <p:nvSpPr>
          <p:cNvPr id="140" name="Google Shape;140;p26"/>
          <p:cNvSpPr txBox="1"/>
          <p:nvPr/>
        </p:nvSpPr>
        <p:spPr>
          <a:xfrm>
            <a:off x="5531500" y="1432625"/>
            <a:ext cx="363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/>
          <p:nvPr/>
        </p:nvSpPr>
        <p:spPr>
          <a:xfrm>
            <a:off x="575" y="348200"/>
            <a:ext cx="9142847" cy="182690"/>
          </a:xfrm>
          <a:custGeom>
            <a:avLst/>
            <a:gdLst/>
            <a:ahLst/>
            <a:cxnLst/>
            <a:rect l="l" t="t" r="r" b="b"/>
            <a:pathLst>
              <a:path w="2774764" h="3479800" extrusionOk="0">
                <a:moveTo>
                  <a:pt x="0" y="0"/>
                </a:moveTo>
                <a:lnTo>
                  <a:pt x="2774764" y="0"/>
                </a:lnTo>
                <a:lnTo>
                  <a:pt x="2774764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8" name="Google Shape;258;p35"/>
          <p:cNvSpPr txBox="1"/>
          <p:nvPr/>
        </p:nvSpPr>
        <p:spPr>
          <a:xfrm>
            <a:off x="373350" y="262550"/>
            <a:ext cx="8397300" cy="442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O1: RISULTATI DI APPRENDIMENTO DEL ML</a:t>
            </a:r>
          </a:p>
        </p:txBody>
      </p:sp>
      <p:sp>
        <p:nvSpPr>
          <p:cNvPr id="259" name="Google Shape;259;p35"/>
          <p:cNvSpPr txBox="1"/>
          <p:nvPr/>
        </p:nvSpPr>
        <p:spPr>
          <a:xfrm>
            <a:off x="2931750" y="3763675"/>
            <a:ext cx="215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latin typeface="Montserrat"/>
                <a:ea typeface="Montserrat"/>
                <a:cs typeface="Montserrat"/>
                <a:sym typeface="Montserrat"/>
              </a:rPr>
              <a:t>Report on Machine Learning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latin typeface="Montserrat"/>
                <a:ea typeface="Montserrat"/>
                <a:cs typeface="Montserrat"/>
                <a:sym typeface="Montserrat"/>
              </a:rPr>
              <a:t> learning outcomes</a:t>
            </a:r>
            <a:endParaRPr sz="15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0" name="Google Shape;260;p35"/>
          <p:cNvPicPr preferRelativeResize="0"/>
          <p:nvPr/>
        </p:nvPicPr>
        <p:blipFill rotWithShape="1">
          <a:blip r:embed="rId3">
            <a:alphaModFix/>
          </a:blip>
          <a:srcRect r="6611" b="5979"/>
          <a:stretch/>
        </p:blipFill>
        <p:spPr>
          <a:xfrm>
            <a:off x="640025" y="1297713"/>
            <a:ext cx="2155575" cy="305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5" descr="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1750" y="1297725"/>
            <a:ext cx="2062499" cy="235467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5"/>
          <p:cNvSpPr txBox="1"/>
          <p:nvPr/>
        </p:nvSpPr>
        <p:spPr>
          <a:xfrm>
            <a:off x="5471750" y="1078975"/>
            <a:ext cx="3432300" cy="3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600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Il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rapporto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analizza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principali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prove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tratte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dalle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attività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raccolta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informazioni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sulle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competenze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dall'indagine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sul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mercato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del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lavoro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per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definire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risultati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dell'apprendimento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che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costituiranno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lo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scheletro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per la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creazione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di un curriculum VET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completo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sul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Machine Learning e per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affrontare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competenze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tecniche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e non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tecniche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attuali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e le future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esigenze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dei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professionisti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ICT. (O1-T4)</a:t>
            </a:r>
          </a:p>
        </p:txBody>
      </p:sp>
      <p:sp>
        <p:nvSpPr>
          <p:cNvPr id="263" name="Google Shape;263;p35"/>
          <p:cNvSpPr/>
          <p:nvPr/>
        </p:nvSpPr>
        <p:spPr>
          <a:xfrm>
            <a:off x="336150" y="1078967"/>
            <a:ext cx="4957559" cy="3489409"/>
          </a:xfrm>
          <a:custGeom>
            <a:avLst/>
            <a:gdLst/>
            <a:ahLst/>
            <a:cxnLst/>
            <a:rect l="l" t="t" r="r" b="b"/>
            <a:pathLst>
              <a:path w="1709503" h="2307047" extrusionOk="0">
                <a:moveTo>
                  <a:pt x="0" y="0"/>
                </a:moveTo>
                <a:lnTo>
                  <a:pt x="0" y="2307047"/>
                </a:lnTo>
                <a:lnTo>
                  <a:pt x="1709503" y="2307047"/>
                </a:lnTo>
                <a:lnTo>
                  <a:pt x="1709503" y="0"/>
                </a:lnTo>
                <a:lnTo>
                  <a:pt x="0" y="0"/>
                </a:lnTo>
                <a:close/>
                <a:moveTo>
                  <a:pt x="1648543" y="2246087"/>
                </a:moveTo>
                <a:lnTo>
                  <a:pt x="59690" y="2246087"/>
                </a:lnTo>
                <a:lnTo>
                  <a:pt x="59690" y="59690"/>
                </a:lnTo>
                <a:lnTo>
                  <a:pt x="1648543" y="59690"/>
                </a:lnTo>
                <a:lnTo>
                  <a:pt x="1648543" y="224608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262998-EB7E-304B-9895-7C8DE8D64F35}"/>
              </a:ext>
            </a:extLst>
          </p:cNvPr>
          <p:cNvSpPr/>
          <p:nvPr/>
        </p:nvSpPr>
        <p:spPr>
          <a:xfrm>
            <a:off x="4495800" y="971550"/>
            <a:ext cx="411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Risultati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di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apprendimento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del Machine Learning (ML)</a:t>
            </a:r>
            <a:endParaRPr lang="en-IT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C0B42-4DFE-C045-AC23-3F3E7A1E1B5E}"/>
              </a:ext>
            </a:extLst>
          </p:cNvPr>
          <p:cNvSpPr/>
          <p:nvPr/>
        </p:nvSpPr>
        <p:spPr>
          <a:xfrm>
            <a:off x="4495800" y="1657350"/>
            <a:ext cx="4114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Struttura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del curriculum MACHINA e </a:t>
            </a:r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risorse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educative </a:t>
            </a:r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aperte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(OER)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B6618-3ED5-7147-A694-BD2AD01F44B8}"/>
              </a:ext>
            </a:extLst>
          </p:cNvPr>
          <p:cNvSpPr/>
          <p:nvPr/>
        </p:nvSpPr>
        <p:spPr>
          <a:xfrm>
            <a:off x="4495800" y="2454823"/>
            <a:ext cx="4191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Infrastrutture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per Vocational Open Online Course (VOOC)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5DC33-83BF-BB4F-A82C-D65970C10B3E}"/>
              </a:ext>
            </a:extLst>
          </p:cNvPr>
          <p:cNvSpPr/>
          <p:nvPr/>
        </p:nvSpPr>
        <p:spPr>
          <a:xfrm>
            <a:off x="4495800" y="3064423"/>
            <a:ext cx="4191000" cy="1214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Quadro per il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riconoscimento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l'integrazione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dei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requisiti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delle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competenze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ML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nei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sistemi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di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certificazione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standardizzazione</a:t>
            </a:r>
            <a:endParaRPr lang="en-US" sz="1600" spc="84" dirty="0">
              <a:solidFill>
                <a:srgbClr val="000000"/>
              </a:solidFill>
              <a:latin typeface="Montserrat Classic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86070B-CCB6-834B-9E7F-D8153F75F5B4}"/>
              </a:ext>
            </a:extLst>
          </p:cNvPr>
          <p:cNvSpPr/>
          <p:nvPr/>
        </p:nvSpPr>
        <p:spPr>
          <a:xfrm>
            <a:off x="4968766" y="4279025"/>
            <a:ext cx="364183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Giornate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informative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nazionali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MACHINA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517D1B-E0AF-6545-A131-D3B72D73FD09}"/>
              </a:ext>
            </a:extLst>
          </p:cNvPr>
          <p:cNvSpPr/>
          <p:nvPr/>
        </p:nvSpPr>
        <p:spPr>
          <a:xfrm>
            <a:off x="521576" y="857250"/>
            <a:ext cx="2667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pc="84" dirty="0">
                <a:solidFill>
                  <a:srgbClr val="000000"/>
                </a:solidFill>
                <a:latin typeface="Montserrat Classic"/>
              </a:rPr>
              <a:t>I PRINCIPALI OUTPUT</a:t>
            </a: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471309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 txBox="1">
            <a:spLocks noGrp="1"/>
          </p:cNvSpPr>
          <p:nvPr>
            <p:ph type="body" idx="1"/>
          </p:nvPr>
        </p:nvSpPr>
        <p:spPr>
          <a:xfrm>
            <a:off x="1157925" y="2571750"/>
            <a:ext cx="3362700" cy="17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0000" lvl="3" indent="-165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Noto Sans Symbols"/>
              <a:buChar char="❑"/>
            </a:pP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EQF Level 5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3" indent="-165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Noto Sans Symbols"/>
              <a:buChar char="❑"/>
            </a:pP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 </a:t>
            </a: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unità didattiche</a:t>
            </a:r>
          </a:p>
          <a:p>
            <a:pPr marL="450000" lvl="3" indent="-165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Noto Sans Symbols"/>
              <a:buChar char="❑"/>
            </a:pP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27 </a:t>
            </a: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lezioni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3" indent="-165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Noto Sans Symbols"/>
              <a:buChar char="❑"/>
            </a:pP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509 </a:t>
            </a: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ore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3" indent="-165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Noto Sans Symbols"/>
              <a:buChar char="❑"/>
            </a:pP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Inglese</a:t>
            </a: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Francese</a:t>
            </a: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Tedesco</a:t>
            </a: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Greco</a:t>
            </a: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Ro</a:t>
            </a: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meno</a:t>
            </a: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Italian</a:t>
            </a: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endParaRPr sz="1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93" name="Google Shape;293;p37"/>
          <p:cNvGrpSpPr/>
          <p:nvPr/>
        </p:nvGrpSpPr>
        <p:grpSpPr>
          <a:xfrm>
            <a:off x="51" y="3450906"/>
            <a:ext cx="895287" cy="1692279"/>
            <a:chOff x="60" y="4601497"/>
            <a:chExt cx="1014145" cy="2017500"/>
          </a:xfrm>
        </p:grpSpPr>
        <p:sp>
          <p:nvSpPr>
            <p:cNvPr id="294" name="Google Shape;294;p37"/>
            <p:cNvSpPr/>
            <p:nvPr/>
          </p:nvSpPr>
          <p:spPr>
            <a:xfrm rot="5400000">
              <a:off x="-501690" y="5103247"/>
              <a:ext cx="2017500" cy="101400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2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 rot="2700000">
              <a:off x="427814" y="5728750"/>
              <a:ext cx="485782" cy="485782"/>
            </a:xfrm>
            <a:prstGeom prst="rect">
              <a:avLst/>
            </a:prstGeom>
            <a:solidFill>
              <a:schemeClr val="accent1">
                <a:alpha val="2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6" name="Google Shape;296;p37" descr="A picture containing text, microsco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1575" y="2447375"/>
            <a:ext cx="3656525" cy="206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7"/>
          <p:cNvSpPr/>
          <p:nvPr/>
        </p:nvSpPr>
        <p:spPr>
          <a:xfrm>
            <a:off x="575" y="-4"/>
            <a:ext cx="9142847" cy="1452817"/>
          </a:xfrm>
          <a:custGeom>
            <a:avLst/>
            <a:gdLst/>
            <a:ahLst/>
            <a:cxnLst/>
            <a:rect l="l" t="t" r="r" b="b"/>
            <a:pathLst>
              <a:path w="2774764" h="3479800" extrusionOk="0">
                <a:moveTo>
                  <a:pt x="0" y="0"/>
                </a:moveTo>
                <a:lnTo>
                  <a:pt x="2774764" y="0"/>
                </a:lnTo>
                <a:lnTo>
                  <a:pt x="2774764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</p:sp>
      <p:grpSp>
        <p:nvGrpSpPr>
          <p:cNvPr id="298" name="Google Shape;298;p37"/>
          <p:cNvGrpSpPr/>
          <p:nvPr/>
        </p:nvGrpSpPr>
        <p:grpSpPr>
          <a:xfrm>
            <a:off x="8413935" y="611"/>
            <a:ext cx="729499" cy="1451605"/>
            <a:chOff x="10918968" y="713059"/>
            <a:chExt cx="1272900" cy="2532900"/>
          </a:xfrm>
        </p:grpSpPr>
        <p:sp>
          <p:nvSpPr>
            <p:cNvPr id="299" name="Google Shape;299;p37"/>
            <p:cNvSpPr/>
            <p:nvPr/>
          </p:nvSpPr>
          <p:spPr>
            <a:xfrm rot="2700000">
              <a:off x="11052660" y="2120011"/>
              <a:ext cx="645306" cy="645306"/>
            </a:xfrm>
            <a:prstGeom prst="rect">
              <a:avLst/>
            </a:prstGeom>
            <a:solidFill>
              <a:schemeClr val="accent4">
                <a:alpha val="2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 rot="-5400000">
              <a:off x="10288968" y="1343059"/>
              <a:ext cx="2532900" cy="1272900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2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" name="Google Shape;301;p37"/>
          <p:cNvSpPr txBox="1">
            <a:spLocks noGrp="1"/>
          </p:cNvSpPr>
          <p:nvPr>
            <p:ph type="title"/>
          </p:nvPr>
        </p:nvSpPr>
        <p:spPr>
          <a:xfrm>
            <a:off x="346000" y="419688"/>
            <a:ext cx="81789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ru" sz="24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O2: </a:t>
            </a:r>
            <a:r>
              <a:rPr lang="en-GB" sz="24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STRUTTURA DEL CURRICULUM MACHINA E RISORSE EDUCATIVE APERTE (OER)</a:t>
            </a:r>
            <a:endParaRPr sz="2700" b="1" dirty="0"/>
          </a:p>
        </p:txBody>
      </p:sp>
      <p:sp>
        <p:nvSpPr>
          <p:cNvPr id="303" name="Google Shape;303;p37"/>
          <p:cNvSpPr txBox="1">
            <a:spLocks noGrp="1"/>
          </p:cNvSpPr>
          <p:nvPr>
            <p:ph type="body" idx="1"/>
          </p:nvPr>
        </p:nvSpPr>
        <p:spPr>
          <a:xfrm>
            <a:off x="268625" y="1660850"/>
            <a:ext cx="49026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9999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Sviluppo</a:t>
            </a:r>
            <a:r>
              <a:rPr lang="en-GB" sz="16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delle</a:t>
            </a:r>
            <a:r>
              <a:rPr lang="en-GB" sz="16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risorse</a:t>
            </a:r>
            <a:r>
              <a:rPr lang="en-GB" sz="16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educative</a:t>
            </a:r>
          </a:p>
        </p:txBody>
      </p:sp>
      <p:sp>
        <p:nvSpPr>
          <p:cNvPr id="304" name="Google Shape;304;p37"/>
          <p:cNvSpPr txBox="1"/>
          <p:nvPr/>
        </p:nvSpPr>
        <p:spPr>
          <a:xfrm>
            <a:off x="595175" y="2102388"/>
            <a:ext cx="4694400" cy="57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0" algn="just" rtl="0">
              <a:lnSpc>
                <a:spcPct val="90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Caratteristiche del curriculum:</a:t>
            </a:r>
            <a:endParaRPr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8"/>
          <p:cNvGrpSpPr/>
          <p:nvPr/>
        </p:nvGrpSpPr>
        <p:grpSpPr>
          <a:xfrm>
            <a:off x="51" y="3450906"/>
            <a:ext cx="895287" cy="1692279"/>
            <a:chOff x="60" y="4601497"/>
            <a:chExt cx="1014145" cy="2017500"/>
          </a:xfrm>
        </p:grpSpPr>
        <p:sp>
          <p:nvSpPr>
            <p:cNvPr id="311" name="Google Shape;311;p38"/>
            <p:cNvSpPr/>
            <p:nvPr/>
          </p:nvSpPr>
          <p:spPr>
            <a:xfrm rot="5400000">
              <a:off x="-501690" y="5103247"/>
              <a:ext cx="2017500" cy="101400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2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8"/>
            <p:cNvSpPr/>
            <p:nvPr/>
          </p:nvSpPr>
          <p:spPr>
            <a:xfrm rot="2700000">
              <a:off x="427814" y="5728750"/>
              <a:ext cx="485782" cy="485782"/>
            </a:xfrm>
            <a:prstGeom prst="rect">
              <a:avLst/>
            </a:prstGeom>
            <a:solidFill>
              <a:schemeClr val="accent1">
                <a:alpha val="2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38"/>
          <p:cNvSpPr/>
          <p:nvPr/>
        </p:nvSpPr>
        <p:spPr>
          <a:xfrm>
            <a:off x="575" y="-4"/>
            <a:ext cx="9142847" cy="1452817"/>
          </a:xfrm>
          <a:custGeom>
            <a:avLst/>
            <a:gdLst/>
            <a:ahLst/>
            <a:cxnLst/>
            <a:rect l="l" t="t" r="r" b="b"/>
            <a:pathLst>
              <a:path w="2774764" h="3479800" extrusionOk="0">
                <a:moveTo>
                  <a:pt x="0" y="0"/>
                </a:moveTo>
                <a:lnTo>
                  <a:pt x="2774764" y="0"/>
                </a:lnTo>
                <a:lnTo>
                  <a:pt x="2774764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</p:sp>
      <p:grpSp>
        <p:nvGrpSpPr>
          <p:cNvPr id="314" name="Google Shape;314;p38"/>
          <p:cNvGrpSpPr/>
          <p:nvPr/>
        </p:nvGrpSpPr>
        <p:grpSpPr>
          <a:xfrm>
            <a:off x="8413935" y="611"/>
            <a:ext cx="729499" cy="1451605"/>
            <a:chOff x="10918968" y="713059"/>
            <a:chExt cx="1272900" cy="2532900"/>
          </a:xfrm>
        </p:grpSpPr>
        <p:sp>
          <p:nvSpPr>
            <p:cNvPr id="315" name="Google Shape;315;p38"/>
            <p:cNvSpPr/>
            <p:nvPr/>
          </p:nvSpPr>
          <p:spPr>
            <a:xfrm rot="2700000">
              <a:off x="11052660" y="2120011"/>
              <a:ext cx="645306" cy="645306"/>
            </a:xfrm>
            <a:prstGeom prst="rect">
              <a:avLst/>
            </a:prstGeom>
            <a:solidFill>
              <a:schemeClr val="accent4">
                <a:alpha val="2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8"/>
            <p:cNvSpPr/>
            <p:nvPr/>
          </p:nvSpPr>
          <p:spPr>
            <a:xfrm rot="-5400000">
              <a:off x="10288968" y="1343059"/>
              <a:ext cx="2532900" cy="1272900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2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17" name="Google Shape;317;p38"/>
          <p:cNvCxnSpPr/>
          <p:nvPr/>
        </p:nvCxnSpPr>
        <p:spPr>
          <a:xfrm>
            <a:off x="198975" y="825750"/>
            <a:ext cx="4576500" cy="39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" name="Google Shape;318;p38"/>
          <p:cNvSpPr txBox="1">
            <a:spLocks noGrp="1"/>
          </p:cNvSpPr>
          <p:nvPr>
            <p:ph type="body" idx="1"/>
          </p:nvPr>
        </p:nvSpPr>
        <p:spPr>
          <a:xfrm>
            <a:off x="268625" y="1660850"/>
            <a:ext cx="49026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9999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Struttura del curriculum</a:t>
            </a:r>
            <a:endParaRPr sz="1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38"/>
          <p:cNvSpPr txBox="1">
            <a:spLocks noGrp="1"/>
          </p:cNvSpPr>
          <p:nvPr>
            <p:ph type="body" idx="1"/>
          </p:nvPr>
        </p:nvSpPr>
        <p:spPr>
          <a:xfrm>
            <a:off x="994850" y="2198675"/>
            <a:ext cx="3999300" cy="24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269999" marR="0" lvl="0" indent="-316706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●"/>
            </a:pP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LU1: </a:t>
            </a:r>
            <a:r>
              <a:rPr lang="en-GB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Fondamentali</a:t>
            </a: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ML per I </a:t>
            </a:r>
            <a:r>
              <a:rPr lang="en-GB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professionisti</a:t>
            </a: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ICT</a:t>
            </a:r>
          </a:p>
          <a:p>
            <a:pPr marL="269999" marR="0" lvl="0" indent="-316706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●"/>
            </a:pP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LU2: </a:t>
            </a: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Basi di matematica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0" lvl="0" indent="-316706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●"/>
            </a:pP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LU3: </a:t>
            </a:r>
            <a:r>
              <a:rPr lang="en-GB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Algoritmi</a:t>
            </a: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programmi</a:t>
            </a: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protocolli</a:t>
            </a: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ML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0" lvl="0" indent="-316706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●"/>
            </a:pP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LU4: Deep Learning (A</a:t>
            </a:r>
            <a:r>
              <a:rPr lang="it-IT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vanzato</a:t>
            </a: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0" lvl="0" indent="-316706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●"/>
            </a:pP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LU5: </a:t>
            </a: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Comunicazione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0" lvl="0" indent="-316706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●"/>
            </a:pPr>
            <a:r>
              <a:rPr lang="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LU6: </a:t>
            </a:r>
            <a:r>
              <a:rPr lang="en-GB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Legislazione</a:t>
            </a: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etica</a:t>
            </a: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gestione</a:t>
            </a: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dei</a:t>
            </a: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progetti</a:t>
            </a: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relativi</a:t>
            </a: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al ML</a:t>
            </a:r>
          </a:p>
          <a:p>
            <a:pPr marL="269999" marR="0" lvl="0" indent="-316706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●"/>
            </a:pP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p38"/>
          <p:cNvSpPr txBox="1"/>
          <p:nvPr/>
        </p:nvSpPr>
        <p:spPr>
          <a:xfrm>
            <a:off x="5382275" y="2127975"/>
            <a:ext cx="3550500" cy="255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it-IT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Ogni</a:t>
            </a:r>
            <a:r>
              <a:rPr lang="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unità </a:t>
            </a:r>
            <a:r>
              <a:rPr lang="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 </a:t>
            </a:r>
            <a:r>
              <a:rPr lang="it-IT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presenta</a:t>
            </a:r>
            <a:r>
              <a:rPr lang="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3" indent="-2435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❑"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paragra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 introduttivo</a:t>
            </a: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3-4 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pagine</a:t>
            </a: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 note per ogni lezione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3" indent="-24350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❑"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presentazione con</a:t>
            </a: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15-20 slides 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 ogni lezione in un’unità didattica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3" indent="-24350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❑"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 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domande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3" indent="-24350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❑"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casi studio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3" indent="-24350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❑"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esercitazioni pratiche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3" indent="-24350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❑"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15 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questionari a risposta multipla</a:t>
            </a:r>
            <a:endParaRPr dirty="0"/>
          </a:p>
        </p:txBody>
      </p:sp>
      <p:pic>
        <p:nvPicPr>
          <p:cNvPr id="321" name="Google Shape;32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90646">
            <a:off x="4434509" y="3183236"/>
            <a:ext cx="935533" cy="2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8"/>
          <p:cNvSpPr txBox="1">
            <a:spLocks noGrp="1"/>
          </p:cNvSpPr>
          <p:nvPr>
            <p:ph type="title"/>
          </p:nvPr>
        </p:nvSpPr>
        <p:spPr>
          <a:xfrm>
            <a:off x="346000" y="419688"/>
            <a:ext cx="81789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ru" sz="24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O2: </a:t>
            </a:r>
            <a:r>
              <a:rPr lang="en-GB" sz="24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STRUTTURA DEL CURRICULUM MACHINA E RISORSE EDUCATIVE APERTE (OER)</a:t>
            </a:r>
            <a:endParaRPr sz="27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48630"/>
          </a:schemeClr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98004" y="0"/>
            <a:ext cx="5443141" cy="503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2425" y="558336"/>
            <a:ext cx="5443141" cy="503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4702" y="-2792567"/>
            <a:ext cx="5443141" cy="5037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39"/>
          <p:cNvGrpSpPr/>
          <p:nvPr/>
        </p:nvGrpSpPr>
        <p:grpSpPr>
          <a:xfrm>
            <a:off x="2256725" y="1905325"/>
            <a:ext cx="2160501" cy="2783943"/>
            <a:chOff x="0" y="0"/>
            <a:chExt cx="5303145" cy="6770291"/>
          </a:xfrm>
        </p:grpSpPr>
        <p:grpSp>
          <p:nvGrpSpPr>
            <p:cNvPr id="331" name="Google Shape;331;p39"/>
            <p:cNvGrpSpPr/>
            <p:nvPr/>
          </p:nvGrpSpPr>
          <p:grpSpPr>
            <a:xfrm>
              <a:off x="0" y="0"/>
              <a:ext cx="5303145" cy="6770291"/>
              <a:chOff x="0" y="0"/>
              <a:chExt cx="1526041" cy="1948229"/>
            </a:xfrm>
          </p:grpSpPr>
          <p:sp>
            <p:nvSpPr>
              <p:cNvPr id="332" name="Google Shape;332;p39"/>
              <p:cNvSpPr/>
              <p:nvPr/>
            </p:nvSpPr>
            <p:spPr>
              <a:xfrm>
                <a:off x="41910" y="43180"/>
                <a:ext cx="1477781" cy="1899969"/>
              </a:xfrm>
              <a:custGeom>
                <a:avLst/>
                <a:gdLst/>
                <a:ahLst/>
                <a:cxnLst/>
                <a:rect l="l" t="t" r="r" b="b"/>
                <a:pathLst>
                  <a:path w="1477781" h="1899969" extrusionOk="0">
                    <a:moveTo>
                      <a:pt x="0" y="0"/>
                    </a:moveTo>
                    <a:lnTo>
                      <a:pt x="1477781" y="0"/>
                    </a:lnTo>
                    <a:lnTo>
                      <a:pt x="1477781" y="1899969"/>
                    </a:lnTo>
                    <a:lnTo>
                      <a:pt x="0" y="1899969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333" name="Google Shape;333;p39"/>
              <p:cNvSpPr/>
              <p:nvPr/>
            </p:nvSpPr>
            <p:spPr>
              <a:xfrm>
                <a:off x="35560" y="35560"/>
                <a:ext cx="1490481" cy="1912669"/>
              </a:xfrm>
              <a:custGeom>
                <a:avLst/>
                <a:gdLst/>
                <a:ahLst/>
                <a:cxnLst/>
                <a:rect l="l" t="t" r="r" b="b"/>
                <a:pathLst>
                  <a:path w="1490481" h="1912669" extrusionOk="0">
                    <a:moveTo>
                      <a:pt x="1490481" y="1912669"/>
                    </a:moveTo>
                    <a:lnTo>
                      <a:pt x="0" y="1912669"/>
                    </a:lnTo>
                    <a:lnTo>
                      <a:pt x="0" y="0"/>
                    </a:lnTo>
                    <a:lnTo>
                      <a:pt x="1490480" y="0"/>
                    </a:lnTo>
                    <a:lnTo>
                      <a:pt x="1490480" y="1912669"/>
                    </a:lnTo>
                    <a:close/>
                    <a:moveTo>
                      <a:pt x="12700" y="1899969"/>
                    </a:moveTo>
                    <a:lnTo>
                      <a:pt x="1477780" y="1899969"/>
                    </a:lnTo>
                    <a:lnTo>
                      <a:pt x="1477780" y="12700"/>
                    </a:lnTo>
                    <a:lnTo>
                      <a:pt x="12700" y="12700"/>
                    </a:lnTo>
                    <a:lnTo>
                      <a:pt x="12700" y="1899969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</p:spPr>
          </p:sp>
          <p:sp>
            <p:nvSpPr>
              <p:cNvPr id="334" name="Google Shape;334;p39"/>
              <p:cNvSpPr/>
              <p:nvPr/>
            </p:nvSpPr>
            <p:spPr>
              <a:xfrm>
                <a:off x="0" y="0"/>
                <a:ext cx="1477781" cy="1899969"/>
              </a:xfrm>
              <a:custGeom>
                <a:avLst/>
                <a:gdLst/>
                <a:ahLst/>
                <a:cxnLst/>
                <a:rect l="l" t="t" r="r" b="b"/>
                <a:pathLst>
                  <a:path w="1477781" h="1899969" extrusionOk="0">
                    <a:moveTo>
                      <a:pt x="0" y="0"/>
                    </a:moveTo>
                    <a:lnTo>
                      <a:pt x="1477781" y="0"/>
                    </a:lnTo>
                    <a:lnTo>
                      <a:pt x="1477781" y="1899969"/>
                    </a:lnTo>
                    <a:lnTo>
                      <a:pt x="0" y="18999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</p:grpSp>
        <p:pic>
          <p:nvPicPr>
            <p:cNvPr id="335" name="Google Shape;335;p39"/>
            <p:cNvPicPr preferRelativeResize="0"/>
            <p:nvPr/>
          </p:nvPicPr>
          <p:blipFill rotWithShape="1">
            <a:blip r:embed="rId4">
              <a:alphaModFix/>
            </a:blip>
            <a:srcRect l="2585" t="671" r="2717" b="2004"/>
            <a:stretch/>
          </p:blipFill>
          <p:spPr>
            <a:xfrm>
              <a:off x="498360" y="273609"/>
              <a:ext cx="4306447" cy="62231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6" name="Google Shape;336;p39"/>
          <p:cNvSpPr/>
          <p:nvPr/>
        </p:nvSpPr>
        <p:spPr>
          <a:xfrm>
            <a:off x="-39687" y="558320"/>
            <a:ext cx="9223365" cy="210693"/>
          </a:xfrm>
          <a:custGeom>
            <a:avLst/>
            <a:gdLst/>
            <a:ahLst/>
            <a:cxnLst/>
            <a:rect l="l" t="t" r="r" b="b"/>
            <a:pathLst>
              <a:path w="6671512" h="152400" extrusionOk="0">
                <a:moveTo>
                  <a:pt x="0" y="0"/>
                </a:moveTo>
                <a:lnTo>
                  <a:pt x="6671512" y="0"/>
                </a:lnTo>
                <a:lnTo>
                  <a:pt x="6671512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37" name="Google Shape;337;p39"/>
          <p:cNvSpPr/>
          <p:nvPr/>
        </p:nvSpPr>
        <p:spPr>
          <a:xfrm>
            <a:off x="-73539" y="5037380"/>
            <a:ext cx="9290080" cy="212217"/>
          </a:xfrm>
          <a:custGeom>
            <a:avLst/>
            <a:gdLst/>
            <a:ahLst/>
            <a:cxnLst/>
            <a:rect l="l" t="t" r="r" b="b"/>
            <a:pathLst>
              <a:path w="6671512" h="152400" extrusionOk="0">
                <a:moveTo>
                  <a:pt x="0" y="0"/>
                </a:moveTo>
                <a:lnTo>
                  <a:pt x="6671512" y="0"/>
                </a:lnTo>
                <a:lnTo>
                  <a:pt x="6671512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338" name="Google Shape;33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7591">
            <a:off x="6006511" y="622426"/>
            <a:ext cx="954973" cy="57229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9"/>
          <p:cNvSpPr txBox="1"/>
          <p:nvPr/>
        </p:nvSpPr>
        <p:spPr>
          <a:xfrm>
            <a:off x="193884" y="1334036"/>
            <a:ext cx="2160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39"/>
          <p:cNvSpPr txBox="1"/>
          <p:nvPr/>
        </p:nvSpPr>
        <p:spPr>
          <a:xfrm>
            <a:off x="865049" y="1326213"/>
            <a:ext cx="3349153" cy="34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sng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Risorse educative aperte (OER)</a:t>
            </a:r>
            <a:endParaRPr sz="1600" b="1" i="0" u="sng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1" name="Google Shape;341;p39"/>
          <p:cNvGrpSpPr/>
          <p:nvPr/>
        </p:nvGrpSpPr>
        <p:grpSpPr>
          <a:xfrm>
            <a:off x="5067924" y="1891448"/>
            <a:ext cx="2160501" cy="2798161"/>
            <a:chOff x="0" y="0"/>
            <a:chExt cx="5303145" cy="6770291"/>
          </a:xfrm>
        </p:grpSpPr>
        <p:grpSp>
          <p:nvGrpSpPr>
            <p:cNvPr id="342" name="Google Shape;342;p39"/>
            <p:cNvGrpSpPr/>
            <p:nvPr/>
          </p:nvGrpSpPr>
          <p:grpSpPr>
            <a:xfrm>
              <a:off x="0" y="0"/>
              <a:ext cx="5303145" cy="6770291"/>
              <a:chOff x="0" y="0"/>
              <a:chExt cx="1526041" cy="1948229"/>
            </a:xfrm>
          </p:grpSpPr>
          <p:sp>
            <p:nvSpPr>
              <p:cNvPr id="343" name="Google Shape;343;p39"/>
              <p:cNvSpPr/>
              <p:nvPr/>
            </p:nvSpPr>
            <p:spPr>
              <a:xfrm>
                <a:off x="41910" y="43180"/>
                <a:ext cx="1477781" cy="1899969"/>
              </a:xfrm>
              <a:custGeom>
                <a:avLst/>
                <a:gdLst/>
                <a:ahLst/>
                <a:cxnLst/>
                <a:rect l="l" t="t" r="r" b="b"/>
                <a:pathLst>
                  <a:path w="1477781" h="1899969" extrusionOk="0">
                    <a:moveTo>
                      <a:pt x="0" y="0"/>
                    </a:moveTo>
                    <a:lnTo>
                      <a:pt x="1477781" y="0"/>
                    </a:lnTo>
                    <a:lnTo>
                      <a:pt x="1477781" y="1899969"/>
                    </a:lnTo>
                    <a:lnTo>
                      <a:pt x="0" y="1899969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344" name="Google Shape;344;p39"/>
              <p:cNvSpPr/>
              <p:nvPr/>
            </p:nvSpPr>
            <p:spPr>
              <a:xfrm>
                <a:off x="35560" y="35560"/>
                <a:ext cx="1490481" cy="1912669"/>
              </a:xfrm>
              <a:custGeom>
                <a:avLst/>
                <a:gdLst/>
                <a:ahLst/>
                <a:cxnLst/>
                <a:rect l="l" t="t" r="r" b="b"/>
                <a:pathLst>
                  <a:path w="1490481" h="1912669" extrusionOk="0">
                    <a:moveTo>
                      <a:pt x="1490481" y="1912669"/>
                    </a:moveTo>
                    <a:lnTo>
                      <a:pt x="0" y="1912669"/>
                    </a:lnTo>
                    <a:lnTo>
                      <a:pt x="0" y="0"/>
                    </a:lnTo>
                    <a:lnTo>
                      <a:pt x="1490480" y="0"/>
                    </a:lnTo>
                    <a:lnTo>
                      <a:pt x="1490480" y="1912669"/>
                    </a:lnTo>
                    <a:close/>
                    <a:moveTo>
                      <a:pt x="12700" y="1899969"/>
                    </a:moveTo>
                    <a:lnTo>
                      <a:pt x="1477780" y="1899969"/>
                    </a:lnTo>
                    <a:lnTo>
                      <a:pt x="1477780" y="12700"/>
                    </a:lnTo>
                    <a:lnTo>
                      <a:pt x="12700" y="12700"/>
                    </a:lnTo>
                    <a:lnTo>
                      <a:pt x="12700" y="1899969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</p:spPr>
          </p:sp>
          <p:sp>
            <p:nvSpPr>
              <p:cNvPr id="345" name="Google Shape;345;p39"/>
              <p:cNvSpPr/>
              <p:nvPr/>
            </p:nvSpPr>
            <p:spPr>
              <a:xfrm>
                <a:off x="0" y="0"/>
                <a:ext cx="1477781" cy="1899969"/>
              </a:xfrm>
              <a:custGeom>
                <a:avLst/>
                <a:gdLst/>
                <a:ahLst/>
                <a:cxnLst/>
                <a:rect l="l" t="t" r="r" b="b"/>
                <a:pathLst>
                  <a:path w="1477781" h="1899969" extrusionOk="0">
                    <a:moveTo>
                      <a:pt x="0" y="0"/>
                    </a:moveTo>
                    <a:lnTo>
                      <a:pt x="1477781" y="0"/>
                    </a:lnTo>
                    <a:lnTo>
                      <a:pt x="1477781" y="1899969"/>
                    </a:lnTo>
                    <a:lnTo>
                      <a:pt x="0" y="18999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</p:grpSp>
        <p:pic>
          <p:nvPicPr>
            <p:cNvPr id="346" name="Google Shape;346;p39"/>
            <p:cNvPicPr preferRelativeResize="0"/>
            <p:nvPr/>
          </p:nvPicPr>
          <p:blipFill rotWithShape="1">
            <a:blip r:embed="rId6">
              <a:alphaModFix/>
            </a:blip>
            <a:srcRect r="309" b="2210"/>
            <a:stretch/>
          </p:blipFill>
          <p:spPr>
            <a:xfrm>
              <a:off x="178063" y="144373"/>
              <a:ext cx="4931758" cy="63380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7" name="Google Shape;347;p39"/>
          <p:cNvPicPr preferRelativeResize="0"/>
          <p:nvPr/>
        </p:nvPicPr>
        <p:blipFill rotWithShape="1">
          <a:blip r:embed="rId7">
            <a:alphaModFix/>
          </a:blip>
          <a:srcRect l="7939" r="4525"/>
          <a:stretch/>
        </p:blipFill>
        <p:spPr>
          <a:xfrm>
            <a:off x="5250918" y="2024249"/>
            <a:ext cx="1792124" cy="253277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9"/>
          <p:cNvSpPr txBox="1"/>
          <p:nvPr/>
        </p:nvSpPr>
        <p:spPr>
          <a:xfrm>
            <a:off x="5067923" y="1326213"/>
            <a:ext cx="3776531" cy="34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u="sng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Linee</a:t>
            </a:r>
            <a:r>
              <a:rPr lang="en-GB" sz="1600" b="1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b="1" u="sng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guida</a:t>
            </a:r>
            <a:r>
              <a:rPr lang="en-GB" sz="1600" b="1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per </a:t>
            </a:r>
            <a:r>
              <a:rPr lang="en-GB" sz="1600" b="1" u="sng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l'integrazione</a:t>
            </a:r>
            <a:r>
              <a:rPr lang="en-GB" sz="1600" b="1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VET</a:t>
            </a:r>
          </a:p>
        </p:txBody>
      </p:sp>
      <p:sp>
        <p:nvSpPr>
          <p:cNvPr id="349" name="Google Shape;349;p39"/>
          <p:cNvSpPr txBox="1"/>
          <p:nvPr/>
        </p:nvSpPr>
        <p:spPr>
          <a:xfrm>
            <a:off x="377925" y="2554650"/>
            <a:ext cx="1792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122 pagine</a:t>
            </a:r>
            <a:endParaRPr sz="1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371 slide</a:t>
            </a:r>
            <a:endParaRPr sz="1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76 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domande</a:t>
            </a:r>
            <a:endParaRPr sz="1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12 cas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studi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endParaRPr sz="1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13 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esercitazioni pratiche</a:t>
            </a:r>
            <a:endParaRPr sz="100" dirty="0">
              <a:solidFill>
                <a:schemeClr val="dk1"/>
              </a:solidFill>
            </a:endParaRPr>
          </a:p>
          <a:p>
            <a:pPr marL="179999" lvl="0" indent="-17999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84 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questionari a risposta multipla</a:t>
            </a:r>
            <a:endParaRPr sz="100" dirty="0">
              <a:solidFill>
                <a:schemeClr val="dk1"/>
              </a:solidFill>
            </a:endParaRPr>
          </a:p>
        </p:txBody>
      </p:sp>
      <p:sp>
        <p:nvSpPr>
          <p:cNvPr id="350" name="Google Shape;350;p39"/>
          <p:cNvSpPr txBox="1"/>
          <p:nvPr/>
        </p:nvSpPr>
        <p:spPr>
          <a:xfrm>
            <a:off x="7293000" y="1898525"/>
            <a:ext cx="1692000" cy="27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 report con le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linee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guida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sull'introduzione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l'integrazione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delle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unità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didattiche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MACHINA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sviluppate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corsi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formazione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esistenti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per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professionisti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ICT.</a:t>
            </a:r>
          </a:p>
        </p:txBody>
      </p:sp>
      <p:sp>
        <p:nvSpPr>
          <p:cNvPr id="351" name="Google Shape;351;p39"/>
          <p:cNvSpPr txBox="1">
            <a:spLocks noGrp="1"/>
          </p:cNvSpPr>
          <p:nvPr>
            <p:ph type="title" idx="4294967295"/>
          </p:nvPr>
        </p:nvSpPr>
        <p:spPr>
          <a:xfrm>
            <a:off x="417125" y="237663"/>
            <a:ext cx="81789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ru" sz="24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O2: </a:t>
            </a:r>
            <a:r>
              <a:rPr lang="en-GB" sz="24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STRUTTURA DEL CURRICULUM MACHINA E RISORSE EDUCATIVE APERTE (OER)</a:t>
            </a:r>
            <a:endParaRPr sz="27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48630"/>
          </a:schemeClr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98004" y="0"/>
            <a:ext cx="5443141" cy="503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5138" y="1913735"/>
            <a:ext cx="5443141" cy="503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4702" y="-2792567"/>
            <a:ext cx="5443141" cy="5037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p40"/>
          <p:cNvGrpSpPr/>
          <p:nvPr/>
        </p:nvGrpSpPr>
        <p:grpSpPr>
          <a:xfrm>
            <a:off x="5880975" y="1334026"/>
            <a:ext cx="2475508" cy="3245000"/>
            <a:chOff x="0" y="0"/>
            <a:chExt cx="5303145" cy="6770291"/>
          </a:xfrm>
        </p:grpSpPr>
        <p:grpSp>
          <p:nvGrpSpPr>
            <p:cNvPr id="360" name="Google Shape;360;p40"/>
            <p:cNvGrpSpPr/>
            <p:nvPr/>
          </p:nvGrpSpPr>
          <p:grpSpPr>
            <a:xfrm>
              <a:off x="0" y="0"/>
              <a:ext cx="5303145" cy="6770291"/>
              <a:chOff x="0" y="0"/>
              <a:chExt cx="1526041" cy="1948229"/>
            </a:xfrm>
          </p:grpSpPr>
          <p:sp>
            <p:nvSpPr>
              <p:cNvPr id="361" name="Google Shape;361;p40"/>
              <p:cNvSpPr/>
              <p:nvPr/>
            </p:nvSpPr>
            <p:spPr>
              <a:xfrm>
                <a:off x="41910" y="43180"/>
                <a:ext cx="1477781" cy="1899969"/>
              </a:xfrm>
              <a:custGeom>
                <a:avLst/>
                <a:gdLst/>
                <a:ahLst/>
                <a:cxnLst/>
                <a:rect l="l" t="t" r="r" b="b"/>
                <a:pathLst>
                  <a:path w="1477781" h="1899969" extrusionOk="0">
                    <a:moveTo>
                      <a:pt x="0" y="0"/>
                    </a:moveTo>
                    <a:lnTo>
                      <a:pt x="1477781" y="0"/>
                    </a:lnTo>
                    <a:lnTo>
                      <a:pt x="1477781" y="1899969"/>
                    </a:lnTo>
                    <a:lnTo>
                      <a:pt x="0" y="1899969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362" name="Google Shape;362;p40"/>
              <p:cNvSpPr/>
              <p:nvPr/>
            </p:nvSpPr>
            <p:spPr>
              <a:xfrm>
                <a:off x="35560" y="35560"/>
                <a:ext cx="1490481" cy="1912669"/>
              </a:xfrm>
              <a:custGeom>
                <a:avLst/>
                <a:gdLst/>
                <a:ahLst/>
                <a:cxnLst/>
                <a:rect l="l" t="t" r="r" b="b"/>
                <a:pathLst>
                  <a:path w="1490481" h="1912669" extrusionOk="0">
                    <a:moveTo>
                      <a:pt x="1490481" y="1912669"/>
                    </a:moveTo>
                    <a:lnTo>
                      <a:pt x="0" y="1912669"/>
                    </a:lnTo>
                    <a:lnTo>
                      <a:pt x="0" y="0"/>
                    </a:lnTo>
                    <a:lnTo>
                      <a:pt x="1490480" y="0"/>
                    </a:lnTo>
                    <a:lnTo>
                      <a:pt x="1490480" y="1912669"/>
                    </a:lnTo>
                    <a:close/>
                    <a:moveTo>
                      <a:pt x="12700" y="1899969"/>
                    </a:moveTo>
                    <a:lnTo>
                      <a:pt x="1477780" y="1899969"/>
                    </a:lnTo>
                    <a:lnTo>
                      <a:pt x="1477780" y="12700"/>
                    </a:lnTo>
                    <a:lnTo>
                      <a:pt x="12700" y="12700"/>
                    </a:lnTo>
                    <a:lnTo>
                      <a:pt x="12700" y="1899969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</p:spPr>
          </p:sp>
          <p:sp>
            <p:nvSpPr>
              <p:cNvPr id="363" name="Google Shape;363;p40"/>
              <p:cNvSpPr/>
              <p:nvPr/>
            </p:nvSpPr>
            <p:spPr>
              <a:xfrm>
                <a:off x="0" y="0"/>
                <a:ext cx="1477781" cy="1899969"/>
              </a:xfrm>
              <a:custGeom>
                <a:avLst/>
                <a:gdLst/>
                <a:ahLst/>
                <a:cxnLst/>
                <a:rect l="l" t="t" r="r" b="b"/>
                <a:pathLst>
                  <a:path w="1477781" h="1899969" extrusionOk="0">
                    <a:moveTo>
                      <a:pt x="0" y="0"/>
                    </a:moveTo>
                    <a:lnTo>
                      <a:pt x="1477781" y="0"/>
                    </a:lnTo>
                    <a:lnTo>
                      <a:pt x="1477781" y="1899969"/>
                    </a:lnTo>
                    <a:lnTo>
                      <a:pt x="0" y="18999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</p:grpSp>
        <p:pic>
          <p:nvPicPr>
            <p:cNvPr id="364" name="Google Shape;364;p40"/>
            <p:cNvPicPr preferRelativeResize="0"/>
            <p:nvPr/>
          </p:nvPicPr>
          <p:blipFill rotWithShape="1">
            <a:blip r:embed="rId4">
              <a:alphaModFix/>
            </a:blip>
            <a:srcRect r="309" b="2210"/>
            <a:stretch/>
          </p:blipFill>
          <p:spPr>
            <a:xfrm>
              <a:off x="178063" y="144373"/>
              <a:ext cx="4931758" cy="6338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5" name="Google Shape;365;p40"/>
          <p:cNvSpPr/>
          <p:nvPr/>
        </p:nvSpPr>
        <p:spPr>
          <a:xfrm>
            <a:off x="-39687" y="558320"/>
            <a:ext cx="9223365" cy="210693"/>
          </a:xfrm>
          <a:custGeom>
            <a:avLst/>
            <a:gdLst/>
            <a:ahLst/>
            <a:cxnLst/>
            <a:rect l="l" t="t" r="r" b="b"/>
            <a:pathLst>
              <a:path w="6671512" h="152400" extrusionOk="0">
                <a:moveTo>
                  <a:pt x="0" y="0"/>
                </a:moveTo>
                <a:lnTo>
                  <a:pt x="6671512" y="0"/>
                </a:lnTo>
                <a:lnTo>
                  <a:pt x="6671512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66" name="Google Shape;366;p40"/>
          <p:cNvSpPr/>
          <p:nvPr/>
        </p:nvSpPr>
        <p:spPr>
          <a:xfrm>
            <a:off x="-73539" y="5037380"/>
            <a:ext cx="9290080" cy="212217"/>
          </a:xfrm>
          <a:custGeom>
            <a:avLst/>
            <a:gdLst/>
            <a:ahLst/>
            <a:cxnLst/>
            <a:rect l="l" t="t" r="r" b="b"/>
            <a:pathLst>
              <a:path w="6671512" h="152400" extrusionOk="0">
                <a:moveTo>
                  <a:pt x="0" y="0"/>
                </a:moveTo>
                <a:lnTo>
                  <a:pt x="6671512" y="0"/>
                </a:lnTo>
                <a:lnTo>
                  <a:pt x="6671512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367" name="Google Shape;367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7591">
            <a:off x="6006511" y="622426"/>
            <a:ext cx="954973" cy="57229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0"/>
          <p:cNvSpPr txBox="1"/>
          <p:nvPr/>
        </p:nvSpPr>
        <p:spPr>
          <a:xfrm>
            <a:off x="193884" y="1334036"/>
            <a:ext cx="2160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9" name="Google Shape;369;p40"/>
          <p:cNvSpPr txBox="1"/>
          <p:nvPr/>
        </p:nvSpPr>
        <p:spPr>
          <a:xfrm>
            <a:off x="637950" y="1191173"/>
            <a:ext cx="2688574" cy="36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b="1" i="0" u="sng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Manuale per formatori</a:t>
            </a:r>
            <a:endParaRPr sz="1700" b="1" i="0" u="sng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0" name="Google Shape;370;p40"/>
          <p:cNvSpPr txBox="1"/>
          <p:nvPr/>
        </p:nvSpPr>
        <p:spPr>
          <a:xfrm>
            <a:off x="193875" y="1779713"/>
            <a:ext cx="5355900" cy="271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55651" marR="0" lvl="1" indent="-244475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Una </a:t>
            </a:r>
            <a:r>
              <a:rPr lang="en-GB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guida</a:t>
            </a:r>
            <a:r>
              <a:rPr lang="en-GB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completa</a:t>
            </a:r>
            <a:r>
              <a:rPr lang="en-GB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per </a:t>
            </a:r>
            <a:r>
              <a:rPr lang="en-GB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formatori</a:t>
            </a:r>
            <a:r>
              <a:rPr lang="en-GB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ICT </a:t>
            </a:r>
            <a:r>
              <a:rPr lang="en-GB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</a:t>
            </a:r>
            <a:r>
              <a:rPr lang="en-GB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come </a:t>
            </a:r>
            <a:r>
              <a:rPr lang="en-GB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fornire</a:t>
            </a:r>
            <a:r>
              <a:rPr lang="en-GB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il curriculum MACHINA in </a:t>
            </a:r>
            <a:r>
              <a:rPr lang="en-GB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contesti</a:t>
            </a:r>
            <a:r>
              <a:rPr lang="en-GB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formali</a:t>
            </a:r>
            <a:r>
              <a:rPr lang="en-GB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 non </a:t>
            </a:r>
            <a:r>
              <a:rPr lang="en-GB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formali</a:t>
            </a:r>
            <a:r>
              <a:rPr lang="en-GB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755651" marR="0" lvl="1" indent="-244475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guida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fornisce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istruzioni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come: a)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formare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lavoratori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ICT (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inclusi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gli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studenti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I-VET) con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l'uso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delle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risorse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educative di MACHINA b)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sviluppare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materiali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aggiuntivi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​​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accordo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risultati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dell'apprendimento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MACHINA c)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accedere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utilizzare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facilitare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la MACHINA VOOC.</a:t>
            </a:r>
            <a:endParaRPr lang="en-GB" sz="13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" name="Google Shape;371;p40"/>
          <p:cNvSpPr txBox="1">
            <a:spLocks noGrp="1"/>
          </p:cNvSpPr>
          <p:nvPr>
            <p:ph type="title" idx="4294967295"/>
          </p:nvPr>
        </p:nvSpPr>
        <p:spPr>
          <a:xfrm>
            <a:off x="436725" y="188688"/>
            <a:ext cx="81789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ru" sz="24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O2: </a:t>
            </a:r>
            <a:r>
              <a:rPr lang="en-GB" sz="24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STRUTTURA DEL CURRICULUM MACHINA E RISORSE EDUCATIVE APERTE (OER)</a:t>
            </a:r>
            <a:endParaRPr sz="27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262998-EB7E-304B-9895-7C8DE8D64F35}"/>
              </a:ext>
            </a:extLst>
          </p:cNvPr>
          <p:cNvSpPr/>
          <p:nvPr/>
        </p:nvSpPr>
        <p:spPr>
          <a:xfrm>
            <a:off x="4495800" y="971550"/>
            <a:ext cx="411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Risultati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di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apprendimento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del Machine Learning (ML)</a:t>
            </a:r>
            <a:endParaRPr lang="en-IT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C0B42-4DFE-C045-AC23-3F3E7A1E1B5E}"/>
              </a:ext>
            </a:extLst>
          </p:cNvPr>
          <p:cNvSpPr/>
          <p:nvPr/>
        </p:nvSpPr>
        <p:spPr>
          <a:xfrm>
            <a:off x="4495800" y="1657350"/>
            <a:ext cx="4114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Struttura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del curriculum MACHINA 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risorse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educative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aperte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(OER)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B6618-3ED5-7147-A694-BD2AD01F44B8}"/>
              </a:ext>
            </a:extLst>
          </p:cNvPr>
          <p:cNvSpPr/>
          <p:nvPr/>
        </p:nvSpPr>
        <p:spPr>
          <a:xfrm>
            <a:off x="4495800" y="2454823"/>
            <a:ext cx="4191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Infrastrutture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per Vocational Open Online Course (VOOC)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5DC33-83BF-BB4F-A82C-D65970C10B3E}"/>
              </a:ext>
            </a:extLst>
          </p:cNvPr>
          <p:cNvSpPr/>
          <p:nvPr/>
        </p:nvSpPr>
        <p:spPr>
          <a:xfrm>
            <a:off x="4495800" y="3064423"/>
            <a:ext cx="4191000" cy="1214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Quadro per il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riconoscimento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l'integrazione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dei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requisiti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delle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competenze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ML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nei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sistemi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di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certificazione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standardizzazione</a:t>
            </a:r>
            <a:endParaRPr lang="en-US" sz="1600" spc="84" dirty="0">
              <a:solidFill>
                <a:srgbClr val="000000"/>
              </a:solidFill>
              <a:latin typeface="Montserrat Classic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86070B-CCB6-834B-9E7F-D8153F75F5B4}"/>
              </a:ext>
            </a:extLst>
          </p:cNvPr>
          <p:cNvSpPr/>
          <p:nvPr/>
        </p:nvSpPr>
        <p:spPr>
          <a:xfrm>
            <a:off x="4968766" y="4279025"/>
            <a:ext cx="364183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Giornate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informative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nazionali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MACHINA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517D1B-E0AF-6545-A131-D3B72D73FD09}"/>
              </a:ext>
            </a:extLst>
          </p:cNvPr>
          <p:cNvSpPr/>
          <p:nvPr/>
        </p:nvSpPr>
        <p:spPr>
          <a:xfrm>
            <a:off x="521576" y="857250"/>
            <a:ext cx="2667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pc="84" dirty="0">
                <a:solidFill>
                  <a:srgbClr val="000000"/>
                </a:solidFill>
                <a:latin typeface="Montserrat Classic"/>
              </a:rPr>
              <a:t>I PRINCIPALI OUTPUT</a:t>
            </a: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1477118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48630"/>
          </a:schemeClr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42"/>
          <p:cNvGrpSpPr/>
          <p:nvPr/>
        </p:nvGrpSpPr>
        <p:grpSpPr>
          <a:xfrm>
            <a:off x="5949225" y="1201126"/>
            <a:ext cx="2531397" cy="3500773"/>
            <a:chOff x="0" y="0"/>
            <a:chExt cx="1526041" cy="1948229"/>
          </a:xfrm>
        </p:grpSpPr>
        <p:sp>
          <p:nvSpPr>
            <p:cNvPr id="400" name="Google Shape;400;p42"/>
            <p:cNvSpPr/>
            <p:nvPr/>
          </p:nvSpPr>
          <p:spPr>
            <a:xfrm>
              <a:off x="41910" y="43180"/>
              <a:ext cx="1477781" cy="1899969"/>
            </a:xfrm>
            <a:custGeom>
              <a:avLst/>
              <a:gdLst/>
              <a:ahLst/>
              <a:cxnLst/>
              <a:rect l="l" t="t" r="r" b="b"/>
              <a:pathLst>
                <a:path w="1477781" h="1899969" extrusionOk="0">
                  <a:moveTo>
                    <a:pt x="0" y="0"/>
                  </a:moveTo>
                  <a:lnTo>
                    <a:pt x="1477781" y="0"/>
                  </a:lnTo>
                  <a:lnTo>
                    <a:pt x="1477781" y="1899969"/>
                  </a:lnTo>
                  <a:lnTo>
                    <a:pt x="0" y="1899969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401" name="Google Shape;401;p42"/>
            <p:cNvSpPr/>
            <p:nvPr/>
          </p:nvSpPr>
          <p:spPr>
            <a:xfrm>
              <a:off x="35560" y="35560"/>
              <a:ext cx="1490481" cy="1912669"/>
            </a:xfrm>
            <a:custGeom>
              <a:avLst/>
              <a:gdLst/>
              <a:ahLst/>
              <a:cxnLst/>
              <a:rect l="l" t="t" r="r" b="b"/>
              <a:pathLst>
                <a:path w="1490481" h="1912669" extrusionOk="0">
                  <a:moveTo>
                    <a:pt x="1490481" y="1912669"/>
                  </a:moveTo>
                  <a:lnTo>
                    <a:pt x="0" y="1912669"/>
                  </a:lnTo>
                  <a:lnTo>
                    <a:pt x="0" y="0"/>
                  </a:lnTo>
                  <a:lnTo>
                    <a:pt x="1490480" y="0"/>
                  </a:lnTo>
                  <a:lnTo>
                    <a:pt x="1490480" y="1912669"/>
                  </a:lnTo>
                  <a:close/>
                  <a:moveTo>
                    <a:pt x="12700" y="1899969"/>
                  </a:moveTo>
                  <a:lnTo>
                    <a:pt x="1477780" y="1899969"/>
                  </a:lnTo>
                  <a:lnTo>
                    <a:pt x="1477780" y="12700"/>
                  </a:lnTo>
                  <a:lnTo>
                    <a:pt x="12700" y="12700"/>
                  </a:lnTo>
                  <a:lnTo>
                    <a:pt x="12700" y="1899969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</p:sp>
        <p:sp>
          <p:nvSpPr>
            <p:cNvPr id="402" name="Google Shape;402;p42"/>
            <p:cNvSpPr/>
            <p:nvPr/>
          </p:nvSpPr>
          <p:spPr>
            <a:xfrm>
              <a:off x="0" y="0"/>
              <a:ext cx="1477781" cy="1899969"/>
            </a:xfrm>
            <a:custGeom>
              <a:avLst/>
              <a:gdLst/>
              <a:ahLst/>
              <a:cxnLst/>
              <a:rect l="l" t="t" r="r" b="b"/>
              <a:pathLst>
                <a:path w="1477781" h="1899969" extrusionOk="0">
                  <a:moveTo>
                    <a:pt x="0" y="0"/>
                  </a:moveTo>
                  <a:lnTo>
                    <a:pt x="1477781" y="0"/>
                  </a:lnTo>
                  <a:lnTo>
                    <a:pt x="1477781" y="1899969"/>
                  </a:lnTo>
                  <a:lnTo>
                    <a:pt x="0" y="18999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pic>
        <p:nvPicPr>
          <p:cNvPr id="403" name="Google Shape;40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7612" y="1307261"/>
            <a:ext cx="2154537" cy="328855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2"/>
          <p:cNvSpPr/>
          <p:nvPr/>
        </p:nvSpPr>
        <p:spPr>
          <a:xfrm>
            <a:off x="0" y="409075"/>
            <a:ext cx="9139971" cy="210693"/>
          </a:xfrm>
          <a:custGeom>
            <a:avLst/>
            <a:gdLst/>
            <a:ahLst/>
            <a:cxnLst/>
            <a:rect l="l" t="t" r="r" b="b"/>
            <a:pathLst>
              <a:path w="6671512" h="152400" extrusionOk="0">
                <a:moveTo>
                  <a:pt x="0" y="0"/>
                </a:moveTo>
                <a:lnTo>
                  <a:pt x="6671512" y="0"/>
                </a:lnTo>
                <a:lnTo>
                  <a:pt x="6671512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05" name="Google Shape;405;p42"/>
          <p:cNvSpPr/>
          <p:nvPr/>
        </p:nvSpPr>
        <p:spPr>
          <a:xfrm>
            <a:off x="-73539" y="5037380"/>
            <a:ext cx="9290080" cy="212217"/>
          </a:xfrm>
          <a:custGeom>
            <a:avLst/>
            <a:gdLst/>
            <a:ahLst/>
            <a:cxnLst/>
            <a:rect l="l" t="t" r="r" b="b"/>
            <a:pathLst>
              <a:path w="6671512" h="152400" extrusionOk="0">
                <a:moveTo>
                  <a:pt x="0" y="0"/>
                </a:moveTo>
                <a:lnTo>
                  <a:pt x="6671512" y="0"/>
                </a:lnTo>
                <a:lnTo>
                  <a:pt x="6671512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06" name="Google Shape;406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2006" y="-597374"/>
            <a:ext cx="163070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1683" y="-597374"/>
            <a:ext cx="163070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6650" y="-597374"/>
            <a:ext cx="163070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2"/>
          <p:cNvSpPr txBox="1"/>
          <p:nvPr/>
        </p:nvSpPr>
        <p:spPr>
          <a:xfrm>
            <a:off x="287675" y="345075"/>
            <a:ext cx="8647200" cy="101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O3: INFRASTRUTTURE PER VOCATIONAL OPEN ONLINE COURSE (VOOC)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300" dirty="0"/>
          </a:p>
        </p:txBody>
      </p:sp>
      <p:sp>
        <p:nvSpPr>
          <p:cNvPr id="410" name="Google Shape;410;p42"/>
          <p:cNvSpPr txBox="1"/>
          <p:nvPr/>
        </p:nvSpPr>
        <p:spPr>
          <a:xfrm>
            <a:off x="125432" y="1199563"/>
            <a:ext cx="4254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i="0" u="sng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Infrastru</a:t>
            </a:r>
            <a:r>
              <a:rPr lang="it-IT" sz="2000" u="sng" dirty="0"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tture</a:t>
            </a:r>
            <a:r>
              <a:rPr lang="ru" sz="2000" b="0" i="0" u="sng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" sz="2000" b="0" i="0" u="sng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VOOC</a:t>
            </a:r>
            <a:endParaRPr sz="2000" b="0" i="0" u="sng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42"/>
          <p:cNvSpPr txBox="1"/>
          <p:nvPr/>
        </p:nvSpPr>
        <p:spPr>
          <a:xfrm>
            <a:off x="557175" y="1761275"/>
            <a:ext cx="48303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1" indent="-2222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Il MACHINA VOOC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funge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da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metodo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erogazione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ad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ampio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accesso per il curriculum del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progetto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sul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Machine Learning.</a:t>
            </a:r>
          </a:p>
          <a:p>
            <a:pPr marL="179999" lvl="1" indent="-2222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Questo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è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uno schema di e-learning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flessibile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autoguidato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riflette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struttura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del curriculum MACHINA e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comprende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materiali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formazione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valutazione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versatili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inclusi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file di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presentazione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video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lezioni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infografiche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esercitazioni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pratiche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casi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studio e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questionari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scelta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multipla</a:t>
            </a:r>
            <a:r>
              <a:rPr lang="en-GB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48630"/>
          </a:schemeClr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43"/>
          <p:cNvGrpSpPr/>
          <p:nvPr/>
        </p:nvGrpSpPr>
        <p:grpSpPr>
          <a:xfrm>
            <a:off x="4932588" y="2788400"/>
            <a:ext cx="3466536" cy="2089059"/>
            <a:chOff x="0" y="0"/>
            <a:chExt cx="2726550" cy="1639635"/>
          </a:xfrm>
        </p:grpSpPr>
        <p:sp>
          <p:nvSpPr>
            <p:cNvPr id="417" name="Google Shape;417;p43"/>
            <p:cNvSpPr/>
            <p:nvPr/>
          </p:nvSpPr>
          <p:spPr>
            <a:xfrm>
              <a:off x="41910" y="43180"/>
              <a:ext cx="2678290" cy="1591375"/>
            </a:xfrm>
            <a:custGeom>
              <a:avLst/>
              <a:gdLst/>
              <a:ahLst/>
              <a:cxnLst/>
              <a:rect l="l" t="t" r="r" b="b"/>
              <a:pathLst>
                <a:path w="2678290" h="1591375" extrusionOk="0">
                  <a:moveTo>
                    <a:pt x="0" y="0"/>
                  </a:moveTo>
                  <a:lnTo>
                    <a:pt x="2678290" y="0"/>
                  </a:lnTo>
                  <a:lnTo>
                    <a:pt x="2678290" y="1591375"/>
                  </a:lnTo>
                  <a:lnTo>
                    <a:pt x="0" y="1591375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418" name="Google Shape;418;p43"/>
            <p:cNvSpPr/>
            <p:nvPr/>
          </p:nvSpPr>
          <p:spPr>
            <a:xfrm>
              <a:off x="35560" y="35560"/>
              <a:ext cx="2690990" cy="1604075"/>
            </a:xfrm>
            <a:custGeom>
              <a:avLst/>
              <a:gdLst/>
              <a:ahLst/>
              <a:cxnLst/>
              <a:rect l="l" t="t" r="r" b="b"/>
              <a:pathLst>
                <a:path w="2690990" h="1604075" extrusionOk="0">
                  <a:moveTo>
                    <a:pt x="2690990" y="1604075"/>
                  </a:moveTo>
                  <a:lnTo>
                    <a:pt x="0" y="1604075"/>
                  </a:lnTo>
                  <a:lnTo>
                    <a:pt x="0" y="0"/>
                  </a:lnTo>
                  <a:lnTo>
                    <a:pt x="2690990" y="0"/>
                  </a:lnTo>
                  <a:lnTo>
                    <a:pt x="2690990" y="1604075"/>
                  </a:lnTo>
                  <a:close/>
                  <a:moveTo>
                    <a:pt x="12700" y="1591375"/>
                  </a:moveTo>
                  <a:lnTo>
                    <a:pt x="2678290" y="1591375"/>
                  </a:lnTo>
                  <a:lnTo>
                    <a:pt x="2678290" y="12700"/>
                  </a:lnTo>
                  <a:lnTo>
                    <a:pt x="12700" y="12700"/>
                  </a:lnTo>
                  <a:lnTo>
                    <a:pt x="12700" y="1591375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</p:sp>
        <p:sp>
          <p:nvSpPr>
            <p:cNvPr id="419" name="Google Shape;419;p43"/>
            <p:cNvSpPr/>
            <p:nvPr/>
          </p:nvSpPr>
          <p:spPr>
            <a:xfrm>
              <a:off x="0" y="0"/>
              <a:ext cx="2678290" cy="1591375"/>
            </a:xfrm>
            <a:custGeom>
              <a:avLst/>
              <a:gdLst/>
              <a:ahLst/>
              <a:cxnLst/>
              <a:rect l="l" t="t" r="r" b="b"/>
              <a:pathLst>
                <a:path w="2678290" h="1591375" extrusionOk="0">
                  <a:moveTo>
                    <a:pt x="0" y="0"/>
                  </a:moveTo>
                  <a:lnTo>
                    <a:pt x="2678290" y="0"/>
                  </a:lnTo>
                  <a:lnTo>
                    <a:pt x="2678290" y="1591375"/>
                  </a:lnTo>
                  <a:lnTo>
                    <a:pt x="0" y="15913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pic>
        <p:nvPicPr>
          <p:cNvPr id="420" name="Google Shape;42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1787" y="2921375"/>
            <a:ext cx="3207905" cy="182305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3"/>
          <p:cNvSpPr/>
          <p:nvPr/>
        </p:nvSpPr>
        <p:spPr>
          <a:xfrm>
            <a:off x="0" y="409075"/>
            <a:ext cx="9139971" cy="210693"/>
          </a:xfrm>
          <a:custGeom>
            <a:avLst/>
            <a:gdLst/>
            <a:ahLst/>
            <a:cxnLst/>
            <a:rect l="l" t="t" r="r" b="b"/>
            <a:pathLst>
              <a:path w="6671512" h="152400" extrusionOk="0">
                <a:moveTo>
                  <a:pt x="0" y="0"/>
                </a:moveTo>
                <a:lnTo>
                  <a:pt x="6671512" y="0"/>
                </a:lnTo>
                <a:lnTo>
                  <a:pt x="6671512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22" name="Google Shape;422;p43"/>
          <p:cNvSpPr/>
          <p:nvPr/>
        </p:nvSpPr>
        <p:spPr>
          <a:xfrm>
            <a:off x="-73539" y="5037380"/>
            <a:ext cx="9290080" cy="212217"/>
          </a:xfrm>
          <a:custGeom>
            <a:avLst/>
            <a:gdLst/>
            <a:ahLst/>
            <a:cxnLst/>
            <a:rect l="l" t="t" r="r" b="b"/>
            <a:pathLst>
              <a:path w="6671512" h="152400" extrusionOk="0">
                <a:moveTo>
                  <a:pt x="0" y="0"/>
                </a:moveTo>
                <a:lnTo>
                  <a:pt x="6671512" y="0"/>
                </a:lnTo>
                <a:lnTo>
                  <a:pt x="6671512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23" name="Google Shape;42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2006" y="-597374"/>
            <a:ext cx="163070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1683" y="-597374"/>
            <a:ext cx="163070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6650" y="-597374"/>
            <a:ext cx="163070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3"/>
          <p:cNvSpPr txBox="1"/>
          <p:nvPr/>
        </p:nvSpPr>
        <p:spPr>
          <a:xfrm>
            <a:off x="5228272" y="1203613"/>
            <a:ext cx="28752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sng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Video </a:t>
            </a:r>
            <a:r>
              <a:rPr lang="en-GB" sz="1800" b="0" i="0" u="sng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</a:t>
            </a:r>
            <a:r>
              <a:rPr lang="en-GB" sz="1800" b="0" i="0" u="sng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YouTube</a:t>
            </a:r>
          </a:p>
        </p:txBody>
      </p:sp>
      <p:sp>
        <p:nvSpPr>
          <p:cNvPr id="427" name="Google Shape;427;p43"/>
          <p:cNvSpPr txBox="1"/>
          <p:nvPr/>
        </p:nvSpPr>
        <p:spPr>
          <a:xfrm>
            <a:off x="5001638" y="1668875"/>
            <a:ext cx="3328200" cy="96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3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Video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realizzati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per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ognuna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delle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6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unità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pubblicati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YouTube e con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sottotitoli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6 lingue.</a:t>
            </a:r>
          </a:p>
        </p:txBody>
      </p:sp>
      <p:pic>
        <p:nvPicPr>
          <p:cNvPr id="428" name="Google Shape;428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9866" y="3012356"/>
            <a:ext cx="2380315" cy="146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9874" y="2893077"/>
            <a:ext cx="3020299" cy="190377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3"/>
          <p:cNvSpPr txBox="1"/>
          <p:nvPr/>
        </p:nvSpPr>
        <p:spPr>
          <a:xfrm>
            <a:off x="196977" y="1203625"/>
            <a:ext cx="45261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Corso </a:t>
            </a:r>
            <a:r>
              <a:rPr lang="en-GB" sz="1800" u="sng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pilota</a:t>
            </a:r>
            <a:r>
              <a:rPr lang="en-GB" sz="18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online MACHINA</a:t>
            </a:r>
          </a:p>
        </p:txBody>
      </p:sp>
      <p:sp>
        <p:nvSpPr>
          <p:cNvPr id="431" name="Google Shape;431;p43"/>
          <p:cNvSpPr txBox="1"/>
          <p:nvPr/>
        </p:nvSpPr>
        <p:spPr>
          <a:xfrm>
            <a:off x="1100875" y="1747438"/>
            <a:ext cx="2718300" cy="122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3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È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stato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disponibile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dal 9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maggio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al 3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giugno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2022. La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partecipazione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al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corso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online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è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stata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interamente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gratuita</a:t>
            </a:r>
            <a:r>
              <a:rPr lang="en-GB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432" name="Google Shape;432;p43"/>
          <p:cNvSpPr txBox="1"/>
          <p:nvPr/>
        </p:nvSpPr>
        <p:spPr>
          <a:xfrm>
            <a:off x="287675" y="345075"/>
            <a:ext cx="86472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O3: INFRASTRUTTURE PER VOCATIONAL OPEN ONLINE COURSE (VOOC)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262998-EB7E-304B-9895-7C8DE8D64F35}"/>
              </a:ext>
            </a:extLst>
          </p:cNvPr>
          <p:cNvSpPr/>
          <p:nvPr/>
        </p:nvSpPr>
        <p:spPr>
          <a:xfrm>
            <a:off x="4495800" y="971550"/>
            <a:ext cx="411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Risultati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di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apprendimento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del Machine Learning (ML)</a:t>
            </a:r>
            <a:endParaRPr lang="en-IT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C0B42-4DFE-C045-AC23-3F3E7A1E1B5E}"/>
              </a:ext>
            </a:extLst>
          </p:cNvPr>
          <p:cNvSpPr/>
          <p:nvPr/>
        </p:nvSpPr>
        <p:spPr>
          <a:xfrm>
            <a:off x="4495800" y="1657350"/>
            <a:ext cx="4114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Struttura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del curriculum MACHINA 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risorse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educative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aperte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(OER)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B6618-3ED5-7147-A694-BD2AD01F44B8}"/>
              </a:ext>
            </a:extLst>
          </p:cNvPr>
          <p:cNvSpPr/>
          <p:nvPr/>
        </p:nvSpPr>
        <p:spPr>
          <a:xfrm>
            <a:off x="4495800" y="2454823"/>
            <a:ext cx="4191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Infrastrutture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per Vocational Open Online Course (VOOC)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5DC33-83BF-BB4F-A82C-D65970C10B3E}"/>
              </a:ext>
            </a:extLst>
          </p:cNvPr>
          <p:cNvSpPr/>
          <p:nvPr/>
        </p:nvSpPr>
        <p:spPr>
          <a:xfrm>
            <a:off x="4495800" y="3064423"/>
            <a:ext cx="4191000" cy="1214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Quadro per il </a:t>
            </a:r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riconoscimento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e </a:t>
            </a:r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l'integrazione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dei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requisiti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delle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competenze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ML </a:t>
            </a:r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nei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sistemi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di </a:t>
            </a:r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certificazione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e </a:t>
            </a:r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standardizzazione</a:t>
            </a:r>
            <a:endParaRPr lang="en-US" sz="1600" b="1" spc="84" dirty="0">
              <a:solidFill>
                <a:srgbClr val="000000"/>
              </a:solidFill>
              <a:latin typeface="Montserrat Classic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86070B-CCB6-834B-9E7F-D8153F75F5B4}"/>
              </a:ext>
            </a:extLst>
          </p:cNvPr>
          <p:cNvSpPr/>
          <p:nvPr/>
        </p:nvSpPr>
        <p:spPr>
          <a:xfrm>
            <a:off x="4968766" y="4279025"/>
            <a:ext cx="364183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Giornate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informative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nazionali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MACHINA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517D1B-E0AF-6545-A131-D3B72D73FD09}"/>
              </a:ext>
            </a:extLst>
          </p:cNvPr>
          <p:cNvSpPr/>
          <p:nvPr/>
        </p:nvSpPr>
        <p:spPr>
          <a:xfrm>
            <a:off x="521576" y="857250"/>
            <a:ext cx="2667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pc="84" dirty="0">
                <a:solidFill>
                  <a:srgbClr val="000000"/>
                </a:solidFill>
                <a:latin typeface="Montserrat Classic"/>
              </a:rPr>
              <a:t>I PRINCIPALI OUTPUT</a:t>
            </a: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335770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48630"/>
          </a:schemeClr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7"/>
          <p:cNvPicPr preferRelativeResize="0"/>
          <p:nvPr/>
        </p:nvPicPr>
        <p:blipFill rotWithShape="1">
          <a:blip r:embed="rId3">
            <a:alphaModFix amt="68000"/>
          </a:blip>
          <a:srcRect/>
          <a:stretch/>
        </p:blipFill>
        <p:spPr>
          <a:xfrm>
            <a:off x="5632580" y="0"/>
            <a:ext cx="3511422" cy="527042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7"/>
          <p:cNvSpPr/>
          <p:nvPr/>
        </p:nvSpPr>
        <p:spPr>
          <a:xfrm>
            <a:off x="324644" y="514350"/>
            <a:ext cx="6177000" cy="4427700"/>
          </a:xfrm>
          <a:prstGeom prst="rect">
            <a:avLst/>
          </a:prstGeom>
          <a:solidFill>
            <a:srgbClr val="FFFFFF">
              <a:alpha val="94900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7"/>
          <p:cNvSpPr txBox="1"/>
          <p:nvPr/>
        </p:nvSpPr>
        <p:spPr>
          <a:xfrm>
            <a:off x="3865913" y="2128345"/>
            <a:ext cx="2810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0" u="none" strike="noStrike" cap="none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BUDGET</a:t>
            </a:r>
            <a:endParaRPr sz="700" dirty="0"/>
          </a:p>
        </p:txBody>
      </p:sp>
      <p:sp>
        <p:nvSpPr>
          <p:cNvPr id="148" name="Google Shape;148;p27"/>
          <p:cNvSpPr txBox="1"/>
          <p:nvPr/>
        </p:nvSpPr>
        <p:spPr>
          <a:xfrm>
            <a:off x="3881153" y="2511370"/>
            <a:ext cx="28101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i="0" u="none" strike="noStrike" cap="non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300K €</a:t>
            </a:r>
            <a:endParaRPr sz="700"/>
          </a:p>
        </p:txBody>
      </p:sp>
      <p:pic>
        <p:nvPicPr>
          <p:cNvPr id="149" name="Google Shape;14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5913" y="1632557"/>
            <a:ext cx="368645" cy="368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27"/>
          <p:cNvGrpSpPr/>
          <p:nvPr/>
        </p:nvGrpSpPr>
        <p:grpSpPr>
          <a:xfrm>
            <a:off x="3865912" y="3096705"/>
            <a:ext cx="2809914" cy="1101394"/>
            <a:chOff x="-3" y="0"/>
            <a:chExt cx="7493103" cy="2937052"/>
          </a:xfrm>
        </p:grpSpPr>
        <p:pic>
          <p:nvPicPr>
            <p:cNvPr id="151" name="Google Shape;151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1023670" cy="1023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27"/>
            <p:cNvSpPr txBox="1"/>
            <p:nvPr/>
          </p:nvSpPr>
          <p:spPr>
            <a:xfrm>
              <a:off x="-3" y="1058187"/>
              <a:ext cx="7493100" cy="1395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b="1" i="0" u="none" strike="noStrike" cap="none" dirty="0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PROGRAMMA DI FINANZIAMENTO</a:t>
              </a:r>
            </a:p>
          </p:txBody>
        </p:sp>
        <p:sp>
          <p:nvSpPr>
            <p:cNvPr id="153" name="Google Shape;153;p27"/>
            <p:cNvSpPr txBox="1"/>
            <p:nvPr/>
          </p:nvSpPr>
          <p:spPr>
            <a:xfrm>
              <a:off x="0" y="2362552"/>
              <a:ext cx="74931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400" b="0" i="0" u="none" strike="noStrike" cap="none" dirty="0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ERASMUS+</a:t>
              </a:r>
              <a:endParaRPr sz="700" dirty="0"/>
            </a:p>
          </p:txBody>
        </p:sp>
      </p:grpSp>
      <p:grpSp>
        <p:nvGrpSpPr>
          <p:cNvPr id="154" name="Google Shape;154;p27"/>
          <p:cNvGrpSpPr/>
          <p:nvPr/>
        </p:nvGrpSpPr>
        <p:grpSpPr>
          <a:xfrm>
            <a:off x="667542" y="3096705"/>
            <a:ext cx="2809913" cy="1790820"/>
            <a:chOff x="0" y="0"/>
            <a:chExt cx="7493100" cy="4775522"/>
          </a:xfrm>
        </p:grpSpPr>
        <p:sp>
          <p:nvSpPr>
            <p:cNvPr id="155" name="Google Shape;155;p27"/>
            <p:cNvSpPr txBox="1"/>
            <p:nvPr/>
          </p:nvSpPr>
          <p:spPr>
            <a:xfrm>
              <a:off x="0" y="1424867"/>
              <a:ext cx="7493100" cy="906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b="1" i="0" u="none" strike="noStrike" cap="none" dirty="0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DURATA DEL PROGETTO</a:t>
              </a:r>
            </a:p>
          </p:txBody>
        </p:sp>
        <p:sp>
          <p:nvSpPr>
            <p:cNvPr id="156" name="Google Shape;156;p27"/>
            <p:cNvSpPr txBox="1"/>
            <p:nvPr/>
          </p:nvSpPr>
          <p:spPr>
            <a:xfrm>
              <a:off x="0" y="2362553"/>
              <a:ext cx="7493100" cy="2412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0" i="0" u="none" strike="noStrike" cap="none" dirty="0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28 </a:t>
              </a:r>
              <a:r>
                <a:rPr lang="en-GB" sz="1400" b="0" i="0" u="none" strike="noStrike" cap="none" dirty="0" err="1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mesi</a:t>
              </a:r>
              <a:endParaRPr lang="en-GB" sz="1400" b="0" i="0" u="none" strike="noStrike" cap="none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0" i="0" u="none" strike="noStrike" cap="none" dirty="0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Data </a:t>
              </a:r>
              <a:r>
                <a:rPr lang="en-GB" sz="1400" b="0" i="0" u="none" strike="noStrike" cap="none" dirty="0" err="1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d’inizio</a:t>
              </a:r>
              <a:r>
                <a:rPr lang="en-GB" sz="1400" b="0" i="0" u="none" strike="noStrike" cap="none" dirty="0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 01.09.2020</a:t>
              </a:r>
            </a:p>
            <a:p>
              <a:pPr marL="0" marR="0" lvl="0" indent="0" algn="l" rtl="0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0" i="0" u="none" strike="noStrike" cap="none" dirty="0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Data </a:t>
              </a:r>
              <a:r>
                <a:rPr lang="en-GB" sz="1400" b="0" i="0" u="none" strike="noStrike" cap="none" dirty="0" err="1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della</a:t>
              </a:r>
              <a:r>
                <a:rPr lang="en-GB" sz="1400" b="0" i="0" u="none" strike="noStrike" cap="none" dirty="0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fine: 31.12.2022</a:t>
              </a:r>
            </a:p>
          </p:txBody>
        </p:sp>
        <p:pic>
          <p:nvPicPr>
            <p:cNvPr id="157" name="Google Shape;157;p2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1131668" cy="11316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8" name="Google Shape;158;p27"/>
          <p:cNvSpPr/>
          <p:nvPr/>
        </p:nvSpPr>
        <p:spPr>
          <a:xfrm>
            <a:off x="626974" y="1574340"/>
            <a:ext cx="453219" cy="424672"/>
          </a:xfrm>
          <a:custGeom>
            <a:avLst/>
            <a:gdLst/>
            <a:ahLst/>
            <a:cxnLst/>
            <a:rect l="l" t="t" r="r" b="b"/>
            <a:pathLst>
              <a:path w="1633220" h="1530350" extrusionOk="0">
                <a:moveTo>
                  <a:pt x="852170" y="36830"/>
                </a:moveTo>
                <a:lnTo>
                  <a:pt x="1010920" y="535940"/>
                </a:lnTo>
                <a:cubicBezTo>
                  <a:pt x="1014730" y="547370"/>
                  <a:pt x="1024890" y="553720"/>
                  <a:pt x="1036320" y="553720"/>
                </a:cubicBezTo>
                <a:lnTo>
                  <a:pt x="1597660" y="549910"/>
                </a:lnTo>
                <a:cubicBezTo>
                  <a:pt x="1623060" y="549910"/>
                  <a:pt x="1633220" y="581660"/>
                  <a:pt x="1612900" y="596900"/>
                </a:cubicBezTo>
                <a:lnTo>
                  <a:pt x="1155700" y="923290"/>
                </a:lnTo>
                <a:cubicBezTo>
                  <a:pt x="1146810" y="929640"/>
                  <a:pt x="1143000" y="942340"/>
                  <a:pt x="1146810" y="952500"/>
                </a:cubicBezTo>
                <a:lnTo>
                  <a:pt x="1324610" y="1484630"/>
                </a:lnTo>
                <a:cubicBezTo>
                  <a:pt x="1332230" y="1508760"/>
                  <a:pt x="1305560" y="1529080"/>
                  <a:pt x="1285240" y="1513840"/>
                </a:cubicBezTo>
                <a:lnTo>
                  <a:pt x="838200" y="1187450"/>
                </a:lnTo>
                <a:cubicBezTo>
                  <a:pt x="824230" y="1177290"/>
                  <a:pt x="807720" y="1177290"/>
                  <a:pt x="793750" y="1187450"/>
                </a:cubicBezTo>
                <a:lnTo>
                  <a:pt x="347980" y="1515110"/>
                </a:lnTo>
                <a:cubicBezTo>
                  <a:pt x="327660" y="1530350"/>
                  <a:pt x="299720" y="1510030"/>
                  <a:pt x="308610" y="1485900"/>
                </a:cubicBezTo>
                <a:lnTo>
                  <a:pt x="486410" y="953770"/>
                </a:lnTo>
                <a:cubicBezTo>
                  <a:pt x="490220" y="943610"/>
                  <a:pt x="486410" y="930910"/>
                  <a:pt x="477520" y="924560"/>
                </a:cubicBezTo>
                <a:lnTo>
                  <a:pt x="20320" y="598170"/>
                </a:lnTo>
                <a:cubicBezTo>
                  <a:pt x="0" y="582930"/>
                  <a:pt x="10160" y="551180"/>
                  <a:pt x="35560" y="551180"/>
                </a:cubicBezTo>
                <a:lnTo>
                  <a:pt x="596900" y="554990"/>
                </a:lnTo>
                <a:cubicBezTo>
                  <a:pt x="608330" y="554990"/>
                  <a:pt x="618490" y="547370"/>
                  <a:pt x="622300" y="537210"/>
                </a:cubicBezTo>
                <a:lnTo>
                  <a:pt x="779780" y="36830"/>
                </a:lnTo>
                <a:cubicBezTo>
                  <a:pt x="792480" y="0"/>
                  <a:pt x="840740" y="0"/>
                  <a:pt x="852170" y="36830"/>
                </a:cubicBezTo>
                <a:close/>
              </a:path>
            </a:pathLst>
          </a:custGeom>
          <a:solidFill>
            <a:srgbClr val="20345E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"/>
          <p:cNvSpPr txBox="1"/>
          <p:nvPr/>
        </p:nvSpPr>
        <p:spPr>
          <a:xfrm>
            <a:off x="667542" y="2162120"/>
            <a:ext cx="2810100" cy="34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i="0" u="none" strike="noStrike" cap="none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CODICE DEL PROGETTO</a:t>
            </a:r>
          </a:p>
        </p:txBody>
      </p:sp>
      <p:sp>
        <p:nvSpPr>
          <p:cNvPr id="160" name="Google Shape;160;p27"/>
          <p:cNvSpPr txBox="1"/>
          <p:nvPr/>
        </p:nvSpPr>
        <p:spPr>
          <a:xfrm>
            <a:off x="667542" y="2511370"/>
            <a:ext cx="2810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0" i="0" u="none" strike="noStrike" cap="non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2020-1-FR01-KA202-080386</a:t>
            </a:r>
            <a:endParaRPr sz="700"/>
          </a:p>
        </p:txBody>
      </p:sp>
      <p:sp>
        <p:nvSpPr>
          <p:cNvPr id="161" name="Google Shape;161;p27"/>
          <p:cNvSpPr txBox="1"/>
          <p:nvPr/>
        </p:nvSpPr>
        <p:spPr>
          <a:xfrm>
            <a:off x="555166" y="60227"/>
            <a:ext cx="5262309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DETTAGLI PRINCIPALI DEL PROGETTO MACHINA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5"/>
          <p:cNvSpPr/>
          <p:nvPr/>
        </p:nvSpPr>
        <p:spPr>
          <a:xfrm>
            <a:off x="0" y="0"/>
            <a:ext cx="9142769" cy="5142809"/>
          </a:xfrm>
          <a:custGeom>
            <a:avLst/>
            <a:gdLst/>
            <a:ahLst/>
            <a:cxnLst/>
            <a:rect l="l" t="t" r="r" b="b"/>
            <a:pathLst>
              <a:path w="4390285" h="2469536" extrusionOk="0">
                <a:moveTo>
                  <a:pt x="0" y="0"/>
                </a:moveTo>
                <a:lnTo>
                  <a:pt x="4390285" y="0"/>
                </a:lnTo>
                <a:lnTo>
                  <a:pt x="4390285" y="2469536"/>
                </a:lnTo>
                <a:lnTo>
                  <a:pt x="0" y="2469536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</p:sp>
      <p:sp>
        <p:nvSpPr>
          <p:cNvPr id="461" name="Google Shape;461;p45"/>
          <p:cNvSpPr/>
          <p:nvPr/>
        </p:nvSpPr>
        <p:spPr>
          <a:xfrm>
            <a:off x="0" y="7688"/>
            <a:ext cx="9140275" cy="1388351"/>
          </a:xfrm>
          <a:custGeom>
            <a:avLst/>
            <a:gdLst/>
            <a:ahLst/>
            <a:cxnLst/>
            <a:rect l="l" t="t" r="r" b="b"/>
            <a:pathLst>
              <a:path w="6186311" h="939662" extrusionOk="0">
                <a:moveTo>
                  <a:pt x="0" y="0"/>
                </a:moveTo>
                <a:lnTo>
                  <a:pt x="6186311" y="0"/>
                </a:lnTo>
                <a:lnTo>
                  <a:pt x="6186311" y="939662"/>
                </a:lnTo>
                <a:lnTo>
                  <a:pt x="0" y="939662"/>
                </a:lnTo>
                <a:close/>
              </a:path>
            </a:pathLst>
          </a:custGeom>
          <a:solidFill>
            <a:srgbClr val="20345E"/>
          </a:solidFill>
          <a:ln>
            <a:noFill/>
          </a:ln>
        </p:spPr>
      </p:sp>
      <p:sp>
        <p:nvSpPr>
          <p:cNvPr id="462" name="Google Shape;462;p45"/>
          <p:cNvSpPr txBox="1"/>
          <p:nvPr/>
        </p:nvSpPr>
        <p:spPr>
          <a:xfrm>
            <a:off x="1554449" y="471025"/>
            <a:ext cx="132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O4: </a:t>
            </a:r>
            <a:endParaRPr sz="700"/>
          </a:p>
        </p:txBody>
      </p:sp>
      <p:sp>
        <p:nvSpPr>
          <p:cNvPr id="463" name="Google Shape;463;p45"/>
          <p:cNvSpPr txBox="1"/>
          <p:nvPr/>
        </p:nvSpPr>
        <p:spPr>
          <a:xfrm>
            <a:off x="4111875" y="1753413"/>
            <a:ext cx="4771994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93700" marR="0" lvl="1" indent="-203200" algn="just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" sz="1800" b="1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MACHINA </a:t>
            </a:r>
            <a:r>
              <a:rPr lang="it-IT" sz="1800" b="1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dichiarazione di sostegno</a:t>
            </a:r>
            <a:endParaRPr sz="700" b="1" dirty="0">
              <a:solidFill>
                <a:schemeClr val="dk1"/>
              </a:solidFill>
            </a:endParaRPr>
          </a:p>
        </p:txBody>
      </p:sp>
      <p:pic>
        <p:nvPicPr>
          <p:cNvPr id="464" name="Google Shape;464;p45"/>
          <p:cNvPicPr preferRelativeResize="0"/>
          <p:nvPr/>
        </p:nvPicPr>
        <p:blipFill rotWithShape="1">
          <a:blip r:embed="rId4">
            <a:alphaModFix/>
          </a:blip>
          <a:srcRect l="31755" t="14041" r="24820" b="54530"/>
          <a:stretch/>
        </p:blipFill>
        <p:spPr>
          <a:xfrm>
            <a:off x="4519338" y="2390426"/>
            <a:ext cx="2496599" cy="117517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5"/>
          <p:cNvSpPr txBox="1"/>
          <p:nvPr/>
        </p:nvSpPr>
        <p:spPr>
          <a:xfrm>
            <a:off x="404563" y="2570563"/>
            <a:ext cx="3447000" cy="1669658"/>
          </a:xfrm>
          <a:prstGeom prst="rect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Il </a:t>
            </a: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corso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 online MACHINA </a:t>
            </a: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è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disponibile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 in 6 lingue </a:t>
            </a: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dell'UE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marL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it-IT" sz="1500" b="1" dirty="0">
                <a:solidFill>
                  <a:srgbClr val="0D1759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</a:rPr>
              <a:t>Inglese</a:t>
            </a:r>
            <a:r>
              <a:rPr lang="ru" sz="15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it-IT" sz="1500" b="1" dirty="0">
                <a:solidFill>
                  <a:srgbClr val="0D1759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</a:rPr>
              <a:t>Francese</a:t>
            </a:r>
            <a:r>
              <a:rPr lang="ru" sz="15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it-IT" sz="1500" b="1" dirty="0">
                <a:solidFill>
                  <a:srgbClr val="0D1759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</a:rPr>
              <a:t>Tedesco</a:t>
            </a:r>
            <a:r>
              <a:rPr lang="ru" sz="15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" sz="1500" b="1" dirty="0">
                <a:solidFill>
                  <a:srgbClr val="0D1759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Italian</a:t>
            </a:r>
            <a:r>
              <a:rPr lang="it-IT" sz="1500" b="1" dirty="0">
                <a:solidFill>
                  <a:srgbClr val="0D1759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ru" sz="15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it-IT" sz="1500" b="1" dirty="0">
                <a:solidFill>
                  <a:srgbClr val="0D1759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</a:rPr>
              <a:t>Greco</a:t>
            </a:r>
            <a:r>
              <a:rPr lang="ru" sz="15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" sz="1500" b="1" dirty="0">
                <a:solidFill>
                  <a:srgbClr val="0D1759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Rom</a:t>
            </a:r>
            <a:r>
              <a:rPr lang="it-IT" sz="1500" b="1" dirty="0" err="1">
                <a:solidFill>
                  <a:srgbClr val="0D1759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</a:rPr>
              <a:t>eno</a:t>
            </a:r>
            <a:r>
              <a:rPr lang="ru" sz="15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dirty="0"/>
          </a:p>
        </p:txBody>
      </p:sp>
      <p:pic>
        <p:nvPicPr>
          <p:cNvPr id="466" name="Google Shape;466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662600"/>
            <a:ext cx="3998300" cy="50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5"/>
          <p:cNvSpPr txBox="1"/>
          <p:nvPr/>
        </p:nvSpPr>
        <p:spPr>
          <a:xfrm>
            <a:off x="363700" y="1753425"/>
            <a:ext cx="445560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93700" marR="0" lvl="1" indent="-203200" algn="just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" sz="1800" b="1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</a:t>
            </a:r>
            <a:r>
              <a:rPr lang="it-IT" sz="1800" b="1" u="sng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rso</a:t>
            </a:r>
            <a:r>
              <a:rPr lang="it-IT" sz="1800" b="1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Online MACHINA</a:t>
            </a:r>
            <a:endParaRPr sz="700" b="1" dirty="0">
              <a:solidFill>
                <a:schemeClr val="dk1"/>
              </a:solidFill>
            </a:endParaRPr>
          </a:p>
        </p:txBody>
      </p:sp>
      <p:sp>
        <p:nvSpPr>
          <p:cNvPr id="468" name="Google Shape;468;p45"/>
          <p:cNvSpPr/>
          <p:nvPr/>
        </p:nvSpPr>
        <p:spPr>
          <a:xfrm>
            <a:off x="150" y="4932100"/>
            <a:ext cx="9139971" cy="210693"/>
          </a:xfrm>
          <a:custGeom>
            <a:avLst/>
            <a:gdLst/>
            <a:ahLst/>
            <a:cxnLst/>
            <a:rect l="l" t="t" r="r" b="b"/>
            <a:pathLst>
              <a:path w="6671512" h="152400" extrusionOk="0">
                <a:moveTo>
                  <a:pt x="0" y="0"/>
                </a:moveTo>
                <a:lnTo>
                  <a:pt x="6671512" y="0"/>
                </a:lnTo>
                <a:lnTo>
                  <a:pt x="6671512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69" name="Google Shape;469;p45"/>
          <p:cNvPicPr preferRelativeResize="0"/>
          <p:nvPr/>
        </p:nvPicPr>
        <p:blipFill rotWithShape="1">
          <a:blip r:embed="rId9">
            <a:alphaModFix/>
          </a:blip>
          <a:srcRect r="48453"/>
          <a:stretch/>
        </p:blipFill>
        <p:spPr>
          <a:xfrm>
            <a:off x="7579825" y="2387999"/>
            <a:ext cx="1609700" cy="267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4576" y="496825"/>
            <a:ext cx="773775" cy="4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12671" y="3863138"/>
            <a:ext cx="3657600" cy="77142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5"/>
          <p:cNvSpPr txBox="1"/>
          <p:nvPr/>
        </p:nvSpPr>
        <p:spPr>
          <a:xfrm>
            <a:off x="4519350" y="3787150"/>
            <a:ext cx="30111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Mira a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motivare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le parti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interessate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al ML a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sostenere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il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riconoscimento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della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validità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dei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risultati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dell'apprendimento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del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progetto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MACHINA.</a:t>
            </a:r>
          </a:p>
        </p:txBody>
      </p:sp>
      <p:sp>
        <p:nvSpPr>
          <p:cNvPr id="473" name="Google Shape;473;p45"/>
          <p:cNvSpPr txBox="1"/>
          <p:nvPr/>
        </p:nvSpPr>
        <p:spPr>
          <a:xfrm>
            <a:off x="2877437" y="101685"/>
            <a:ext cx="57804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9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Quadro per il </a:t>
            </a:r>
            <a:r>
              <a:rPr lang="en-GB" sz="19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riconoscimento</a:t>
            </a:r>
            <a:r>
              <a:rPr lang="en-GB" sz="19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sz="19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l'integrazione</a:t>
            </a:r>
            <a:r>
              <a:rPr lang="en-GB" sz="19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dei</a:t>
            </a:r>
            <a:r>
              <a:rPr lang="en-GB" sz="19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requisiti</a:t>
            </a:r>
            <a:r>
              <a:rPr lang="en-GB" sz="19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delle</a:t>
            </a:r>
            <a:r>
              <a:rPr lang="en-GB" sz="19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competenze</a:t>
            </a:r>
            <a:r>
              <a:rPr lang="en-GB" sz="19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ML </a:t>
            </a:r>
            <a:r>
              <a:rPr lang="en-GB" sz="19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nei</a:t>
            </a:r>
            <a:r>
              <a:rPr lang="en-GB" sz="19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sistemi</a:t>
            </a:r>
            <a:r>
              <a:rPr lang="en-GB" sz="19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sz="19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certificazione</a:t>
            </a:r>
            <a:r>
              <a:rPr lang="en-GB" sz="19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sz="19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standardizzazione</a:t>
            </a:r>
            <a:endParaRPr lang="en-GB" sz="19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48630"/>
          </a:schemeClr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24224" y="2053195"/>
            <a:ext cx="3063557" cy="3030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4045763" y="-306271"/>
            <a:ext cx="5259586" cy="5202207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6"/>
          <p:cNvSpPr txBox="1"/>
          <p:nvPr/>
        </p:nvSpPr>
        <p:spPr>
          <a:xfrm>
            <a:off x="437996" y="347662"/>
            <a:ext cx="83421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O4: Quadro per il </a:t>
            </a:r>
            <a:r>
              <a:rPr lang="en-GB" sz="2400" b="1" dirty="0" err="1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riconoscimento</a:t>
            </a:r>
            <a:r>
              <a:rPr lang="en-GB" sz="2400" b="1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sz="2400" b="1" dirty="0" err="1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l'integrazione</a:t>
            </a:r>
            <a:r>
              <a:rPr lang="en-GB" sz="2400" b="1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400" b="1" dirty="0" err="1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dei</a:t>
            </a:r>
            <a:r>
              <a:rPr lang="en-GB" sz="2400" b="1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400" b="1" dirty="0" err="1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requisiti</a:t>
            </a:r>
            <a:r>
              <a:rPr lang="en-GB" sz="2400" b="1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400" b="1" dirty="0" err="1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delle</a:t>
            </a:r>
            <a:r>
              <a:rPr lang="en-GB" sz="2400" b="1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400" b="1" dirty="0" err="1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competenze</a:t>
            </a:r>
            <a:r>
              <a:rPr lang="en-GB" sz="2400" b="1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 ML </a:t>
            </a:r>
            <a:r>
              <a:rPr lang="en-GB" sz="2400" b="1" dirty="0" err="1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nei</a:t>
            </a:r>
            <a:r>
              <a:rPr lang="en-GB" sz="2400" b="1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400" b="1" dirty="0" err="1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sistemi</a:t>
            </a:r>
            <a:r>
              <a:rPr lang="en-GB" sz="2400" b="1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sz="2400" b="1" dirty="0" err="1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certificazione</a:t>
            </a:r>
            <a:r>
              <a:rPr lang="en-GB" sz="2400" b="1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sz="2400" b="1" dirty="0" err="1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standardizzazione</a:t>
            </a:r>
            <a:endParaRPr lang="en-GB" sz="2400" b="1" dirty="0">
              <a:solidFill>
                <a:srgbClr val="2034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2" name="Google Shape;482;p46"/>
          <p:cNvSpPr/>
          <p:nvPr/>
        </p:nvSpPr>
        <p:spPr>
          <a:xfrm>
            <a:off x="786671" y="1194750"/>
            <a:ext cx="7734300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2034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2034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3" name="Google Shape;483;p46"/>
          <p:cNvSpPr txBox="1"/>
          <p:nvPr/>
        </p:nvSpPr>
        <p:spPr>
          <a:xfrm>
            <a:off x="87950" y="1996675"/>
            <a:ext cx="4727100" cy="45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u="sng" dirty="0" err="1">
                <a:latin typeface="Montserrat"/>
                <a:ea typeface="Montserrat"/>
                <a:cs typeface="Montserrat"/>
                <a:sym typeface="Montserrat"/>
              </a:rPr>
              <a:t>Schemi</a:t>
            </a:r>
            <a:r>
              <a:rPr lang="en-GB" sz="1700" b="1" u="sng" dirty="0"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sz="1700" b="1" u="sng" dirty="0" err="1">
                <a:latin typeface="Montserrat"/>
                <a:ea typeface="Montserrat"/>
                <a:cs typeface="Montserrat"/>
                <a:sym typeface="Montserrat"/>
              </a:rPr>
              <a:t>qualificazione</a:t>
            </a:r>
            <a:r>
              <a:rPr lang="en-GB" sz="1700" b="1" u="sng" dirty="0">
                <a:latin typeface="Montserrat"/>
                <a:ea typeface="Montserrat"/>
                <a:cs typeface="Montserrat"/>
                <a:sym typeface="Montserrat"/>
              </a:rPr>
              <a:t> (O4-T2)</a:t>
            </a:r>
          </a:p>
        </p:txBody>
      </p:sp>
      <p:sp>
        <p:nvSpPr>
          <p:cNvPr id="484" name="Google Shape;484;p46"/>
          <p:cNvSpPr txBox="1"/>
          <p:nvPr/>
        </p:nvSpPr>
        <p:spPr>
          <a:xfrm>
            <a:off x="5795727" y="1996675"/>
            <a:ext cx="2173200" cy="45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b="1" u="sng" dirty="0">
                <a:latin typeface="Montserrat"/>
                <a:ea typeface="Montserrat"/>
                <a:cs typeface="Montserrat"/>
                <a:sym typeface="Montserrat"/>
              </a:rPr>
              <a:t>Progetto</a:t>
            </a:r>
            <a:r>
              <a:rPr lang="ru" sz="1700" b="1" u="sng" dirty="0">
                <a:latin typeface="Montserrat"/>
                <a:ea typeface="Montserrat"/>
                <a:cs typeface="Montserrat"/>
                <a:sym typeface="Montserrat"/>
              </a:rPr>
              <a:t> O4-T3</a:t>
            </a:r>
            <a:endParaRPr sz="1700" b="1" i="0" u="sng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5" name="Google Shape;485;p46"/>
          <p:cNvSpPr txBox="1"/>
          <p:nvPr/>
        </p:nvSpPr>
        <p:spPr>
          <a:xfrm>
            <a:off x="652125" y="2571750"/>
            <a:ext cx="3615900" cy="216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Sono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state definite le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specifiche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ed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è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stato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creato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un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supplemento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al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certificato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Inoltre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, tutti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partner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hanno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contribuito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alla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promozione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della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qualifica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presso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autorità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nazionali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competenti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486" name="Google Shape;486;p46"/>
          <p:cNvSpPr txBox="1"/>
          <p:nvPr/>
        </p:nvSpPr>
        <p:spPr>
          <a:xfrm>
            <a:off x="4755475" y="2571750"/>
            <a:ext cx="4124100" cy="2414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Il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progetto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è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stato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redatto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creato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Sono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state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fornite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linee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guida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su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come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integrare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requisiti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delle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competenze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di ML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nel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panorama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delle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competenze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dell'UE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È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stata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condotta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una campagna per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sostenerne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l'attuazione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48630"/>
          </a:schemeClr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47"/>
          <p:cNvPicPr preferRelativeResize="0"/>
          <p:nvPr/>
        </p:nvPicPr>
        <p:blipFill rotWithShape="1">
          <a:blip r:embed="rId3">
            <a:alphaModFix amt="56000"/>
          </a:blip>
          <a:srcRect l="27768" r="28911"/>
          <a:stretch/>
        </p:blipFill>
        <p:spPr>
          <a:xfrm>
            <a:off x="0" y="0"/>
            <a:ext cx="3446814" cy="5301196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7"/>
          <p:cNvSpPr txBox="1"/>
          <p:nvPr/>
        </p:nvSpPr>
        <p:spPr>
          <a:xfrm>
            <a:off x="4762500" y="228600"/>
            <a:ext cx="280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0" u="none" strike="noStrike" cap="none">
                <a:solidFill>
                  <a:srgbClr val="000342"/>
                </a:solidFill>
                <a:latin typeface="Montserrat"/>
                <a:ea typeface="Montserrat"/>
                <a:cs typeface="Montserrat"/>
                <a:sym typeface="Montserrat"/>
              </a:rPr>
              <a:t>PARTNERS</a:t>
            </a:r>
            <a:endParaRPr sz="700"/>
          </a:p>
        </p:txBody>
      </p:sp>
      <p:pic>
        <p:nvPicPr>
          <p:cNvPr id="493" name="Google Shape;493;p47"/>
          <p:cNvPicPr preferRelativeResize="0"/>
          <p:nvPr/>
        </p:nvPicPr>
        <p:blipFill rotWithShape="1">
          <a:blip r:embed="rId4">
            <a:alphaModFix/>
          </a:blip>
          <a:srcRect r="-2870"/>
          <a:stretch/>
        </p:blipFill>
        <p:spPr>
          <a:xfrm>
            <a:off x="3981119" y="810667"/>
            <a:ext cx="1505281" cy="106214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7"/>
          <p:cNvSpPr txBox="1"/>
          <p:nvPr/>
        </p:nvSpPr>
        <p:spPr>
          <a:xfrm>
            <a:off x="6108973" y="4476750"/>
            <a:ext cx="28302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L3S - Hannover, German</a:t>
            </a:r>
            <a:r>
              <a:rPr lang="it-IT" sz="15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ia</a:t>
            </a:r>
            <a:endParaRPr sz="700" dirty="0"/>
          </a:p>
        </p:txBody>
      </p:sp>
      <p:pic>
        <p:nvPicPr>
          <p:cNvPr id="495" name="Google Shape;495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3518" y="2049467"/>
            <a:ext cx="2135139" cy="42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3705" y="2642496"/>
            <a:ext cx="1694765" cy="70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16682" y="3572588"/>
            <a:ext cx="1148811" cy="41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5509" y="4117559"/>
            <a:ext cx="911168" cy="85677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7"/>
          <p:cNvSpPr txBox="1"/>
          <p:nvPr/>
        </p:nvSpPr>
        <p:spPr>
          <a:xfrm>
            <a:off x="6108973" y="1192354"/>
            <a:ext cx="22308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UCBL - L</a:t>
            </a:r>
            <a:r>
              <a:rPr lang="it-IT" sz="15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ru" sz="15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</a:t>
            </a:r>
            <a:r>
              <a:rPr lang="it-IT" sz="15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ru" sz="15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 Franc</a:t>
            </a:r>
            <a:r>
              <a:rPr lang="it-IT" sz="15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ia</a:t>
            </a:r>
            <a:endParaRPr sz="700" dirty="0"/>
          </a:p>
        </p:txBody>
      </p:sp>
      <p:sp>
        <p:nvSpPr>
          <p:cNvPr id="500" name="Google Shape;500;p47"/>
          <p:cNvSpPr txBox="1"/>
          <p:nvPr/>
        </p:nvSpPr>
        <p:spPr>
          <a:xfrm>
            <a:off x="6108973" y="3638445"/>
            <a:ext cx="26001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EXELIA - At</a:t>
            </a:r>
            <a:r>
              <a:rPr lang="it-IT" sz="15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ene</a:t>
            </a:r>
            <a:r>
              <a:rPr lang="ru" sz="15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Gre</a:t>
            </a:r>
            <a:r>
              <a:rPr lang="it-IT" sz="15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cia</a:t>
            </a:r>
            <a:endParaRPr sz="700" dirty="0"/>
          </a:p>
        </p:txBody>
      </p:sp>
      <p:sp>
        <p:nvSpPr>
          <p:cNvPr id="501" name="Google Shape;501;p47"/>
          <p:cNvSpPr txBox="1"/>
          <p:nvPr/>
        </p:nvSpPr>
        <p:spPr>
          <a:xfrm>
            <a:off x="6108973" y="2016129"/>
            <a:ext cx="25827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ACADEMY - Rom</a:t>
            </a:r>
            <a:r>
              <a:rPr lang="it-IT" sz="15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ru" sz="15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Ital</a:t>
            </a:r>
            <a:r>
              <a:rPr lang="it-IT" sz="15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ia</a:t>
            </a:r>
            <a:endParaRPr sz="700" dirty="0"/>
          </a:p>
        </p:txBody>
      </p:sp>
      <p:sp>
        <p:nvSpPr>
          <p:cNvPr id="502" name="Google Shape;502;p47"/>
          <p:cNvSpPr txBox="1"/>
          <p:nvPr/>
        </p:nvSpPr>
        <p:spPr>
          <a:xfrm>
            <a:off x="6108973" y="2852303"/>
            <a:ext cx="28302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ANC - Bucarest, Romania</a:t>
            </a:r>
            <a:endParaRPr sz="700" dirty="0"/>
          </a:p>
        </p:txBody>
      </p:sp>
      <p:sp>
        <p:nvSpPr>
          <p:cNvPr id="503" name="Google Shape;503;p47"/>
          <p:cNvSpPr txBox="1"/>
          <p:nvPr/>
        </p:nvSpPr>
        <p:spPr>
          <a:xfrm>
            <a:off x="8237475" y="758725"/>
            <a:ext cx="92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48630"/>
          </a:schemeClr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350" y="3264357"/>
            <a:ext cx="636882" cy="63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2256" y="3264357"/>
            <a:ext cx="636881" cy="63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6979" y="3264357"/>
            <a:ext cx="636882" cy="63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8"/>
          <p:cNvPicPr preferRelativeResize="0"/>
          <p:nvPr/>
        </p:nvPicPr>
        <p:blipFill rotWithShape="1">
          <a:blip r:embed="rId6">
            <a:alphaModFix/>
          </a:blip>
          <a:srcRect b="3100"/>
          <a:stretch/>
        </p:blipFill>
        <p:spPr>
          <a:xfrm>
            <a:off x="4784566" y="316582"/>
            <a:ext cx="4222535" cy="122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08161" y="3457443"/>
            <a:ext cx="2134632" cy="613792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8"/>
          <p:cNvSpPr txBox="1"/>
          <p:nvPr/>
        </p:nvSpPr>
        <p:spPr>
          <a:xfrm>
            <a:off x="476349" y="412350"/>
            <a:ext cx="2045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i="0" u="none" strike="noStrike" cap="none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CONTATTI</a:t>
            </a:r>
            <a:endParaRPr sz="700" dirty="0"/>
          </a:p>
        </p:txBody>
      </p:sp>
      <p:sp>
        <p:nvSpPr>
          <p:cNvPr id="514" name="Google Shape;514;p48"/>
          <p:cNvSpPr txBox="1"/>
          <p:nvPr/>
        </p:nvSpPr>
        <p:spPr>
          <a:xfrm>
            <a:off x="514350" y="2825024"/>
            <a:ext cx="60138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SEGUICI:</a:t>
            </a:r>
            <a:endParaRPr sz="700" dirty="0"/>
          </a:p>
        </p:txBody>
      </p:sp>
      <p:sp>
        <p:nvSpPr>
          <p:cNvPr id="515" name="Google Shape;515;p48"/>
          <p:cNvSpPr txBox="1"/>
          <p:nvPr/>
        </p:nvSpPr>
        <p:spPr>
          <a:xfrm>
            <a:off x="514350" y="1085338"/>
            <a:ext cx="40578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Parisa Ghodous</a:t>
            </a:r>
            <a:endParaRPr sz="1500" b="1" i="0" u="none" strike="noStrike" cap="none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Professor</a:t>
            </a:r>
            <a:endParaRPr sz="700"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SOC, LIRIS UMR 5205</a:t>
            </a:r>
            <a:endParaRPr sz="700"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University of Lyon I</a:t>
            </a:r>
            <a:endParaRPr sz="700"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Email: parisa.ghodous@univ-lyon1.fr</a:t>
            </a:r>
            <a:endParaRPr sz="700" dirty="0"/>
          </a:p>
        </p:txBody>
      </p:sp>
      <p:sp>
        <p:nvSpPr>
          <p:cNvPr id="516" name="Google Shape;516;p48"/>
          <p:cNvSpPr txBox="1"/>
          <p:nvPr/>
        </p:nvSpPr>
        <p:spPr>
          <a:xfrm>
            <a:off x="514350" y="4058162"/>
            <a:ext cx="8328600" cy="112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Il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supporto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della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Commissione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Europea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per la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produzione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questa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pubblicazione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non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costituisce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un'approvazione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dei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contenuti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che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riflettono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solo il punto di vista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degli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autori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e la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Commissione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non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può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essere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ritenuta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responsabile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per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qualsiasi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uso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che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possa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essere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fatto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delle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informazioni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essa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3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contenute</a:t>
            </a:r>
            <a:r>
              <a:rPr lang="en-GB" sz="13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0504" y="1296637"/>
            <a:ext cx="5992071" cy="3846863"/>
            <a:chOff x="0" y="0"/>
            <a:chExt cx="4053895" cy="2602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3895" cy="2602569"/>
            </a:xfrm>
            <a:custGeom>
              <a:avLst/>
              <a:gdLst/>
              <a:ahLst/>
              <a:cxnLst/>
              <a:rect l="l" t="t" r="r" b="b"/>
              <a:pathLst>
                <a:path w="4053895" h="2602569">
                  <a:moveTo>
                    <a:pt x="0" y="0"/>
                  </a:moveTo>
                  <a:lnTo>
                    <a:pt x="4053895" y="0"/>
                  </a:lnTo>
                  <a:lnTo>
                    <a:pt x="4053895" y="2602569"/>
                  </a:lnTo>
                  <a:lnTo>
                    <a:pt x="0" y="2602569"/>
                  </a:ln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170504" y="1419757"/>
            <a:ext cx="5856154" cy="321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 algn="just">
              <a:lnSpc>
                <a:spcPts val="2100"/>
              </a:lnSpc>
              <a:buFont typeface="Arial"/>
              <a:buChar char="•"/>
            </a:pP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Progettare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un curriculum VET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congiunto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in ML, per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conferire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ai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lavoratori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ICT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ricercate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competenze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tecniche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, non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tecniche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e meta (soft).</a:t>
            </a:r>
          </a:p>
          <a:p>
            <a:pPr marL="323850" lvl="1" indent="-161925" algn="just">
              <a:lnSpc>
                <a:spcPts val="2100"/>
              </a:lnSpc>
              <a:buFont typeface="Arial"/>
              <a:buChar char="•"/>
            </a:pP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Introdurre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metodi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flessibili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di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erogazione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della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formazione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e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risorse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pedagogiche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innovative ad accesso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aperto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per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supportare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l'offerta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VET e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l'acquisizione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di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competenze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ML.</a:t>
            </a:r>
          </a:p>
          <a:p>
            <a:pPr marL="323850" lvl="1" indent="-161925" algn="just">
              <a:lnSpc>
                <a:spcPts val="2100"/>
              </a:lnSpc>
              <a:buFont typeface="Arial"/>
              <a:buChar char="•"/>
            </a:pP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Promuovere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il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riconoscimento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e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l'integrazione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dei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requisiti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delle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competenze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ML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nei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quadri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di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competenze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settoriali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e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nei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sistemi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di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certificazione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.</a:t>
            </a:r>
          </a:p>
          <a:p>
            <a:pPr marL="323850" lvl="1" indent="-161925" algn="just">
              <a:lnSpc>
                <a:spcPts val="2100"/>
              </a:lnSpc>
              <a:buFont typeface="Arial"/>
              <a:buChar char="•"/>
            </a:pP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Migliorare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il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mercato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del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lavoro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ML e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l'intelligence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sulle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competenze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a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livello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Europeo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. </a:t>
            </a:r>
          </a:p>
          <a:p>
            <a:pPr marL="323850" lvl="1" indent="-161925" algn="just">
              <a:lnSpc>
                <a:spcPts val="2100"/>
              </a:lnSpc>
              <a:buFont typeface="Arial"/>
              <a:buChar char="•"/>
            </a:pP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Il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progetta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inizia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a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Settembre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2020 e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finirà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a </a:t>
            </a:r>
            <a:r>
              <a:rPr lang="en-US" sz="1500" spc="63" dirty="0" err="1">
                <a:solidFill>
                  <a:srgbClr val="141414"/>
                </a:solidFill>
                <a:latin typeface="Montserrat Classic"/>
              </a:rPr>
              <a:t>Dicembre</a:t>
            </a:r>
            <a:r>
              <a:rPr lang="en-US" sz="1500" spc="63" dirty="0">
                <a:solidFill>
                  <a:srgbClr val="141414"/>
                </a:solidFill>
                <a:latin typeface="Montserrat Classic"/>
              </a:rPr>
              <a:t> 2022.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6791"/>
          <a:stretch>
            <a:fillRect/>
          </a:stretch>
        </p:blipFill>
        <p:spPr>
          <a:xfrm>
            <a:off x="0" y="0"/>
            <a:ext cx="3251510" cy="51435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46255" y="197453"/>
            <a:ext cx="61142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OBIETTIVI DEL PROGETTO MACHINA</a:t>
            </a:r>
            <a:endParaRPr lang="en-GB" sz="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03990" y="133350"/>
            <a:ext cx="4740011" cy="514721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4350" y="1631997"/>
            <a:ext cx="5124450" cy="3053996"/>
            <a:chOff x="0" y="-209551"/>
            <a:chExt cx="13665199" cy="8143988"/>
          </a:xfrm>
        </p:grpSpPr>
        <p:sp>
          <p:nvSpPr>
            <p:cNvPr id="4" name="TextBox 4"/>
            <p:cNvSpPr txBox="1"/>
            <p:nvPr/>
          </p:nvSpPr>
          <p:spPr>
            <a:xfrm>
              <a:off x="0" y="3265467"/>
              <a:ext cx="13665199" cy="46689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31800" lvl="1" indent="-215900">
                <a:lnSpc>
                  <a:spcPts val="3480"/>
                </a:lnSpc>
                <a:buFont typeface="Arial"/>
                <a:buChar char="•"/>
              </a:pPr>
              <a:r>
                <a:rPr lang="en-US" sz="2000" spc="84" dirty="0" err="1">
                  <a:latin typeface="Montserrat Classic"/>
                </a:rPr>
                <a:t>Autorità</a:t>
              </a:r>
              <a:r>
                <a:rPr lang="en-US" sz="2000" spc="84" dirty="0">
                  <a:latin typeface="Montserrat Classic"/>
                </a:rPr>
                <a:t> </a:t>
              </a:r>
              <a:r>
                <a:rPr lang="en-US" sz="2000" spc="84" dirty="0" err="1">
                  <a:latin typeface="Montserrat Classic"/>
                </a:rPr>
                <a:t>pubbliche</a:t>
              </a:r>
              <a:r>
                <a:rPr lang="en-US" sz="2000" spc="84" dirty="0">
                  <a:latin typeface="Montserrat Classic"/>
                </a:rPr>
                <a:t> educative</a:t>
              </a:r>
              <a:br>
                <a:rPr lang="en-US" sz="2000" spc="84" dirty="0">
                  <a:latin typeface="Montserrat Classic"/>
                </a:rPr>
              </a:br>
              <a:r>
                <a:rPr lang="en-US" sz="2000" spc="84" dirty="0">
                  <a:latin typeface="Montserrat Classic"/>
                </a:rPr>
                <a:t>e di </a:t>
              </a:r>
              <a:r>
                <a:rPr lang="en-US" sz="2000" spc="84" dirty="0" err="1">
                  <a:latin typeface="Montserrat Classic"/>
                </a:rPr>
                <a:t>accreditamento</a:t>
              </a:r>
              <a:r>
                <a:rPr lang="en-US" sz="2000" spc="84" dirty="0">
                  <a:latin typeface="Montserrat Classic"/>
                </a:rPr>
                <a:t>.</a:t>
              </a:r>
            </a:p>
            <a:p>
              <a:pPr marL="431800" lvl="1" indent="-215900">
                <a:lnSpc>
                  <a:spcPts val="3480"/>
                </a:lnSpc>
                <a:buFont typeface="Arial"/>
                <a:buChar char="•"/>
              </a:pPr>
              <a:r>
                <a:rPr lang="en-US" sz="2000" spc="84" dirty="0" err="1">
                  <a:latin typeface="Montserrat Classic"/>
                </a:rPr>
                <a:t>Lavoratori</a:t>
              </a:r>
              <a:r>
                <a:rPr lang="en-US" sz="2000" spc="84" dirty="0">
                  <a:latin typeface="Montserrat Classic"/>
                </a:rPr>
                <a:t> ICT </a:t>
              </a:r>
              <a:r>
                <a:rPr lang="en-US" sz="2000" spc="84" dirty="0" err="1">
                  <a:latin typeface="Montserrat Classic"/>
                </a:rPr>
                <a:t>che</a:t>
              </a:r>
              <a:r>
                <a:rPr lang="en-US" sz="2000" spc="84" dirty="0">
                  <a:latin typeface="Montserrat Classic"/>
                </a:rPr>
                <a:t> </a:t>
              </a:r>
              <a:r>
                <a:rPr lang="en-US" sz="2000" spc="84" dirty="0" err="1">
                  <a:latin typeface="Montserrat Classic"/>
                </a:rPr>
                <a:t>necessitano</a:t>
              </a:r>
              <a:r>
                <a:rPr lang="en-US" sz="2000" spc="84" dirty="0">
                  <a:latin typeface="Montserrat Classic"/>
                </a:rPr>
                <a:t> di C-VET.</a:t>
              </a:r>
            </a:p>
            <a:p>
              <a:pPr marL="431800" lvl="1" indent="-215900">
                <a:lnSpc>
                  <a:spcPts val="3480"/>
                </a:lnSpc>
                <a:buFont typeface="Arial"/>
                <a:buChar char="•"/>
              </a:pPr>
              <a:r>
                <a:rPr lang="en-US" sz="2000" spc="84" dirty="0" err="1">
                  <a:latin typeface="Montserrat Classic"/>
                </a:rPr>
                <a:t>Fornitori</a:t>
              </a:r>
              <a:r>
                <a:rPr lang="en-US" sz="2000" spc="84" dirty="0">
                  <a:latin typeface="Montserrat Classic"/>
                </a:rPr>
                <a:t> di </a:t>
              </a:r>
              <a:r>
                <a:rPr lang="en-US" sz="2000" spc="84" dirty="0" err="1">
                  <a:latin typeface="Montserrat Classic"/>
                </a:rPr>
                <a:t>istruzione</a:t>
              </a:r>
              <a:r>
                <a:rPr lang="en-US" sz="2000" spc="84" dirty="0">
                  <a:latin typeface="Montserrat Classic"/>
                </a:rPr>
                <a:t>/</a:t>
              </a:r>
              <a:r>
                <a:rPr lang="en-US" sz="2000" spc="84" dirty="0" err="1">
                  <a:latin typeface="Montserrat Classic"/>
                </a:rPr>
                <a:t>formazione</a:t>
              </a:r>
              <a:r>
                <a:rPr lang="en-US" sz="2000" spc="84" dirty="0">
                  <a:latin typeface="Montserrat Classic"/>
                </a:rPr>
                <a:t>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09551"/>
              <a:ext cx="10240666" cy="3472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0" lvl="1" indent="-215900">
                <a:lnSpc>
                  <a:spcPts val="3480"/>
                </a:lnSpc>
                <a:buFont typeface="Arial"/>
                <a:buChar char="•"/>
              </a:pPr>
              <a:r>
                <a:rPr lang="en-US" sz="2000" spc="84" dirty="0" err="1">
                  <a:latin typeface="Montserrat Classic"/>
                </a:rPr>
                <a:t>Studenti</a:t>
              </a:r>
              <a:r>
                <a:rPr lang="en-US" sz="2000" spc="84" dirty="0">
                  <a:latin typeface="Montserrat Classic"/>
                </a:rPr>
                <a:t> I-VET.</a:t>
              </a:r>
            </a:p>
            <a:p>
              <a:pPr marL="431800" lvl="1" indent="-215900">
                <a:lnSpc>
                  <a:spcPts val="3480"/>
                </a:lnSpc>
                <a:buFont typeface="Arial"/>
                <a:buChar char="•"/>
              </a:pPr>
              <a:r>
                <a:rPr lang="en-US" sz="2000" spc="84" dirty="0" err="1">
                  <a:latin typeface="Montserrat Classic"/>
                </a:rPr>
                <a:t>Rappresentanti</a:t>
              </a:r>
              <a:r>
                <a:rPr lang="en-US" sz="2000" spc="84" dirty="0">
                  <a:latin typeface="Montserrat Classic"/>
                </a:rPr>
                <a:t> di </a:t>
              </a:r>
              <a:r>
                <a:rPr lang="en-US" sz="2000" spc="84" dirty="0" err="1">
                  <a:latin typeface="Montserrat Classic"/>
                </a:rPr>
                <a:t>settore</a:t>
              </a:r>
              <a:r>
                <a:rPr lang="en-US" sz="2000" spc="84" dirty="0">
                  <a:latin typeface="Montserrat Classic"/>
                </a:rPr>
                <a:t> e parti </a:t>
              </a:r>
              <a:r>
                <a:rPr lang="en-US" sz="2000" spc="84" dirty="0" err="1">
                  <a:latin typeface="Montserrat Classic"/>
                </a:rPr>
                <a:t>sociali</a:t>
              </a:r>
              <a:r>
                <a:rPr lang="en-US" sz="2000" spc="84" dirty="0">
                  <a:latin typeface="Montserrat Classic"/>
                </a:rPr>
                <a:t>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3292" y="971550"/>
            <a:ext cx="3657600" cy="2261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100" y="432941"/>
            <a:ext cx="4180698" cy="49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GB" sz="3000" b="1" i="0" u="none" strike="noStrike" cap="none" dirty="0">
                <a:solidFill>
                  <a:srgbClr val="20345E"/>
                </a:solidFill>
                <a:latin typeface="Montserrat"/>
                <a:ea typeface="Montserrat"/>
                <a:cs typeface="Montserrat"/>
                <a:sym typeface="Montserrat"/>
              </a:rPr>
              <a:t>TARGET</a:t>
            </a:r>
            <a:endParaRPr lang="en-GB" sz="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/>
          <p:nvPr/>
        </p:nvSpPr>
        <p:spPr>
          <a:xfrm>
            <a:off x="0" y="0"/>
            <a:ext cx="9142769" cy="5142809"/>
          </a:xfrm>
          <a:custGeom>
            <a:avLst/>
            <a:gdLst/>
            <a:ahLst/>
            <a:cxnLst/>
            <a:rect l="l" t="t" r="r" b="b"/>
            <a:pathLst>
              <a:path w="4390285" h="2469536" extrusionOk="0">
                <a:moveTo>
                  <a:pt x="0" y="0"/>
                </a:moveTo>
                <a:lnTo>
                  <a:pt x="4390285" y="0"/>
                </a:lnTo>
                <a:lnTo>
                  <a:pt x="4390285" y="2469536"/>
                </a:lnTo>
                <a:lnTo>
                  <a:pt x="0" y="2469536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</p:sp>
      <p:pic>
        <p:nvPicPr>
          <p:cNvPr id="185" name="Google Shape;1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7650" y="377891"/>
            <a:ext cx="4057651" cy="774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275804"/>
            <a:ext cx="4898785" cy="709128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 txBox="1"/>
          <p:nvPr/>
        </p:nvSpPr>
        <p:spPr>
          <a:xfrm>
            <a:off x="2612396" y="290916"/>
            <a:ext cx="4820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DIFFUSIONE</a:t>
            </a:r>
            <a:endParaRPr sz="700" dirty="0"/>
          </a:p>
        </p:txBody>
      </p:sp>
      <p:sp>
        <p:nvSpPr>
          <p:cNvPr id="189" name="Google Shape;189;p30"/>
          <p:cNvSpPr txBox="1"/>
          <p:nvPr/>
        </p:nvSpPr>
        <p:spPr>
          <a:xfrm>
            <a:off x="943521" y="2949825"/>
            <a:ext cx="1324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latin typeface="Montserrat"/>
                <a:ea typeface="Montserrat"/>
                <a:cs typeface="Montserrat"/>
                <a:sym typeface="Montserrat"/>
              </a:rPr>
              <a:t>Logo</a:t>
            </a:r>
            <a:endParaRPr sz="17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075" y="1269940"/>
            <a:ext cx="3607049" cy="163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 rotWithShape="1">
          <a:blip r:embed="rId6">
            <a:alphaModFix/>
          </a:blip>
          <a:srcRect b="12242"/>
          <a:stretch/>
        </p:blipFill>
        <p:spPr>
          <a:xfrm>
            <a:off x="4665975" y="1824975"/>
            <a:ext cx="4005252" cy="276812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 txBox="1"/>
          <p:nvPr/>
        </p:nvSpPr>
        <p:spPr>
          <a:xfrm>
            <a:off x="1053150" y="4395300"/>
            <a:ext cx="3661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latin typeface="Montserrat"/>
                <a:ea typeface="Montserrat"/>
                <a:cs typeface="Montserrat"/>
                <a:sym typeface="Montserrat"/>
              </a:rPr>
              <a:t>Website</a:t>
            </a:r>
            <a:r>
              <a:rPr lang="ru" sz="1600" dirty="0">
                <a:latin typeface="Montserrat"/>
                <a:ea typeface="Montserrat"/>
                <a:cs typeface="Montserrat"/>
                <a:sym typeface="Montserrat"/>
              </a:rPr>
              <a:t> (6 </a:t>
            </a:r>
            <a:r>
              <a:rPr lang="it-IT" sz="1600" dirty="0">
                <a:latin typeface="Montserrat"/>
                <a:ea typeface="Montserrat"/>
                <a:cs typeface="Montserrat"/>
                <a:sym typeface="Montserrat"/>
              </a:rPr>
              <a:t>lingue</a:t>
            </a:r>
            <a:r>
              <a:rPr lang="r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600" dirty="0">
                <a:latin typeface="Montserrat"/>
                <a:ea typeface="Montserrat"/>
                <a:cs typeface="Montserrat"/>
                <a:sym typeface="Montserrat"/>
              </a:rPr>
              <a:t>disponibili</a:t>
            </a:r>
            <a:r>
              <a:rPr lang="ru" sz="1600" dirty="0"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9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30"/>
          <p:cNvSpPr/>
          <p:nvPr/>
        </p:nvSpPr>
        <p:spPr>
          <a:xfrm>
            <a:off x="393150" y="1233650"/>
            <a:ext cx="3607051" cy="1603398"/>
          </a:xfrm>
          <a:custGeom>
            <a:avLst/>
            <a:gdLst/>
            <a:ahLst/>
            <a:cxnLst/>
            <a:rect l="l" t="t" r="r" b="b"/>
            <a:pathLst>
              <a:path w="1709503" h="2307047" extrusionOk="0">
                <a:moveTo>
                  <a:pt x="0" y="0"/>
                </a:moveTo>
                <a:lnTo>
                  <a:pt x="0" y="2307047"/>
                </a:lnTo>
                <a:lnTo>
                  <a:pt x="1709503" y="2307047"/>
                </a:lnTo>
                <a:lnTo>
                  <a:pt x="1709503" y="0"/>
                </a:lnTo>
                <a:lnTo>
                  <a:pt x="0" y="0"/>
                </a:lnTo>
                <a:close/>
                <a:moveTo>
                  <a:pt x="1648543" y="2246087"/>
                </a:moveTo>
                <a:lnTo>
                  <a:pt x="59690" y="2246087"/>
                </a:lnTo>
                <a:lnTo>
                  <a:pt x="59690" y="59690"/>
                </a:lnTo>
                <a:lnTo>
                  <a:pt x="1648543" y="59690"/>
                </a:lnTo>
                <a:lnTo>
                  <a:pt x="1648543" y="224608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/>
          <p:nvPr/>
        </p:nvSpPr>
        <p:spPr>
          <a:xfrm>
            <a:off x="575" y="348200"/>
            <a:ext cx="9142847" cy="182690"/>
          </a:xfrm>
          <a:custGeom>
            <a:avLst/>
            <a:gdLst/>
            <a:ahLst/>
            <a:cxnLst/>
            <a:rect l="l" t="t" r="r" b="b"/>
            <a:pathLst>
              <a:path w="2774764" h="3479800" extrusionOk="0">
                <a:moveTo>
                  <a:pt x="0" y="0"/>
                </a:moveTo>
                <a:lnTo>
                  <a:pt x="2774764" y="0"/>
                </a:lnTo>
                <a:lnTo>
                  <a:pt x="2774764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4" name="Google Shape;224;p32"/>
          <p:cNvSpPr/>
          <p:nvPr/>
        </p:nvSpPr>
        <p:spPr>
          <a:xfrm>
            <a:off x="446099" y="1421075"/>
            <a:ext cx="2418947" cy="3408662"/>
          </a:xfrm>
          <a:custGeom>
            <a:avLst/>
            <a:gdLst/>
            <a:ahLst/>
            <a:cxnLst/>
            <a:rect l="l" t="t" r="r" b="b"/>
            <a:pathLst>
              <a:path w="1709503" h="2307047" extrusionOk="0">
                <a:moveTo>
                  <a:pt x="0" y="0"/>
                </a:moveTo>
                <a:lnTo>
                  <a:pt x="0" y="2307047"/>
                </a:lnTo>
                <a:lnTo>
                  <a:pt x="1709503" y="2307047"/>
                </a:lnTo>
                <a:lnTo>
                  <a:pt x="1709503" y="0"/>
                </a:lnTo>
                <a:lnTo>
                  <a:pt x="0" y="0"/>
                </a:lnTo>
                <a:close/>
                <a:moveTo>
                  <a:pt x="1648543" y="2246087"/>
                </a:moveTo>
                <a:lnTo>
                  <a:pt x="59690" y="2246087"/>
                </a:lnTo>
                <a:lnTo>
                  <a:pt x="59690" y="59690"/>
                </a:lnTo>
                <a:lnTo>
                  <a:pt x="1648543" y="59690"/>
                </a:lnTo>
                <a:lnTo>
                  <a:pt x="1648543" y="224608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5" name="Google Shape;225;p32"/>
          <p:cNvSpPr txBox="1"/>
          <p:nvPr/>
        </p:nvSpPr>
        <p:spPr>
          <a:xfrm>
            <a:off x="4703210" y="1027375"/>
            <a:ext cx="9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latin typeface="Montserrat"/>
                <a:ea typeface="Montserrat"/>
                <a:cs typeface="Montserrat"/>
                <a:sym typeface="Montserrat"/>
              </a:rPr>
              <a:t>Flyer</a:t>
            </a:r>
            <a:endParaRPr sz="19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32"/>
          <p:cNvSpPr txBox="1"/>
          <p:nvPr/>
        </p:nvSpPr>
        <p:spPr>
          <a:xfrm>
            <a:off x="1108072" y="1027375"/>
            <a:ext cx="9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latin typeface="Montserrat"/>
                <a:ea typeface="Montserrat"/>
                <a:cs typeface="Montserrat"/>
                <a:sym typeface="Montserrat"/>
              </a:rPr>
              <a:t>Poster</a:t>
            </a:r>
            <a:endParaRPr sz="19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7" name="Google Shape;227;p32" descr="page1image502314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701" y="1598575"/>
            <a:ext cx="2057750" cy="30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0725" y="3104040"/>
            <a:ext cx="2418949" cy="171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0725" y="1435300"/>
            <a:ext cx="2418949" cy="169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 rotWithShape="1">
          <a:blip r:embed="rId6">
            <a:alphaModFix/>
          </a:blip>
          <a:srcRect r="48453"/>
          <a:stretch/>
        </p:blipFill>
        <p:spPr>
          <a:xfrm>
            <a:off x="7292716" y="1586009"/>
            <a:ext cx="1850709" cy="30787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87;p30">
            <a:extLst>
              <a:ext uri="{FF2B5EF4-FFF2-40B4-BE49-F238E27FC236}">
                <a16:creationId xmlns:a16="http://schemas.microsoft.com/office/drawing/2014/main" id="{78AA8137-3C91-69BA-32F3-801D02D71609}"/>
              </a:ext>
            </a:extLst>
          </p:cNvPr>
          <p:cNvSpPr txBox="1"/>
          <p:nvPr/>
        </p:nvSpPr>
        <p:spPr>
          <a:xfrm>
            <a:off x="2612396" y="290916"/>
            <a:ext cx="4820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DIFFUSIONE</a:t>
            </a:r>
            <a:endParaRPr sz="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262998-EB7E-304B-9895-7C8DE8D64F35}"/>
              </a:ext>
            </a:extLst>
          </p:cNvPr>
          <p:cNvSpPr/>
          <p:nvPr/>
        </p:nvSpPr>
        <p:spPr>
          <a:xfrm>
            <a:off x="4495800" y="971550"/>
            <a:ext cx="411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Risultati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di </a:t>
            </a:r>
            <a:r>
              <a:rPr lang="en-US" sz="1600" b="1" spc="84" dirty="0" err="1">
                <a:solidFill>
                  <a:srgbClr val="000000"/>
                </a:solidFill>
                <a:latin typeface="Montserrat Classic"/>
              </a:rPr>
              <a:t>apprendimento</a:t>
            </a:r>
            <a:r>
              <a:rPr lang="en-US" sz="1600" b="1" spc="84" dirty="0">
                <a:solidFill>
                  <a:srgbClr val="000000"/>
                </a:solidFill>
                <a:latin typeface="Montserrat Classic"/>
              </a:rPr>
              <a:t> del Machine Learning (ML)</a:t>
            </a:r>
            <a:endParaRPr lang="en-IT" sz="1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C0B42-4DFE-C045-AC23-3F3E7A1E1B5E}"/>
              </a:ext>
            </a:extLst>
          </p:cNvPr>
          <p:cNvSpPr/>
          <p:nvPr/>
        </p:nvSpPr>
        <p:spPr>
          <a:xfrm>
            <a:off x="4495800" y="1657350"/>
            <a:ext cx="4114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Struttura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del curriculum MACHINA 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risorse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educative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aperte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(OER)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B6618-3ED5-7147-A694-BD2AD01F44B8}"/>
              </a:ext>
            </a:extLst>
          </p:cNvPr>
          <p:cNvSpPr/>
          <p:nvPr/>
        </p:nvSpPr>
        <p:spPr>
          <a:xfrm>
            <a:off x="4495800" y="2454823"/>
            <a:ext cx="4191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Infrastrutture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per Vocational Open Online Course (VOOC)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5DC33-83BF-BB4F-A82C-D65970C10B3E}"/>
              </a:ext>
            </a:extLst>
          </p:cNvPr>
          <p:cNvSpPr/>
          <p:nvPr/>
        </p:nvSpPr>
        <p:spPr>
          <a:xfrm>
            <a:off x="4495800" y="3064423"/>
            <a:ext cx="4191000" cy="1214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Quadro per il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riconoscimento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l'integrazione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dei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requisiti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delle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competenze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ML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nei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sistemi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di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certificazione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standardizzazione</a:t>
            </a:r>
            <a:endParaRPr lang="en-US" sz="1600" spc="84" dirty="0">
              <a:solidFill>
                <a:srgbClr val="000000"/>
              </a:solidFill>
              <a:latin typeface="Montserrat Classic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86070B-CCB6-834B-9E7F-D8153F75F5B4}"/>
              </a:ext>
            </a:extLst>
          </p:cNvPr>
          <p:cNvSpPr/>
          <p:nvPr/>
        </p:nvSpPr>
        <p:spPr>
          <a:xfrm>
            <a:off x="4968766" y="4279025"/>
            <a:ext cx="364183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Giornate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informative </a:t>
            </a:r>
            <a:r>
              <a:rPr lang="en-US" sz="1600" spc="84" dirty="0" err="1">
                <a:solidFill>
                  <a:srgbClr val="000000"/>
                </a:solidFill>
                <a:latin typeface="Montserrat Classic"/>
              </a:rPr>
              <a:t>nazionali</a:t>
            </a:r>
            <a:r>
              <a:rPr lang="en-US" sz="1600" spc="84" dirty="0">
                <a:solidFill>
                  <a:srgbClr val="000000"/>
                </a:solidFill>
                <a:latin typeface="Montserrat Classic"/>
              </a:rPr>
              <a:t> MACHINA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517D1B-E0AF-6545-A131-D3B72D73FD09}"/>
              </a:ext>
            </a:extLst>
          </p:cNvPr>
          <p:cNvSpPr/>
          <p:nvPr/>
        </p:nvSpPr>
        <p:spPr>
          <a:xfrm>
            <a:off x="521576" y="857250"/>
            <a:ext cx="2667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pc="84" dirty="0">
                <a:solidFill>
                  <a:srgbClr val="000000"/>
                </a:solidFill>
                <a:latin typeface="Montserrat Classic"/>
              </a:rPr>
              <a:t>I PRINCIPALI OUTPUT</a:t>
            </a: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1429571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/>
          <p:nvPr/>
        </p:nvSpPr>
        <p:spPr>
          <a:xfrm>
            <a:off x="1153" y="165566"/>
            <a:ext cx="9142847" cy="948246"/>
          </a:xfrm>
          <a:custGeom>
            <a:avLst/>
            <a:gdLst/>
            <a:ahLst/>
            <a:cxnLst/>
            <a:rect l="l" t="t" r="r" b="b"/>
            <a:pathLst>
              <a:path w="2774764" h="3479800" extrusionOk="0">
                <a:moveTo>
                  <a:pt x="0" y="0"/>
                </a:moveTo>
                <a:lnTo>
                  <a:pt x="2774764" y="0"/>
                </a:lnTo>
                <a:lnTo>
                  <a:pt x="2774764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7" name="Google Shape;237;p33"/>
          <p:cNvSpPr txBox="1"/>
          <p:nvPr/>
        </p:nvSpPr>
        <p:spPr>
          <a:xfrm>
            <a:off x="389475" y="274800"/>
            <a:ext cx="52116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O1: </a:t>
            </a:r>
            <a:r>
              <a:rPr lang="en-GB" sz="24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RISULTATI DI APPRENDIMENTO DEL ML</a:t>
            </a:r>
          </a:p>
        </p:txBody>
      </p:sp>
      <p:sp>
        <p:nvSpPr>
          <p:cNvPr id="238" name="Google Shape;238;p33"/>
          <p:cNvSpPr txBox="1"/>
          <p:nvPr/>
        </p:nvSpPr>
        <p:spPr>
          <a:xfrm>
            <a:off x="198415" y="1456970"/>
            <a:ext cx="5593719" cy="352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302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Abbiamo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creato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strumenti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linee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guida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per le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attività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raccolta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informazioni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sulle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competenze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(O1-T1).</a:t>
            </a: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Prove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raccolte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sui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requisiti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del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posto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lavoro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merito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alle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competenze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ML (O1-T2).</a:t>
            </a:r>
          </a:p>
          <a:p>
            <a:pPr marL="45720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Definito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risultati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apprendimento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MACHINA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sulla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base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dell'analisi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delle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prove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raccolte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identificato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conoscenze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le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abilità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le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competenze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necessarie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per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ciascuna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unità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(O1-T2).</a:t>
            </a:r>
          </a:p>
        </p:txBody>
      </p:sp>
      <p:pic>
        <p:nvPicPr>
          <p:cNvPr id="239" name="Google Shape;239;p33"/>
          <p:cNvPicPr preferRelativeResize="0"/>
          <p:nvPr/>
        </p:nvPicPr>
        <p:blipFill rotWithShape="1">
          <a:blip r:embed="rId3">
            <a:alphaModFix/>
          </a:blip>
          <a:srcRect l="29823" r="29819"/>
          <a:stretch/>
        </p:blipFill>
        <p:spPr>
          <a:xfrm>
            <a:off x="6019238" y="0"/>
            <a:ext cx="31241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/>
          <p:nvPr/>
        </p:nvSpPr>
        <p:spPr>
          <a:xfrm>
            <a:off x="0" y="0"/>
            <a:ext cx="9142769" cy="5142809"/>
          </a:xfrm>
          <a:custGeom>
            <a:avLst/>
            <a:gdLst/>
            <a:ahLst/>
            <a:cxnLst/>
            <a:rect l="l" t="t" r="r" b="b"/>
            <a:pathLst>
              <a:path w="4390285" h="2469536" extrusionOk="0">
                <a:moveTo>
                  <a:pt x="0" y="0"/>
                </a:moveTo>
                <a:lnTo>
                  <a:pt x="4390285" y="0"/>
                </a:lnTo>
                <a:lnTo>
                  <a:pt x="4390285" y="2469536"/>
                </a:lnTo>
                <a:lnTo>
                  <a:pt x="0" y="2469536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</p:sp>
      <p:pic>
        <p:nvPicPr>
          <p:cNvPr id="245" name="Google Shape;24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5804"/>
            <a:ext cx="4898785" cy="709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450" y="1936375"/>
            <a:ext cx="4972052" cy="286717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4"/>
          <p:cNvSpPr txBox="1"/>
          <p:nvPr/>
        </p:nvSpPr>
        <p:spPr>
          <a:xfrm>
            <a:off x="463750" y="1152513"/>
            <a:ext cx="79566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238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Abbiamo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compilato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 un set di </a:t>
            </a: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dati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delle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offerte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corsi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 ML </a:t>
            </a: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esistenti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nei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paesi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 partner e </a:t>
            </a:r>
            <a:r>
              <a:rPr lang="en-GB" sz="1500" dirty="0" err="1">
                <a:latin typeface="Montserrat"/>
                <a:ea typeface="Montserrat"/>
                <a:cs typeface="Montserrat"/>
                <a:sym typeface="Montserrat"/>
              </a:rPr>
              <a:t>nell'UE</a:t>
            </a:r>
            <a:r>
              <a:rPr lang="en-GB" sz="1500" dirty="0">
                <a:latin typeface="Montserrat"/>
                <a:ea typeface="Montserrat"/>
                <a:cs typeface="Montserrat"/>
                <a:sym typeface="Montserrat"/>
              </a:rPr>
              <a:t> (O1-T3).</a:t>
            </a:r>
          </a:p>
        </p:txBody>
      </p:sp>
      <p:sp>
        <p:nvSpPr>
          <p:cNvPr id="248" name="Google Shape;248;p34"/>
          <p:cNvSpPr/>
          <p:nvPr/>
        </p:nvSpPr>
        <p:spPr>
          <a:xfrm>
            <a:off x="575" y="348200"/>
            <a:ext cx="9142847" cy="182690"/>
          </a:xfrm>
          <a:custGeom>
            <a:avLst/>
            <a:gdLst/>
            <a:ahLst/>
            <a:cxnLst/>
            <a:rect l="l" t="t" r="r" b="b"/>
            <a:pathLst>
              <a:path w="2774764" h="3479800" extrusionOk="0">
                <a:moveTo>
                  <a:pt x="0" y="0"/>
                </a:moveTo>
                <a:lnTo>
                  <a:pt x="2774764" y="0"/>
                </a:lnTo>
                <a:lnTo>
                  <a:pt x="2774764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9" name="Google Shape;249;p34"/>
          <p:cNvSpPr txBox="1"/>
          <p:nvPr/>
        </p:nvSpPr>
        <p:spPr>
          <a:xfrm>
            <a:off x="373350" y="262550"/>
            <a:ext cx="8397300" cy="442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rgbClr val="273755"/>
                </a:solidFill>
                <a:latin typeface="Montserrat"/>
                <a:ea typeface="Montserrat"/>
                <a:cs typeface="Montserrat"/>
                <a:sym typeface="Montserrat"/>
              </a:rPr>
              <a:t>O1: RISULTATI DI APPRENDIMENTO DEL ML</a:t>
            </a:r>
          </a:p>
        </p:txBody>
      </p:sp>
      <p:pic>
        <p:nvPicPr>
          <p:cNvPr id="250" name="Google Shape;250;p34"/>
          <p:cNvPicPr preferRelativeResize="0"/>
          <p:nvPr/>
        </p:nvPicPr>
        <p:blipFill rotWithShape="1">
          <a:blip r:embed="rId5">
            <a:alphaModFix/>
          </a:blip>
          <a:srcRect l="14081"/>
          <a:stretch/>
        </p:blipFill>
        <p:spPr>
          <a:xfrm rot="-1403717" flipH="1">
            <a:off x="5697983" y="2401045"/>
            <a:ext cx="4752209" cy="382101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4"/>
          <p:cNvSpPr txBox="1"/>
          <p:nvPr/>
        </p:nvSpPr>
        <p:spPr>
          <a:xfrm>
            <a:off x="5785950" y="1969275"/>
            <a:ext cx="302850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60000" marR="0" lvl="0" indent="-17890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Fornisce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una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panoramica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dei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programmi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formazione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esistenti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delle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iniziative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educative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incentrate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sulle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competenze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relative al ML.</a:t>
            </a:r>
          </a:p>
          <a:p>
            <a:pPr marL="360000" marR="0" lvl="0" indent="-17890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Il database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comprende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55 record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provenienti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dai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5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paesi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partner (Francia, Germania, Italia, Grecia, Romania) 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oltre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1352</Words>
  <Application>Microsoft Macintosh PowerPoint</Application>
  <PresentationFormat>On-screen Show (16:9)</PresentationFormat>
  <Paragraphs>157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Montserrat Classic</vt:lpstr>
      <vt:lpstr>Calibri</vt:lpstr>
      <vt:lpstr>Montserrat SemiBold</vt:lpstr>
      <vt:lpstr>Montserrat</vt:lpstr>
      <vt:lpstr>Arial</vt:lpstr>
      <vt:lpstr>Noto Sans Symbols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O2: STRUTTURA DEL CURRICULUM MACHINA E RISORSE EDUCATIVE APERTE (OER)</vt:lpstr>
      <vt:lpstr>O2: STRUTTURA DEL CURRICULUM MACHINA E RISORSE EDUCATIVE APERTE (OER)</vt:lpstr>
      <vt:lpstr>O2: STRUTTURA DEL CURRICULUM MACHINA E RISORSE EDUCATIVE APERTE (OER)</vt:lpstr>
      <vt:lpstr>O2: STRUTTURA DEL CURRICULUM MACHINA E RISORSE EDUCATIVE APERTE (OER)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</cp:revision>
  <dcterms:modified xsi:type="dcterms:W3CDTF">2023-01-02T15:09:08Z</dcterms:modified>
</cp:coreProperties>
</file>